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slideshow.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57" r:id="rId2"/>
    <p:sldId id="258" r:id="rId3"/>
    <p:sldId id="293" r:id="rId4"/>
    <p:sldId id="294" r:id="rId5"/>
    <p:sldId id="296" r:id="rId6"/>
    <p:sldId id="297" r:id="rId7"/>
    <p:sldId id="298" r:id="rId8"/>
    <p:sldId id="292"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25" autoAdjust="0"/>
    <p:restoredTop sz="94660"/>
  </p:normalViewPr>
  <p:slideViewPr>
    <p:cSldViewPr snapToGrid="0">
      <p:cViewPr varScale="1">
        <p:scale>
          <a:sx n="87" d="100"/>
          <a:sy n="87" d="100"/>
        </p:scale>
        <p:origin x="-498" y="-78"/>
      </p:cViewPr>
      <p:guideLst>
        <p:guide orient="horz" pos="2160"/>
        <p:guide pos="3840"/>
      </p:guideLst>
    </p:cSldViewPr>
  </p:slideViewPr>
  <p:notesTextViewPr>
    <p:cViewPr>
      <p:scale>
        <a:sx n="1" d="1"/>
        <a:sy n="1" d="1"/>
      </p:scale>
      <p:origin x="0" y="0"/>
    </p:cViewPr>
  </p:notesTextViewPr>
  <p:notesViewPr>
    <p:cSldViewPr snapToGrid="0" showGuides="1">
      <p:cViewPr varScale="1">
        <p:scale>
          <a:sx n="65" d="100"/>
          <a:sy n="65" d="100"/>
        </p:scale>
        <p:origin x="2796" y="6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63D5444-F62C-42C3-A75A-D9DBA807730F}" type="datetimeFigureOut">
              <a:rPr lang="en-US" smtClean="0"/>
              <a:t>7/31/2016</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4A4F617-7A30-41D4-AB86-5D833C98E18B}" type="slidenum">
              <a:rPr lang="en-US" smtClean="0"/>
              <a:t>‹#›</a:t>
            </a:fld>
            <a:endParaRPr lang="en-US"/>
          </a:p>
        </p:txBody>
      </p:sp>
    </p:spTree>
    <p:extLst>
      <p:ext uri="{BB962C8B-B14F-4D97-AF65-F5344CB8AC3E}">
        <p14:creationId xmlns:p14="http://schemas.microsoft.com/office/powerpoint/2010/main" val="9946248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2CAA1FA-7B6A-47D2-8D61-F225D71B51FF}" type="datetimeFigureOut">
              <a:rPr lang="en-US" smtClean="0"/>
              <a:t>7/31/2016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B9A179D-2D27-49E2-B022-8EDDA2EFE682}" type="slidenum">
              <a:rPr lang="en-US" smtClean="0"/>
              <a:t>‹#›</a:t>
            </a:fld>
            <a:endParaRPr lang="en-US"/>
          </a:p>
        </p:txBody>
      </p:sp>
    </p:spTree>
    <p:extLst>
      <p:ext uri="{BB962C8B-B14F-4D97-AF65-F5344CB8AC3E}">
        <p14:creationId xmlns:p14="http://schemas.microsoft.com/office/powerpoint/2010/main" val="11746034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replace this picture, just select and delete it. Then use the Insert Picture icon to replace it with one of your own!</a:t>
            </a:r>
          </a:p>
        </p:txBody>
      </p:sp>
      <p:sp>
        <p:nvSpPr>
          <p:cNvPr id="4" name="Slide Number Placeholder 3"/>
          <p:cNvSpPr>
            <a:spLocks noGrp="1"/>
          </p:cNvSpPr>
          <p:nvPr>
            <p:ph type="sldNum" sz="quarter" idx="10"/>
          </p:nvPr>
        </p:nvSpPr>
        <p:spPr/>
        <p:txBody>
          <a:bodyPr/>
          <a:lstStyle/>
          <a:p>
            <a:fld id="{1B9A179D-2D27-49E2-B022-8EDDA2EFE682}" type="slidenum">
              <a:rPr lang="en-US" smtClean="0"/>
              <a:t>1</a:t>
            </a:fld>
            <a:endParaRPr lang="en-US"/>
          </a:p>
        </p:txBody>
      </p:sp>
    </p:spTree>
    <p:extLst>
      <p:ext uri="{BB962C8B-B14F-4D97-AF65-F5344CB8AC3E}">
        <p14:creationId xmlns:p14="http://schemas.microsoft.com/office/powerpoint/2010/main" val="38010822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2" name="Freeform 11"/>
          <p:cNvSpPr>
            <a:spLocks noChangeArrowheads="1"/>
          </p:cNvSpPr>
          <p:nvPr/>
        </p:nvSpPr>
        <p:spPr bwMode="white">
          <a:xfrm>
            <a:off x="8429022" y="0"/>
            <a:ext cx="3762978" cy="6858000"/>
          </a:xfrm>
          <a:custGeom>
            <a:avLst/>
            <a:gdLst>
              <a:gd name="connsiteX0" fmla="*/ 0 w 3762978"/>
              <a:gd name="connsiteY0" fmla="*/ 0 h 6858000"/>
              <a:gd name="connsiteX1" fmla="*/ 3762978 w 3762978"/>
              <a:gd name="connsiteY1" fmla="*/ 0 h 6858000"/>
              <a:gd name="connsiteX2" fmla="*/ 3762978 w 3762978"/>
              <a:gd name="connsiteY2" fmla="*/ 6858000 h 6858000"/>
              <a:gd name="connsiteX3" fmla="*/ 338667 w 3762978"/>
              <a:gd name="connsiteY3" fmla="*/ 6858000 h 6858000"/>
              <a:gd name="connsiteX4" fmla="*/ 1189567 w 3762978"/>
              <a:gd name="connsiteY4" fmla="*/ 433705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62978" h="6858000">
                <a:moveTo>
                  <a:pt x="0" y="0"/>
                </a:moveTo>
                <a:lnTo>
                  <a:pt x="3762978" y="0"/>
                </a:lnTo>
                <a:lnTo>
                  <a:pt x="3762978" y="6858000"/>
                </a:lnTo>
                <a:lnTo>
                  <a:pt x="338667" y="6858000"/>
                </a:lnTo>
                <a:lnTo>
                  <a:pt x="1189567" y="4337050"/>
                </a:lnTo>
                <a:close/>
              </a:path>
            </a:pathLst>
          </a:custGeom>
          <a:solidFill>
            <a:schemeClr val="tx1"/>
          </a:solidFill>
          <a:ln>
            <a:noFill/>
          </a:ln>
          <a:extLst/>
        </p:spPr>
        <p:txBody>
          <a:bodyPr vert="horz" wrap="square" lIns="91440" tIns="45720" rIns="91440" bIns="45720" numCol="1" anchor="t" anchorCtr="0" compatLnSpc="1">
            <a:prstTxWarp prst="textNoShape">
              <a:avLst/>
            </a:prstTxWarp>
            <a:noAutofit/>
          </a:bodyPr>
          <a:lstStyle/>
          <a:p>
            <a:endParaRPr lang="en-US" sz="1800"/>
          </a:p>
        </p:txBody>
      </p:sp>
      <p:sp>
        <p:nvSpPr>
          <p:cNvPr id="7" name="Freeform 6"/>
          <p:cNvSpPr>
            <a:spLocks/>
          </p:cNvSpPr>
          <p:nvPr/>
        </p:nvSpPr>
        <p:spPr bwMode="auto">
          <a:xfrm>
            <a:off x="8145385" y="0"/>
            <a:ext cx="1672169"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chemeClr val="accent2"/>
          </a:solidFill>
          <a:ln>
            <a:noFill/>
          </a:ln>
          <a:effectLst/>
        </p:spPr>
        <p:txBody>
          <a:bodyPr vert="horz" wrap="square" lIns="91440" tIns="45720" rIns="91440" bIns="45720" numCol="1" anchor="t" anchorCtr="0" compatLnSpc="1">
            <a:prstTxWarp prst="textNoShape">
              <a:avLst/>
            </a:prstTxWarp>
          </a:bodyPr>
          <a:lstStyle/>
          <a:p>
            <a:pPr lvl="0"/>
            <a:endParaRPr lang="en-US" sz="1800"/>
          </a:p>
        </p:txBody>
      </p:sp>
      <p:sp>
        <p:nvSpPr>
          <p:cNvPr id="8" name="Freeform 7"/>
          <p:cNvSpPr>
            <a:spLocks/>
          </p:cNvSpPr>
          <p:nvPr/>
        </p:nvSpPr>
        <p:spPr bwMode="auto">
          <a:xfrm>
            <a:off x="7950653" y="0"/>
            <a:ext cx="1528232" cy="6858000"/>
          </a:xfrm>
          <a:custGeom>
            <a:avLst/>
            <a:gdLst/>
            <a:ahLst/>
            <a:cxnLst/>
            <a:rect l="l" t="t" r="r" b="b"/>
            <a:pathLst>
              <a:path w="1146174" h="6858000">
                <a:moveTo>
                  <a:pt x="0" y="0"/>
                </a:moveTo>
                <a:lnTo>
                  <a:pt x="253999" y="0"/>
                </a:lnTo>
                <a:lnTo>
                  <a:pt x="1146174" y="4337050"/>
                </a:lnTo>
                <a:lnTo>
                  <a:pt x="511174" y="6858000"/>
                </a:lnTo>
                <a:lnTo>
                  <a:pt x="254000" y="6858000"/>
                </a:lnTo>
                <a:lnTo>
                  <a:pt x="892175" y="4337050"/>
                </a:lnTo>
                <a:close/>
              </a:path>
            </a:pathLst>
          </a:custGeom>
          <a:solidFill>
            <a:schemeClr val="accent1"/>
          </a:solidFill>
          <a:ln>
            <a:noFill/>
          </a:ln>
          <a:effectLst>
            <a:innerShdw blurRad="1778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2" name="Title 1"/>
          <p:cNvSpPr>
            <a:spLocks noGrp="1"/>
          </p:cNvSpPr>
          <p:nvPr>
            <p:ph type="ctrTitle"/>
          </p:nvPr>
        </p:nvSpPr>
        <p:spPr>
          <a:xfrm>
            <a:off x="1295400" y="1873584"/>
            <a:ext cx="6400800" cy="2560320"/>
          </a:xfrm>
        </p:spPr>
        <p:txBody>
          <a:bodyPr anchor="b">
            <a:normAutofit/>
          </a:bodyPr>
          <a:lstStyle>
            <a:lvl1pPr algn="l">
              <a:defRPr sz="4000">
                <a:solidFill>
                  <a:schemeClr val="tx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295400" y="4572000"/>
            <a:ext cx="6400800" cy="1600200"/>
          </a:xfrm>
        </p:spPr>
        <p:txBody>
          <a:bodyPr/>
          <a:lstStyle>
            <a:lvl1pPr marL="0" indent="0" algn="l">
              <a:spcBef>
                <a:spcPts val="1200"/>
              </a:spcBef>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Tree>
    <p:extLst>
      <p:ext uri="{BB962C8B-B14F-4D97-AF65-F5344CB8AC3E}">
        <p14:creationId xmlns:p14="http://schemas.microsoft.com/office/powerpoint/2010/main" val="5125859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95400" y="255134"/>
            <a:ext cx="9601200" cy="103685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4724400" y="1828801"/>
            <a:ext cx="6172200" cy="4343400"/>
          </a:xfrm>
        </p:spPr>
        <p:txBody>
          <a:bodyPr tIns="27432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295400" y="1828800"/>
            <a:ext cx="3017520" cy="4343400"/>
          </a:xfrm>
        </p:spPr>
        <p:txBody>
          <a:bodyPr anchor="ctr">
            <a:normAutofit/>
          </a:bodyPr>
          <a:lstStyle>
            <a:lvl1pPr marL="0" indent="0">
              <a:spcBef>
                <a:spcPts val="1200"/>
              </a:spcBef>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smtClean="0"/>
              <a:t>Click to edit Master text styles</a:t>
            </a:r>
          </a:p>
        </p:txBody>
      </p:sp>
      <p:sp>
        <p:nvSpPr>
          <p:cNvPr id="5" name="Date Placeholder 4"/>
          <p:cNvSpPr>
            <a:spLocks noGrp="1"/>
          </p:cNvSpPr>
          <p:nvPr>
            <p:ph type="dt" sz="half" idx="10"/>
          </p:nvPr>
        </p:nvSpPr>
        <p:spPr/>
        <p:txBody>
          <a:bodyPr/>
          <a:lstStyle/>
          <a:p>
            <a:fld id="{A79A3335-6331-4872-A8B7-ECD55539F4D0}" type="datetimeFigureOut">
              <a:rPr lang="en-US" smtClean="0"/>
              <a:t>7/31/2016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1067590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Two Pictures with Captions">
    <p:spTree>
      <p:nvGrpSpPr>
        <p:cNvPr id="1" name=""/>
        <p:cNvGrpSpPr/>
        <p:nvPr/>
      </p:nvGrpSpPr>
      <p:grpSpPr>
        <a:xfrm>
          <a:off x="0" y="0"/>
          <a:ext cx="0" cy="0"/>
          <a:chOff x="0" y="0"/>
          <a:chExt cx="0" cy="0"/>
        </a:xfrm>
      </p:grpSpPr>
      <p:sp>
        <p:nvSpPr>
          <p:cNvPr id="9" name="Rectangle 8"/>
          <p:cNvSpPr/>
          <p:nvPr/>
        </p:nvSpPr>
        <p:spPr>
          <a:xfrm>
            <a:off x="1295400" y="5257800"/>
            <a:ext cx="4572000" cy="914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295400" y="255134"/>
            <a:ext cx="9601200" cy="1036850"/>
          </a:xfrm>
        </p:spPr>
        <p:txBody>
          <a:bodyPr anchor="b"/>
          <a:lstStyle>
            <a:lvl1pPr>
              <a:defRPr sz="3200"/>
            </a:lvl1pPr>
          </a:lstStyle>
          <a:p>
            <a:r>
              <a:rPr lang="en-US" smtClean="0"/>
              <a:t>Click to edit Master title style</a:t>
            </a:r>
            <a:endParaRPr lang="en-US"/>
          </a:p>
        </p:txBody>
      </p:sp>
      <p:sp>
        <p:nvSpPr>
          <p:cNvPr id="4" name="Text Placeholder 3"/>
          <p:cNvSpPr>
            <a:spLocks noGrp="1"/>
          </p:cNvSpPr>
          <p:nvPr>
            <p:ph type="body" sz="half" idx="2"/>
          </p:nvPr>
        </p:nvSpPr>
        <p:spPr>
          <a:xfrm>
            <a:off x="1371273" y="5333098"/>
            <a:ext cx="4420252" cy="839102"/>
          </a:xfrm>
        </p:spPr>
        <p:txBody>
          <a:bodyPr anchor="t">
            <a:normAutofit/>
          </a:bodyPr>
          <a:lstStyle>
            <a:lvl1pPr marL="0" indent="0">
              <a:spcBef>
                <a:spcPts val="0"/>
              </a:spcBef>
              <a:buNone/>
              <a:defRPr sz="1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smtClean="0"/>
              <a:t>Click to edit Master text styles</a:t>
            </a:r>
          </a:p>
        </p:txBody>
      </p:sp>
      <p:sp>
        <p:nvSpPr>
          <p:cNvPr id="5" name="Date Placeholder 4"/>
          <p:cNvSpPr>
            <a:spLocks noGrp="1"/>
          </p:cNvSpPr>
          <p:nvPr>
            <p:ph type="dt" sz="half" idx="10"/>
          </p:nvPr>
        </p:nvSpPr>
        <p:spPr/>
        <p:txBody>
          <a:bodyPr/>
          <a:lstStyle/>
          <a:p>
            <a:fld id="{A79A3335-6331-4872-A8B7-ECD55539F4D0}" type="datetimeFigureOut">
              <a:rPr lang="en-US" smtClean="0"/>
              <a:t>7/31/2016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F8E3F6-DE14-48B2-B2BC-6FABA9630FB8}" type="slidenum">
              <a:rPr lang="en-US" smtClean="0"/>
              <a:t>‹#›</a:t>
            </a:fld>
            <a:endParaRPr lang="en-US"/>
          </a:p>
        </p:txBody>
      </p:sp>
      <p:sp>
        <p:nvSpPr>
          <p:cNvPr id="10" name="Rectangle 9"/>
          <p:cNvSpPr/>
          <p:nvPr/>
        </p:nvSpPr>
        <p:spPr>
          <a:xfrm>
            <a:off x="6324599" y="5257800"/>
            <a:ext cx="4572000" cy="914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1295400" y="5257800"/>
            <a:ext cx="4572000" cy="5486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2" name="Rectangle 11"/>
          <p:cNvSpPr/>
          <p:nvPr/>
        </p:nvSpPr>
        <p:spPr>
          <a:xfrm>
            <a:off x="6324599" y="5257800"/>
            <a:ext cx="4572000" cy="5486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3" name="Text Placeholder 3"/>
          <p:cNvSpPr>
            <a:spLocks noGrp="1"/>
          </p:cNvSpPr>
          <p:nvPr>
            <p:ph type="body" sz="half" idx="14"/>
          </p:nvPr>
        </p:nvSpPr>
        <p:spPr>
          <a:xfrm>
            <a:off x="6412954" y="5333098"/>
            <a:ext cx="4420252" cy="839102"/>
          </a:xfrm>
        </p:spPr>
        <p:txBody>
          <a:bodyPr anchor="t">
            <a:normAutofit/>
          </a:bodyPr>
          <a:lstStyle>
            <a:lvl1pPr marL="0" indent="0">
              <a:spcBef>
                <a:spcPts val="0"/>
              </a:spcBef>
              <a:buNone/>
              <a:defRPr sz="1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smtClean="0"/>
              <a:t>Click to edit Master text styles</a:t>
            </a:r>
          </a:p>
        </p:txBody>
      </p:sp>
      <p:sp>
        <p:nvSpPr>
          <p:cNvPr id="3" name="Picture Placeholder 2"/>
          <p:cNvSpPr>
            <a:spLocks noGrp="1"/>
          </p:cNvSpPr>
          <p:nvPr>
            <p:ph type="pic" idx="1"/>
          </p:nvPr>
        </p:nvSpPr>
        <p:spPr>
          <a:xfrm>
            <a:off x="1295400" y="1828801"/>
            <a:ext cx="4572000" cy="3428999"/>
          </a:xfrm>
        </p:spPr>
        <p:txBody>
          <a:bodyPr tIns="27432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8" name="Picture Placeholder 2"/>
          <p:cNvSpPr>
            <a:spLocks noGrp="1"/>
          </p:cNvSpPr>
          <p:nvPr>
            <p:ph type="pic" idx="13"/>
          </p:nvPr>
        </p:nvSpPr>
        <p:spPr>
          <a:xfrm>
            <a:off x="6324600" y="1828801"/>
            <a:ext cx="4572000" cy="3428999"/>
          </a:xfrm>
        </p:spPr>
        <p:txBody>
          <a:bodyPr tIns="27432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Tree>
    <p:extLst>
      <p:ext uri="{BB962C8B-B14F-4D97-AF65-F5344CB8AC3E}">
        <p14:creationId xmlns:p14="http://schemas.microsoft.com/office/powerpoint/2010/main" val="39440104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9A3335-6331-4872-A8B7-ECD55539F4D0}" type="datetimeFigureOut">
              <a:rPr lang="en-US" smtClean="0"/>
              <a:t>7/31/2016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10929453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white">
          <a:xfrm rot="5400000">
            <a:off x="7562850" y="2228850"/>
            <a:ext cx="6858000" cy="24003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rot="5400000">
            <a:off x="6331230" y="3387909"/>
            <a:ext cx="6858000" cy="82183"/>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rot="5400000">
            <a:off x="6251613" y="3387909"/>
            <a:ext cx="6858000" cy="82183"/>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9871318" y="685800"/>
            <a:ext cx="1033272" cy="5486400"/>
          </a:xfrm>
        </p:spPr>
        <p:txBody>
          <a:bodyPr vert="eaVert"/>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1295400" y="685800"/>
            <a:ext cx="7976754"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9A3335-6331-4872-A8B7-ECD55539F4D0}" type="datetimeFigureOut">
              <a:rPr lang="en-US" smtClean="0"/>
              <a:t>7/31/2016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18041103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9A3335-6331-4872-A8B7-ECD55539F4D0}" type="datetimeFigureOut">
              <a:rPr lang="en-US" smtClean="0"/>
              <a:t>7/31/2016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25961823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Title Slide with Picture">
    <p:spTree>
      <p:nvGrpSpPr>
        <p:cNvPr id="1" name=""/>
        <p:cNvGrpSpPr/>
        <p:nvPr/>
      </p:nvGrpSpPr>
      <p:grpSpPr>
        <a:xfrm>
          <a:off x="0" y="0"/>
          <a:ext cx="0" cy="0"/>
          <a:chOff x="0" y="0"/>
          <a:chExt cx="0" cy="0"/>
        </a:xfrm>
      </p:grpSpPr>
      <p:sp>
        <p:nvSpPr>
          <p:cNvPr id="10" name="Rectangle 5"/>
          <p:cNvSpPr>
            <a:spLocks noChangeArrowheads="1"/>
          </p:cNvSpPr>
          <p:nvPr/>
        </p:nvSpPr>
        <p:spPr bwMode="white">
          <a:xfrm>
            <a:off x="6540503" y="0"/>
            <a:ext cx="5651496" cy="6858000"/>
          </a:xfrm>
          <a:custGeom>
            <a:avLst/>
            <a:gdLst/>
            <a:ahLst/>
            <a:cxnLst/>
            <a:rect l="l" t="t" r="r" b="b"/>
            <a:pathLst>
              <a:path w="4238622" h="6858000">
                <a:moveTo>
                  <a:pt x="0" y="0"/>
                </a:moveTo>
                <a:lnTo>
                  <a:pt x="4086222" y="0"/>
                </a:lnTo>
                <a:lnTo>
                  <a:pt x="4237035" y="0"/>
                </a:lnTo>
                <a:lnTo>
                  <a:pt x="4238622" y="0"/>
                </a:lnTo>
                <a:lnTo>
                  <a:pt x="4238622" y="6858000"/>
                </a:lnTo>
                <a:lnTo>
                  <a:pt x="4237035" y="6858000"/>
                </a:lnTo>
                <a:lnTo>
                  <a:pt x="4086222" y="6858000"/>
                </a:lnTo>
                <a:lnTo>
                  <a:pt x="254000" y="6858000"/>
                </a:lnTo>
                <a:lnTo>
                  <a:pt x="892175" y="4337050"/>
                </a:lnTo>
                <a:close/>
              </a:path>
            </a:pathLst>
          </a:custGeom>
          <a:solidFill>
            <a:schemeClr val="tx1"/>
          </a:solidFill>
          <a:ln>
            <a:noFill/>
          </a:ln>
          <a:extLst/>
        </p:spPr>
        <p:txBody>
          <a:bodyPr vert="horz" wrap="square" lIns="91440" tIns="45720" rIns="91440" bIns="45720" numCol="1" anchor="t" anchorCtr="0" compatLnSpc="1">
            <a:prstTxWarp prst="textNoShape">
              <a:avLst/>
            </a:prstTxWarp>
          </a:bodyPr>
          <a:lstStyle/>
          <a:p>
            <a:endParaRPr lang="en-US" sz="1800"/>
          </a:p>
        </p:txBody>
      </p:sp>
      <p:sp>
        <p:nvSpPr>
          <p:cNvPr id="11" name="Freeform 6"/>
          <p:cNvSpPr>
            <a:spLocks/>
          </p:cNvSpPr>
          <p:nvPr/>
        </p:nvSpPr>
        <p:spPr bwMode="auto">
          <a:xfrm>
            <a:off x="6256868" y="0"/>
            <a:ext cx="1672169"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chemeClr val="accent2"/>
          </a:solidFill>
          <a:ln>
            <a:noFill/>
          </a:ln>
          <a:effectLst>
            <a:innerShdw blurRad="635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12" name="Freeform 7"/>
          <p:cNvSpPr>
            <a:spLocks/>
          </p:cNvSpPr>
          <p:nvPr/>
        </p:nvSpPr>
        <p:spPr bwMode="auto">
          <a:xfrm>
            <a:off x="6062136" y="0"/>
            <a:ext cx="1528232" cy="6858000"/>
          </a:xfrm>
          <a:custGeom>
            <a:avLst/>
            <a:gdLst/>
            <a:ahLst/>
            <a:cxnLst/>
            <a:rect l="l" t="t" r="r" b="b"/>
            <a:pathLst>
              <a:path w="1146174" h="6858000">
                <a:moveTo>
                  <a:pt x="0" y="0"/>
                </a:moveTo>
                <a:lnTo>
                  <a:pt x="253999" y="0"/>
                </a:lnTo>
                <a:lnTo>
                  <a:pt x="1146174" y="4337050"/>
                </a:lnTo>
                <a:lnTo>
                  <a:pt x="511174" y="6858000"/>
                </a:lnTo>
                <a:lnTo>
                  <a:pt x="254000" y="6858000"/>
                </a:lnTo>
                <a:lnTo>
                  <a:pt x="892175" y="4337050"/>
                </a:lnTo>
                <a:close/>
              </a:path>
            </a:pathLst>
          </a:custGeom>
          <a:solidFill>
            <a:schemeClr val="accent1"/>
          </a:solidFill>
          <a:ln>
            <a:noFill/>
          </a:ln>
          <a:effectLst>
            <a:innerShdw blurRad="1778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2" name="Title 1"/>
          <p:cNvSpPr>
            <a:spLocks noGrp="1"/>
          </p:cNvSpPr>
          <p:nvPr>
            <p:ph type="ctrTitle"/>
          </p:nvPr>
        </p:nvSpPr>
        <p:spPr>
          <a:xfrm>
            <a:off x="1295401" y="1873584"/>
            <a:ext cx="5120640" cy="2560320"/>
          </a:xfrm>
        </p:spPr>
        <p:txBody>
          <a:bodyPr anchor="b">
            <a:normAutofit/>
          </a:bodyPr>
          <a:lstStyle>
            <a:lvl1pPr algn="l">
              <a:defRPr sz="4000">
                <a:solidFill>
                  <a:schemeClr val="tx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295401" y="4572000"/>
            <a:ext cx="5120640" cy="1600200"/>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15" name="Picture Placeholder 14"/>
          <p:cNvSpPr>
            <a:spLocks noGrp="1"/>
          </p:cNvSpPr>
          <p:nvPr>
            <p:ph type="pic" sz="quarter" idx="10"/>
          </p:nvPr>
        </p:nvSpPr>
        <p:spPr>
          <a:xfrm>
            <a:off x="6743703" y="0"/>
            <a:ext cx="5448297" cy="6858000"/>
          </a:xfrm>
          <a:custGeom>
            <a:avLst/>
            <a:gdLst>
              <a:gd name="connsiteX0" fmla="*/ 0 w 5448297"/>
              <a:gd name="connsiteY0" fmla="*/ 0 h 6858000"/>
              <a:gd name="connsiteX1" fmla="*/ 5448297 w 5448297"/>
              <a:gd name="connsiteY1" fmla="*/ 0 h 6858000"/>
              <a:gd name="connsiteX2" fmla="*/ 5448297 w 5448297"/>
              <a:gd name="connsiteY2" fmla="*/ 6858000 h 6858000"/>
              <a:gd name="connsiteX3" fmla="*/ 338667 w 5448297"/>
              <a:gd name="connsiteY3" fmla="*/ 6858000 h 6858000"/>
              <a:gd name="connsiteX4" fmla="*/ 1185333 w 5448297"/>
              <a:gd name="connsiteY4" fmla="*/ 433705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48297" h="6858000">
                <a:moveTo>
                  <a:pt x="0" y="0"/>
                </a:moveTo>
                <a:lnTo>
                  <a:pt x="5448297" y="0"/>
                </a:lnTo>
                <a:lnTo>
                  <a:pt x="5448297" y="6858000"/>
                </a:lnTo>
                <a:lnTo>
                  <a:pt x="338667" y="6858000"/>
                </a:lnTo>
                <a:lnTo>
                  <a:pt x="1185333" y="4337050"/>
                </a:lnTo>
                <a:close/>
              </a:path>
            </a:pathLst>
          </a:custGeom>
          <a:noFill/>
          <a:ln>
            <a:noFill/>
          </a:ln>
        </p:spPr>
        <p:txBody>
          <a:bodyPr wrap="square" tIns="365760">
            <a:noAutofit/>
          </a:bodyPr>
          <a:lstStyle>
            <a:lvl1pPr marL="0" indent="0" algn="ctr">
              <a:buNone/>
              <a:defRPr sz="2800">
                <a:solidFill>
                  <a:schemeClr val="bg1"/>
                </a:solidFill>
              </a:defRPr>
            </a:lvl1pPr>
          </a:lstStyle>
          <a:p>
            <a:endParaRPr lang="en-US"/>
          </a:p>
        </p:txBody>
      </p:sp>
    </p:spTree>
    <p:extLst>
      <p:ext uri="{BB962C8B-B14F-4D97-AF65-F5344CB8AC3E}">
        <p14:creationId xmlns:p14="http://schemas.microsoft.com/office/powerpoint/2010/main" val="24028134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5"/>
          <p:cNvSpPr>
            <a:spLocks noChangeArrowheads="1"/>
          </p:cNvSpPr>
          <p:nvPr/>
        </p:nvSpPr>
        <p:spPr bwMode="white">
          <a:xfrm>
            <a:off x="9622368" y="0"/>
            <a:ext cx="2569632" cy="6858000"/>
          </a:xfrm>
          <a:custGeom>
            <a:avLst/>
            <a:gdLst/>
            <a:ahLst/>
            <a:cxnLst/>
            <a:rect l="l" t="t" r="r" b="b"/>
            <a:pathLst>
              <a:path w="1927224" h="6858000">
                <a:moveTo>
                  <a:pt x="0" y="0"/>
                </a:moveTo>
                <a:lnTo>
                  <a:pt x="1927224" y="0"/>
                </a:lnTo>
                <a:lnTo>
                  <a:pt x="1927224" y="6858000"/>
                </a:lnTo>
                <a:lnTo>
                  <a:pt x="254000" y="6858000"/>
                </a:lnTo>
                <a:lnTo>
                  <a:pt x="892175" y="4337050"/>
                </a:lnTo>
                <a:close/>
              </a:path>
            </a:pathLst>
          </a:custGeom>
          <a:solidFill>
            <a:schemeClr val="tx1"/>
          </a:solidFill>
          <a:ln>
            <a:noFill/>
          </a:ln>
          <a:extLst/>
        </p:spPr>
        <p:txBody>
          <a:bodyPr vert="horz" wrap="square" lIns="91440" tIns="45720" rIns="91440" bIns="45720" numCol="1" anchor="t" anchorCtr="0" compatLnSpc="1">
            <a:prstTxWarp prst="textNoShape">
              <a:avLst/>
            </a:prstTxWarp>
          </a:bodyPr>
          <a:lstStyle/>
          <a:p>
            <a:endParaRPr lang="en-US" sz="1800"/>
          </a:p>
        </p:txBody>
      </p:sp>
      <p:sp>
        <p:nvSpPr>
          <p:cNvPr id="8" name="Freeform 6"/>
          <p:cNvSpPr>
            <a:spLocks/>
          </p:cNvSpPr>
          <p:nvPr/>
        </p:nvSpPr>
        <p:spPr bwMode="auto">
          <a:xfrm>
            <a:off x="9237132" y="0"/>
            <a:ext cx="1672169"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chemeClr val="accent2"/>
          </a:solidFill>
          <a:ln>
            <a:noFill/>
          </a:ln>
          <a:effectLst>
            <a:outerShdw blurRad="101600" dist="50800" algn="l" rotWithShape="0">
              <a:prstClr val="black">
                <a:alpha val="25000"/>
              </a:prstClr>
            </a:out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9" name="Freeform 7"/>
          <p:cNvSpPr>
            <a:spLocks/>
          </p:cNvSpPr>
          <p:nvPr/>
        </p:nvSpPr>
        <p:spPr bwMode="auto">
          <a:xfrm>
            <a:off x="9173633" y="0"/>
            <a:ext cx="1460499" cy="6858000"/>
          </a:xfrm>
          <a:custGeom>
            <a:avLst/>
            <a:gdLst/>
            <a:ahLst/>
            <a:cxnLst/>
            <a:rect l="l" t="t" r="r" b="b"/>
            <a:pathLst>
              <a:path w="1095374" h="6858000">
                <a:moveTo>
                  <a:pt x="0" y="0"/>
                </a:moveTo>
                <a:lnTo>
                  <a:pt x="203199" y="0"/>
                </a:lnTo>
                <a:lnTo>
                  <a:pt x="1095374" y="4337050"/>
                </a:lnTo>
                <a:lnTo>
                  <a:pt x="460374" y="6858000"/>
                </a:lnTo>
                <a:lnTo>
                  <a:pt x="257175" y="6858000"/>
                </a:lnTo>
                <a:lnTo>
                  <a:pt x="892175" y="4337050"/>
                </a:lnTo>
                <a:close/>
              </a:path>
            </a:pathLst>
          </a:custGeom>
          <a:solidFill>
            <a:schemeClr val="accent1"/>
          </a:solidFill>
          <a:ln>
            <a:noFill/>
          </a:ln>
          <a:effectLst>
            <a:outerShdw blurRad="101600" dist="50800" algn="l" rotWithShape="0">
              <a:prstClr val="black">
                <a:alpha val="25000"/>
              </a:prstClr>
            </a:out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10" name="Freeform 7"/>
          <p:cNvSpPr>
            <a:spLocks/>
          </p:cNvSpPr>
          <p:nvPr/>
        </p:nvSpPr>
        <p:spPr bwMode="auto">
          <a:xfrm>
            <a:off x="9173633" y="0"/>
            <a:ext cx="1460499" cy="6858000"/>
          </a:xfrm>
          <a:custGeom>
            <a:avLst/>
            <a:gdLst/>
            <a:ahLst/>
            <a:cxnLst/>
            <a:rect l="l" t="t" r="r" b="b"/>
            <a:pathLst>
              <a:path w="1095374" h="6858000">
                <a:moveTo>
                  <a:pt x="0" y="0"/>
                </a:moveTo>
                <a:lnTo>
                  <a:pt x="203199" y="0"/>
                </a:lnTo>
                <a:lnTo>
                  <a:pt x="1095374" y="4337050"/>
                </a:lnTo>
                <a:lnTo>
                  <a:pt x="460374" y="6858000"/>
                </a:lnTo>
                <a:lnTo>
                  <a:pt x="257175" y="6858000"/>
                </a:lnTo>
                <a:lnTo>
                  <a:pt x="892175" y="4337050"/>
                </a:lnTo>
                <a:close/>
              </a:path>
            </a:pathLst>
          </a:custGeom>
          <a:solidFill>
            <a:schemeClr val="accent1"/>
          </a:solidFill>
          <a:ln>
            <a:noFill/>
          </a:ln>
          <a:effectLst>
            <a:innerShdw blurRad="635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2" name="Title 1"/>
          <p:cNvSpPr>
            <a:spLocks noGrp="1"/>
          </p:cNvSpPr>
          <p:nvPr>
            <p:ph type="title"/>
          </p:nvPr>
        </p:nvSpPr>
        <p:spPr>
          <a:xfrm>
            <a:off x="1295398" y="2914650"/>
            <a:ext cx="8046720" cy="1557338"/>
          </a:xfrm>
        </p:spPr>
        <p:txBody>
          <a:bodyPr anchor="b">
            <a:normAutofit/>
          </a:bodyPr>
          <a:lstStyle>
            <a:lvl1pPr>
              <a:defRPr sz="3200">
                <a:solidFill>
                  <a:schemeClr val="tx1"/>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1295398" y="4589463"/>
            <a:ext cx="8046718" cy="1011237"/>
          </a:xfrm>
        </p:spPr>
        <p:txBody>
          <a:bodyPr/>
          <a:lstStyle>
            <a:lvl1pPr marL="0" indent="0">
              <a:spcBef>
                <a:spcPts val="1200"/>
              </a:spcBef>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15196429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6324600" y="1828799"/>
            <a:ext cx="4572000" cy="43434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79A3335-6331-4872-A8B7-ECD55539F4D0}" type="datetimeFigureOut">
              <a:rPr lang="en-US" smtClean="0"/>
              <a:t>7/31/2016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24482060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95400" y="255134"/>
            <a:ext cx="9601200" cy="1036850"/>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1295400" y="1828800"/>
            <a:ext cx="4572000" cy="850392"/>
          </a:xfrm>
        </p:spPr>
        <p:txBody>
          <a:bodyPr anchor="ctr">
            <a:normAutofit/>
          </a:bodyPr>
          <a:lstStyle>
            <a:lvl1pPr marL="0" indent="0">
              <a:buNone/>
              <a:defRPr sz="26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295400" y="2705100"/>
            <a:ext cx="4572000" cy="34671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324600" y="1828800"/>
            <a:ext cx="4572000" cy="847725"/>
          </a:xfrm>
        </p:spPr>
        <p:txBody>
          <a:bodyPr anchor="ctr">
            <a:normAutofit/>
          </a:bodyPr>
          <a:lstStyle>
            <a:lvl1pPr marL="0" indent="0">
              <a:buNone/>
              <a:defRPr sz="26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6324600" y="2705100"/>
            <a:ext cx="4572000" cy="34671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A79A3335-6331-4872-A8B7-ECD55539F4D0}" type="datetimeFigureOut">
              <a:rPr lang="en-US" smtClean="0"/>
              <a:t>7/31/2016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26023603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79A3335-6331-4872-A8B7-ECD55539F4D0}" type="datetimeFigureOut">
              <a:rPr lang="en-US" smtClean="0"/>
              <a:t>7/31/2016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33973370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9A3335-6331-4872-A8B7-ECD55539F4D0}" type="datetimeFigureOut">
              <a:rPr lang="en-US" smtClean="0"/>
              <a:t>7/31/2016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29836364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4728209" y="1828800"/>
            <a:ext cx="6126480" cy="4343400"/>
          </a:xfrm>
        </p:spPr>
        <p:txBody>
          <a:bodyPr>
            <a:normAutofit/>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1295400" y="1828800"/>
            <a:ext cx="3017520" cy="4343400"/>
          </a:xfrm>
        </p:spPr>
        <p:txBody>
          <a:bodyPr anchor="ctr">
            <a:normAutofit/>
          </a:bodyPr>
          <a:lstStyle>
            <a:lvl1pPr marL="0" indent="0">
              <a:spcBef>
                <a:spcPts val="1200"/>
              </a:spcBef>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9A3335-6331-4872-A8B7-ECD55539F4D0}" type="datetimeFigureOut">
              <a:rPr lang="en-US" smtClean="0"/>
              <a:t>7/31/2016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254763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userDrawn="1"/>
        </p:nvSpPr>
        <p:spPr bwMode="white">
          <a:xfrm>
            <a:off x="0" y="0"/>
            <a:ext cx="12192000" cy="13716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a:off x="0" y="1371600"/>
            <a:ext cx="12192000" cy="82183"/>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0" y="1443006"/>
            <a:ext cx="12192000" cy="82183"/>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295400" y="255134"/>
            <a:ext cx="9601200" cy="1036850"/>
          </a:xfrm>
          <a:prstGeom prst="rect">
            <a:avLst/>
          </a:prstGeom>
        </p:spPr>
        <p:txBody>
          <a:bodyPr vert="horz" lIns="91440" tIns="45720" rIns="91440" bIns="45720" rtlCol="0" anchor="b">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1295400" y="1828800"/>
            <a:ext cx="9601200" cy="43434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4" name="Date Placeholder 3"/>
          <p:cNvSpPr>
            <a:spLocks noGrp="1"/>
          </p:cNvSpPr>
          <p:nvPr>
            <p:ph type="dt" sz="half" idx="2"/>
          </p:nvPr>
        </p:nvSpPr>
        <p:spPr>
          <a:xfrm>
            <a:off x="7791449" y="6374999"/>
            <a:ext cx="1480705" cy="274320"/>
          </a:xfrm>
          <a:prstGeom prst="rect">
            <a:avLst/>
          </a:prstGeom>
        </p:spPr>
        <p:txBody>
          <a:bodyPr vert="horz" lIns="91440" tIns="45720" rIns="91440" bIns="45720" rtlCol="0" anchor="ctr"/>
          <a:lstStyle>
            <a:lvl1pPr algn="r">
              <a:defRPr sz="1000">
                <a:solidFill>
                  <a:schemeClr val="tx1"/>
                </a:solidFill>
              </a:defRPr>
            </a:lvl1pPr>
          </a:lstStyle>
          <a:p>
            <a:fld id="{A79A3335-6331-4872-A8B7-ECD55539F4D0}" type="datetimeFigureOut">
              <a:rPr lang="en-US" smtClean="0"/>
              <a:pPr/>
              <a:t>7/31/2016</a:t>
            </a:fld>
            <a:endParaRPr lang="en-US"/>
          </a:p>
        </p:txBody>
      </p:sp>
      <p:sp>
        <p:nvSpPr>
          <p:cNvPr id="5" name="Footer Placeholder 4"/>
          <p:cNvSpPr>
            <a:spLocks noGrp="1"/>
          </p:cNvSpPr>
          <p:nvPr>
            <p:ph type="ftr" sz="quarter" idx="3"/>
          </p:nvPr>
        </p:nvSpPr>
        <p:spPr>
          <a:xfrm>
            <a:off x="1295399" y="6374999"/>
            <a:ext cx="6243203" cy="274320"/>
          </a:xfrm>
          <a:prstGeom prst="rect">
            <a:avLst/>
          </a:prstGeom>
        </p:spPr>
        <p:txBody>
          <a:bodyPr vert="horz" lIns="91440" tIns="45720" rIns="91440" bIns="45720" rtlCol="0" anchor="ctr"/>
          <a:lstStyle>
            <a:lvl1pPr algn="l">
              <a:defRPr sz="1000">
                <a:solidFill>
                  <a:schemeClr val="tx1"/>
                </a:solidFill>
              </a:defRPr>
            </a:lvl1pPr>
          </a:lstStyle>
          <a:p>
            <a:endParaRPr lang="en-US"/>
          </a:p>
        </p:txBody>
      </p:sp>
      <p:sp>
        <p:nvSpPr>
          <p:cNvPr id="6" name="Slide Number Placeholder 5"/>
          <p:cNvSpPr>
            <a:spLocks noGrp="1"/>
          </p:cNvSpPr>
          <p:nvPr>
            <p:ph type="sldNum" sz="quarter" idx="4"/>
          </p:nvPr>
        </p:nvSpPr>
        <p:spPr>
          <a:xfrm>
            <a:off x="9525000" y="6374999"/>
            <a:ext cx="1371600" cy="274320"/>
          </a:xfrm>
          <a:prstGeom prst="rect">
            <a:avLst/>
          </a:prstGeom>
        </p:spPr>
        <p:txBody>
          <a:bodyPr vert="horz" lIns="91440" tIns="45720" rIns="91440" bIns="45720" rtlCol="0" anchor="ctr"/>
          <a:lstStyle>
            <a:lvl1pPr algn="r">
              <a:defRPr sz="1000">
                <a:solidFill>
                  <a:schemeClr val="tx1"/>
                </a:solidFill>
              </a:defRPr>
            </a:lvl1pPr>
          </a:lstStyle>
          <a:p>
            <a:fld id="{A7F8E3F6-DE14-48B2-B2BC-6FABA9630FB8}" type="slidenum">
              <a:rPr lang="en-US" smtClean="0"/>
              <a:pPr/>
              <a:t>‹#›</a:t>
            </a:fld>
            <a:endParaRPr lang="en-US"/>
          </a:p>
        </p:txBody>
      </p:sp>
    </p:spTree>
    <p:extLst>
      <p:ext uri="{BB962C8B-B14F-4D97-AF65-F5344CB8AC3E}">
        <p14:creationId xmlns:p14="http://schemas.microsoft.com/office/powerpoint/2010/main" val="2594737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61" r:id="rId11"/>
    <p:sldLayoutId id="2147483658" r:id="rId12"/>
    <p:sldLayoutId id="2147483659" r:id="rId13"/>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3200" kern="1200">
          <a:solidFill>
            <a:schemeClr val="bg1"/>
          </a:solidFill>
          <a:latin typeface="+mj-lt"/>
          <a:ea typeface="+mj-ea"/>
          <a:cs typeface="+mj-cs"/>
        </a:defRPr>
      </a:lvl1pPr>
    </p:titleStyle>
    <p:bodyStyle>
      <a:lvl1pPr marL="274320" indent="-274320" algn="l" defTabSz="914400" rtl="0" eaLnBrk="1" latinLnBrk="0" hangingPunct="1">
        <a:lnSpc>
          <a:spcPct val="90000"/>
        </a:lnSpc>
        <a:spcBef>
          <a:spcPts val="1800"/>
        </a:spcBef>
        <a:buFont typeface="Arial" panose="020B0604020202020204" pitchFamily="34" charset="0"/>
        <a:buChar char="•"/>
        <a:defRPr sz="2400" kern="1200">
          <a:solidFill>
            <a:schemeClr val="tx1"/>
          </a:solidFill>
          <a:latin typeface="+mn-lt"/>
          <a:ea typeface="+mn-ea"/>
          <a:cs typeface="+mn-cs"/>
        </a:defRPr>
      </a:lvl1pPr>
      <a:lvl2pPr marL="54864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mn-lt"/>
          <a:ea typeface="+mn-ea"/>
          <a:cs typeface="+mn-cs"/>
        </a:defRPr>
      </a:lvl2pPr>
      <a:lvl3pPr marL="822960" indent="-228600" algn="l" defTabSz="914400" rtl="0" eaLnBrk="1" latinLnBrk="0" hangingPunct="1">
        <a:lnSpc>
          <a:spcPct val="90000"/>
        </a:lnSpc>
        <a:spcBef>
          <a:spcPts val="800"/>
        </a:spcBef>
        <a:buFont typeface="Arial" panose="020B0604020202020204" pitchFamily="34" charset="0"/>
        <a:buChar char="•"/>
        <a:defRPr sz="1800" kern="1200">
          <a:solidFill>
            <a:schemeClr val="tx1"/>
          </a:solidFill>
          <a:latin typeface="+mn-lt"/>
          <a:ea typeface="+mn-ea"/>
          <a:cs typeface="+mn-cs"/>
        </a:defRPr>
      </a:lvl3pPr>
      <a:lvl4pPr marL="1097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4pPr>
      <a:lvl5pPr marL="13258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5pPr>
      <a:lvl6pPr marL="15544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6pPr>
      <a:lvl7pPr marL="17830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7pPr>
      <a:lvl8pPr marL="20116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8pPr>
      <a:lvl9pPr marL="2240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1" orient="horz" pos="2160" userDrawn="1">
          <p15:clr>
            <a:srgbClr val="F26B43"/>
          </p15:clr>
        </p15:guide>
        <p15:guide id="7"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10257" y="3245184"/>
            <a:ext cx="6268720" cy="992279"/>
          </a:xfrm>
        </p:spPr>
        <p:txBody>
          <a:bodyPr>
            <a:noAutofit/>
          </a:bodyPr>
          <a:lstStyle/>
          <a:p>
            <a:pPr algn="ctr"/>
            <a:r>
              <a:rPr lang="en-US" sz="6000" b="1" dirty="0">
                <a:solidFill>
                  <a:schemeClr val="tx2"/>
                </a:solidFill>
              </a:rPr>
              <a:t>15 Tips to Surviving (and Thriving) with Voicemail</a:t>
            </a:r>
          </a:p>
        </p:txBody>
      </p:sp>
      <p:sp>
        <p:nvSpPr>
          <p:cNvPr id="3" name="Subtitle 2"/>
          <p:cNvSpPr>
            <a:spLocks noGrp="1"/>
          </p:cNvSpPr>
          <p:nvPr>
            <p:ph type="subTitle" idx="1"/>
          </p:nvPr>
        </p:nvSpPr>
        <p:spPr/>
        <p:txBody>
          <a:bodyPr/>
          <a:lstStyle/>
          <a:p>
            <a:r>
              <a:rPr lang="en-US" dirty="0" smtClean="0"/>
              <a:t>Presented by J.W. Owens</a:t>
            </a:r>
            <a:endParaRPr lang="en-US"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23275" y="5120036"/>
            <a:ext cx="1790700" cy="476250"/>
          </a:xfrm>
          <a:prstGeom prst="rect">
            <a:avLst/>
          </a:prstGeom>
        </p:spPr>
      </p:pic>
      <p:pic>
        <p:nvPicPr>
          <p:cNvPr id="6" name="Picture Placeholder 5"/>
          <p:cNvPicPr>
            <a:picLocks noGrp="1" noChangeAspect="1"/>
          </p:cNvPicPr>
          <p:nvPr>
            <p:ph type="pic" sz="quarter" idx="10"/>
          </p:nvPr>
        </p:nvPicPr>
        <p:blipFill>
          <a:blip r:embed="rId4">
            <a:extLst>
              <a:ext uri="{28A0092B-C50C-407E-A947-70E740481C1C}">
                <a14:useLocalDpi xmlns:a14="http://schemas.microsoft.com/office/drawing/2010/main" val="0"/>
              </a:ext>
            </a:extLst>
          </a:blip>
          <a:srcRect l="23462" r="23462"/>
          <a:stretch>
            <a:fillRect/>
          </a:stretch>
        </p:blipFill>
        <p:spPr/>
      </p:pic>
      <p:sp>
        <p:nvSpPr>
          <p:cNvPr id="8" name="Rectangle 7"/>
          <p:cNvSpPr/>
          <p:nvPr/>
        </p:nvSpPr>
        <p:spPr>
          <a:xfrm>
            <a:off x="11114314" y="6520543"/>
            <a:ext cx="1077686" cy="337457"/>
          </a:xfrm>
          <a:prstGeom prst="rect">
            <a:avLst/>
          </a:prstGeom>
          <a:solidFill>
            <a:schemeClr val="tx2"/>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srgbClr val="FFFF00"/>
                </a:solidFill>
              </a:rPr>
              <a:t>JWO 153</a:t>
            </a:r>
            <a:endParaRPr lang="en-US" sz="1600" b="1" dirty="0">
              <a:solidFill>
                <a:srgbClr val="FFFF00"/>
              </a:solidFill>
            </a:endParaRPr>
          </a:p>
        </p:txBody>
      </p:sp>
      <p:sp>
        <p:nvSpPr>
          <p:cNvPr id="7" name="TextBox 6"/>
          <p:cNvSpPr txBox="1"/>
          <p:nvPr/>
        </p:nvSpPr>
        <p:spPr>
          <a:xfrm>
            <a:off x="1429407" y="5717628"/>
            <a:ext cx="3426372" cy="369332"/>
          </a:xfrm>
          <a:prstGeom prst="rect">
            <a:avLst/>
          </a:prstGeom>
          <a:noFill/>
        </p:spPr>
        <p:txBody>
          <a:bodyPr wrap="square" rtlCol="0">
            <a:spAutoFit/>
          </a:bodyPr>
          <a:lstStyle/>
          <a:p>
            <a:pPr algn="ctr"/>
            <a:r>
              <a:rPr lang="en-US" b="1" dirty="0" smtClean="0">
                <a:solidFill>
                  <a:srgbClr val="0070C0"/>
                </a:solidFill>
                <a:latin typeface="Bodoni MT" panose="02070603080606020203" pitchFamily="18" charset="0"/>
              </a:rPr>
              <a:t>A Perspective 101 Series</a:t>
            </a:r>
            <a:endParaRPr lang="en-US" b="1" dirty="0">
              <a:solidFill>
                <a:srgbClr val="0070C0"/>
              </a:solidFill>
              <a:latin typeface="Bodoni MT" panose="02070603080606020203" pitchFamily="18" charset="0"/>
            </a:endParaRPr>
          </a:p>
        </p:txBody>
      </p:sp>
    </p:spTree>
    <p:extLst>
      <p:ext uri="{BB962C8B-B14F-4D97-AF65-F5344CB8AC3E}">
        <p14:creationId xmlns:p14="http://schemas.microsoft.com/office/powerpoint/2010/main" val="13805955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4543" y="102734"/>
            <a:ext cx="10472057" cy="1036850"/>
          </a:xfrm>
        </p:spPr>
        <p:txBody>
          <a:bodyPr>
            <a:noAutofit/>
          </a:bodyPr>
          <a:lstStyle/>
          <a:p>
            <a:r>
              <a:rPr lang="en-US" sz="4000" b="1" dirty="0" smtClean="0">
                <a:solidFill>
                  <a:srgbClr val="FFFF00"/>
                </a:solidFill>
              </a:rPr>
              <a:t>Surviving </a:t>
            </a:r>
            <a:r>
              <a:rPr lang="en-US" sz="4000" b="1" dirty="0">
                <a:solidFill>
                  <a:srgbClr val="FFFF00"/>
                </a:solidFill>
              </a:rPr>
              <a:t>(and Thriving) with Voicemail</a:t>
            </a:r>
          </a:p>
        </p:txBody>
      </p:sp>
      <p:sp>
        <p:nvSpPr>
          <p:cNvPr id="3" name="Content Placeholder 2"/>
          <p:cNvSpPr>
            <a:spLocks noGrp="1"/>
          </p:cNvSpPr>
          <p:nvPr>
            <p:ph idx="1"/>
          </p:nvPr>
        </p:nvSpPr>
        <p:spPr>
          <a:xfrm>
            <a:off x="410482" y="1545771"/>
            <a:ext cx="11480800" cy="5312229"/>
          </a:xfrm>
        </p:spPr>
        <p:txBody>
          <a:bodyPr>
            <a:normAutofit/>
          </a:bodyPr>
          <a:lstStyle/>
          <a:p>
            <a:pPr fontAlgn="base"/>
            <a:r>
              <a:rPr lang="en-US" sz="2800" dirty="0">
                <a:solidFill>
                  <a:schemeClr val="tx2"/>
                </a:solidFill>
              </a:rPr>
              <a:t>Voicemail is either our best friend or worst enemy (or possibly a little bit of both).  </a:t>
            </a:r>
            <a:endParaRPr lang="en-US" sz="2800" dirty="0" smtClean="0">
              <a:solidFill>
                <a:schemeClr val="tx2"/>
              </a:solidFill>
            </a:endParaRPr>
          </a:p>
          <a:p>
            <a:pPr fontAlgn="base"/>
            <a:r>
              <a:rPr lang="en-US" sz="2800" dirty="0" smtClean="0">
                <a:solidFill>
                  <a:schemeClr val="tx2"/>
                </a:solidFill>
              </a:rPr>
              <a:t>Is </a:t>
            </a:r>
            <a:r>
              <a:rPr lang="en-US" sz="2800" dirty="0">
                <a:solidFill>
                  <a:schemeClr val="tx2"/>
                </a:solidFill>
              </a:rPr>
              <a:t>it a convenience in sales and critical in our selling skills </a:t>
            </a:r>
            <a:r>
              <a:rPr lang="en-US" sz="2800" dirty="0" smtClean="0">
                <a:solidFill>
                  <a:schemeClr val="tx2"/>
                </a:solidFill>
              </a:rPr>
              <a:t>                  — </a:t>
            </a:r>
            <a:r>
              <a:rPr lang="en-US" sz="2800" dirty="0">
                <a:solidFill>
                  <a:schemeClr val="tx2"/>
                </a:solidFill>
              </a:rPr>
              <a:t>or just one more layer sabotaging our sales success as we try to reach clients and prospects?</a:t>
            </a:r>
          </a:p>
          <a:p>
            <a:pPr fontAlgn="base"/>
            <a:r>
              <a:rPr lang="en-US" sz="2800" dirty="0">
                <a:solidFill>
                  <a:schemeClr val="tx2"/>
                </a:solidFill>
              </a:rPr>
              <a:t>My suggestion is that instead of lamenting about how frustrating it is to reach people’s voicemail, </a:t>
            </a:r>
            <a:endParaRPr lang="en-US" sz="2800" dirty="0" smtClean="0">
              <a:solidFill>
                <a:schemeClr val="tx2"/>
              </a:solidFill>
            </a:endParaRPr>
          </a:p>
          <a:p>
            <a:pPr marL="0" indent="0" fontAlgn="base">
              <a:buNone/>
            </a:pPr>
            <a:r>
              <a:rPr lang="en-US" sz="2800" b="1" dirty="0" smtClean="0">
                <a:solidFill>
                  <a:schemeClr val="tx2"/>
                </a:solidFill>
              </a:rPr>
              <a:t>why </a:t>
            </a:r>
            <a:r>
              <a:rPr lang="en-US" sz="2800" b="1" dirty="0">
                <a:solidFill>
                  <a:schemeClr val="tx2"/>
                </a:solidFill>
              </a:rPr>
              <a:t>don’t you instead commit to improving your voicemail skills and phone skills </a:t>
            </a:r>
            <a:r>
              <a:rPr lang="en-US" sz="2800" dirty="0">
                <a:solidFill>
                  <a:schemeClr val="tx2"/>
                </a:solidFill>
              </a:rPr>
              <a:t>so that you can strengthen your sales motivation and your bottom line?</a:t>
            </a:r>
          </a:p>
          <a:p>
            <a:pPr marL="0" indent="0">
              <a:buNone/>
            </a:pPr>
            <a:endParaRPr lang="en-US" dirty="0" smtClean="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06150" y="296635"/>
            <a:ext cx="895350" cy="238125"/>
          </a:xfrm>
          <a:prstGeom prst="rect">
            <a:avLst/>
          </a:prstGeom>
        </p:spPr>
      </p:pic>
    </p:spTree>
    <p:extLst>
      <p:ext uri="{BB962C8B-B14F-4D97-AF65-F5344CB8AC3E}">
        <p14:creationId xmlns:p14="http://schemas.microsoft.com/office/powerpoint/2010/main" val="36398723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4543" y="102734"/>
            <a:ext cx="10472057" cy="1036850"/>
          </a:xfrm>
        </p:spPr>
        <p:txBody>
          <a:bodyPr>
            <a:noAutofit/>
          </a:bodyPr>
          <a:lstStyle/>
          <a:p>
            <a:r>
              <a:rPr lang="en-US" sz="4000" b="1" dirty="0">
                <a:solidFill>
                  <a:srgbClr val="FFFF00"/>
                </a:solidFill>
              </a:rPr>
              <a:t>Surviving (and Thriving) with Voicemail</a:t>
            </a:r>
          </a:p>
        </p:txBody>
      </p:sp>
      <p:sp>
        <p:nvSpPr>
          <p:cNvPr id="3" name="Content Placeholder 2"/>
          <p:cNvSpPr>
            <a:spLocks noGrp="1"/>
          </p:cNvSpPr>
          <p:nvPr>
            <p:ph idx="1"/>
          </p:nvPr>
        </p:nvSpPr>
        <p:spPr>
          <a:xfrm>
            <a:off x="406400" y="1545771"/>
            <a:ext cx="11480800" cy="5312229"/>
          </a:xfrm>
        </p:spPr>
        <p:txBody>
          <a:bodyPr>
            <a:normAutofit/>
          </a:bodyPr>
          <a:lstStyle/>
          <a:p>
            <a:pPr marL="0" indent="0" fontAlgn="base">
              <a:buNone/>
            </a:pPr>
            <a:r>
              <a:rPr lang="en-US" sz="3200" b="1" dirty="0">
                <a:solidFill>
                  <a:schemeClr val="tx2"/>
                </a:solidFill>
              </a:rPr>
              <a:t>Here are 15 tips to surviving (and thriving) with voicemail:</a:t>
            </a:r>
            <a:endParaRPr lang="en-US" sz="3200" dirty="0">
              <a:solidFill>
                <a:schemeClr val="tx2"/>
              </a:solidFill>
            </a:endParaRPr>
          </a:p>
          <a:p>
            <a:pPr marL="0" indent="0" fontAlgn="base">
              <a:buNone/>
            </a:pPr>
            <a:r>
              <a:rPr lang="en-US" dirty="0">
                <a:solidFill>
                  <a:schemeClr val="tx2"/>
                </a:solidFill>
              </a:rPr>
              <a:t>1. If your goal is to get the phone call returned, don’t leave information that would allow the person to make up their mind. </a:t>
            </a:r>
            <a:r>
              <a:rPr lang="en-US" dirty="0" smtClean="0">
                <a:solidFill>
                  <a:schemeClr val="tx2"/>
                </a:solidFill>
              </a:rPr>
              <a:t>Add </a:t>
            </a:r>
            <a:r>
              <a:rPr lang="en-US" dirty="0">
                <a:solidFill>
                  <a:schemeClr val="tx2"/>
                </a:solidFill>
              </a:rPr>
              <a:t>a call-to-action to your message by providing a key date or something of interest that will encourage the person to return the call. You have to create a reason for them to call you back.</a:t>
            </a:r>
          </a:p>
          <a:p>
            <a:pPr marL="0" indent="0" fontAlgn="base">
              <a:buNone/>
            </a:pPr>
            <a:r>
              <a:rPr lang="en-US" dirty="0">
                <a:solidFill>
                  <a:schemeClr val="tx2"/>
                </a:solidFill>
              </a:rPr>
              <a:t>2. Repeat your phone number twice. If the person can’t quickly write your number down, you’ve given them a perfect reason to not call back.</a:t>
            </a:r>
          </a:p>
          <a:p>
            <a:pPr marL="0" indent="0" fontAlgn="base">
              <a:buNone/>
            </a:pPr>
            <a:r>
              <a:rPr lang="en-US" dirty="0">
                <a:solidFill>
                  <a:schemeClr val="tx2"/>
                </a:solidFill>
              </a:rPr>
              <a:t>3. Avoid asking the person to call you back at a certain time. This provides them with an excuse not to call you.</a:t>
            </a:r>
          </a:p>
          <a:p>
            <a:pPr marL="0" indent="0">
              <a:buNone/>
            </a:pPr>
            <a:endParaRPr lang="en-US" dirty="0" smtClean="0">
              <a:solidFill>
                <a:schemeClr val="tx2"/>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06150" y="296635"/>
            <a:ext cx="895350" cy="238125"/>
          </a:xfrm>
          <a:prstGeom prst="rect">
            <a:avLst/>
          </a:prstGeom>
        </p:spPr>
      </p:pic>
    </p:spTree>
    <p:extLst>
      <p:ext uri="{BB962C8B-B14F-4D97-AF65-F5344CB8AC3E}">
        <p14:creationId xmlns:p14="http://schemas.microsoft.com/office/powerpoint/2010/main" val="35402986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4543" y="102734"/>
            <a:ext cx="10472057" cy="1036850"/>
          </a:xfrm>
        </p:spPr>
        <p:txBody>
          <a:bodyPr>
            <a:noAutofit/>
          </a:bodyPr>
          <a:lstStyle/>
          <a:p>
            <a:r>
              <a:rPr lang="en-US" sz="4000" b="1" dirty="0">
                <a:solidFill>
                  <a:srgbClr val="FFFF00"/>
                </a:solidFill>
              </a:rPr>
              <a:t>Surviving (and Thriving) with Voicemail</a:t>
            </a:r>
          </a:p>
        </p:txBody>
      </p:sp>
      <p:sp>
        <p:nvSpPr>
          <p:cNvPr id="3" name="Content Placeholder 2"/>
          <p:cNvSpPr>
            <a:spLocks noGrp="1"/>
          </p:cNvSpPr>
          <p:nvPr>
            <p:ph idx="1"/>
          </p:nvPr>
        </p:nvSpPr>
        <p:spPr>
          <a:xfrm>
            <a:off x="406400" y="1545771"/>
            <a:ext cx="11480800" cy="5312229"/>
          </a:xfrm>
        </p:spPr>
        <p:txBody>
          <a:bodyPr>
            <a:normAutofit/>
          </a:bodyPr>
          <a:lstStyle/>
          <a:p>
            <a:pPr marL="0" indent="0" fontAlgn="base">
              <a:buNone/>
            </a:pPr>
            <a:r>
              <a:rPr lang="en-US" dirty="0">
                <a:solidFill>
                  <a:schemeClr val="tx2"/>
                </a:solidFill>
              </a:rPr>
              <a:t>4. Never state in the message that you will plan to call them back. Again, this only gives the person an excuse to ignore your message.</a:t>
            </a:r>
          </a:p>
          <a:p>
            <a:pPr marL="0" indent="0" fontAlgn="base">
              <a:buNone/>
            </a:pPr>
            <a:r>
              <a:rPr lang="en-US" dirty="0">
                <a:solidFill>
                  <a:schemeClr val="tx2"/>
                </a:solidFill>
              </a:rPr>
              <a:t>5. Messages left on a Friday afternoon are the least likely to be returned. For most people, Monday mornings are very busy and, as a result, only high–priority activities will get their immediate attention.</a:t>
            </a:r>
          </a:p>
          <a:p>
            <a:pPr marL="0" indent="0" fontAlgn="base">
              <a:buNone/>
            </a:pPr>
            <a:r>
              <a:rPr lang="en-US" dirty="0">
                <a:solidFill>
                  <a:schemeClr val="tx2"/>
                </a:solidFill>
              </a:rPr>
              <a:t>6. Do not leave voicemail messages at odd hours of the night. Most voicemail systems offer a time stamp and the person hearing the message will immediately suspect you really did not want to talk to them.</a:t>
            </a:r>
          </a:p>
          <a:p>
            <a:pPr marL="0" indent="0" fontAlgn="base">
              <a:buNone/>
            </a:pPr>
            <a:r>
              <a:rPr lang="en-US" dirty="0">
                <a:solidFill>
                  <a:schemeClr val="tx2"/>
                </a:solidFill>
              </a:rPr>
              <a:t>7. The best hours to leave voicemail messages are from 6:45 to 8:00 a.m. and from 4:30 to 6:30 p.m. Driven people are usually working during these time periods, and the person receiving your message could potentially view you as one, which is good</a:t>
            </a:r>
            <a:r>
              <a:rPr lang="en-US" dirty="0" smtClean="0">
                <a:solidFill>
                  <a:schemeClr val="tx2"/>
                </a:solidFill>
              </a:rPr>
              <a:t>.</a:t>
            </a:r>
            <a:endParaRPr lang="en-US" dirty="0">
              <a:solidFill>
                <a:schemeClr val="tx2"/>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06150" y="296635"/>
            <a:ext cx="895350" cy="238125"/>
          </a:xfrm>
          <a:prstGeom prst="rect">
            <a:avLst/>
          </a:prstGeom>
        </p:spPr>
      </p:pic>
    </p:spTree>
    <p:extLst>
      <p:ext uri="{BB962C8B-B14F-4D97-AF65-F5344CB8AC3E}">
        <p14:creationId xmlns:p14="http://schemas.microsoft.com/office/powerpoint/2010/main" val="25238850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4543" y="102734"/>
            <a:ext cx="10472057" cy="1036850"/>
          </a:xfrm>
        </p:spPr>
        <p:txBody>
          <a:bodyPr>
            <a:noAutofit/>
          </a:bodyPr>
          <a:lstStyle/>
          <a:p>
            <a:r>
              <a:rPr lang="en-US" sz="4000" b="1" dirty="0">
                <a:solidFill>
                  <a:srgbClr val="FFFF00"/>
                </a:solidFill>
              </a:rPr>
              <a:t>Surviving (and Thriving) with Voicemail</a:t>
            </a:r>
          </a:p>
        </p:txBody>
      </p:sp>
      <p:sp>
        <p:nvSpPr>
          <p:cNvPr id="3" name="Content Placeholder 2"/>
          <p:cNvSpPr>
            <a:spLocks noGrp="1"/>
          </p:cNvSpPr>
          <p:nvPr>
            <p:ph idx="1"/>
          </p:nvPr>
        </p:nvSpPr>
        <p:spPr>
          <a:xfrm>
            <a:off x="406400" y="1545771"/>
            <a:ext cx="11480800" cy="5312229"/>
          </a:xfrm>
        </p:spPr>
        <p:txBody>
          <a:bodyPr>
            <a:normAutofit/>
          </a:bodyPr>
          <a:lstStyle/>
          <a:p>
            <a:pPr marL="0" indent="0" fontAlgn="base">
              <a:buNone/>
            </a:pPr>
            <a:r>
              <a:rPr lang="en-US" dirty="0">
                <a:solidFill>
                  <a:schemeClr val="tx2"/>
                </a:solidFill>
              </a:rPr>
              <a:t>8. Wisely use time zone changes to make as many calls as possible during the optimal voicemail periods listed in the previous tip.</a:t>
            </a:r>
          </a:p>
          <a:p>
            <a:pPr marL="0" indent="0" fontAlgn="base">
              <a:buNone/>
            </a:pPr>
            <a:r>
              <a:rPr lang="en-US" dirty="0">
                <a:solidFill>
                  <a:schemeClr val="tx2"/>
                </a:solidFill>
              </a:rPr>
              <a:t>9. Voicemail messages are an excellent way to introduce yourself to a person. Be personable, yet professional, and link your message to something of interest to the person you are calling (such as another person or event). The recipient may view your message as a waste of time if you have no purpose other than getting your name in front of them.</a:t>
            </a:r>
          </a:p>
          <a:p>
            <a:pPr marL="0" indent="0" fontAlgn="base">
              <a:buNone/>
            </a:pPr>
            <a:r>
              <a:rPr lang="en-US" dirty="0">
                <a:solidFill>
                  <a:schemeClr val="tx2"/>
                </a:solidFill>
              </a:rPr>
              <a:t>10. When leaving a message with multiple points, be sure to immediately disclose how many you will be making. This will prevent the recipient from accidentally fast-forwarding or deleting it before it is completely heard.</a:t>
            </a:r>
          </a:p>
          <a:p>
            <a:pPr marL="0" indent="0" fontAlgn="base">
              <a:buNone/>
            </a:pPr>
            <a:r>
              <a:rPr lang="en-US" dirty="0">
                <a:solidFill>
                  <a:schemeClr val="tx2"/>
                </a:solidFill>
              </a:rPr>
              <a:t>11. If you can’t say it briefly, don’t say it at all. Voicemail is not “story time.” Leaving a long message is an invitation to have the entire message skipped. The optimal voicemail message is between 8 and 14 seconds.</a:t>
            </a:r>
          </a:p>
          <a:p>
            <a:pPr marL="0" indent="0">
              <a:buNone/>
            </a:pPr>
            <a:endParaRPr lang="en-US" dirty="0" smtClean="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06150" y="296635"/>
            <a:ext cx="895350" cy="238125"/>
          </a:xfrm>
          <a:prstGeom prst="rect">
            <a:avLst/>
          </a:prstGeom>
        </p:spPr>
      </p:pic>
    </p:spTree>
    <p:extLst>
      <p:ext uri="{BB962C8B-B14F-4D97-AF65-F5344CB8AC3E}">
        <p14:creationId xmlns:p14="http://schemas.microsoft.com/office/powerpoint/2010/main" val="12894192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4543" y="102734"/>
            <a:ext cx="10472057" cy="1036850"/>
          </a:xfrm>
        </p:spPr>
        <p:txBody>
          <a:bodyPr>
            <a:noAutofit/>
          </a:bodyPr>
          <a:lstStyle/>
          <a:p>
            <a:r>
              <a:rPr lang="en-US" sz="4000" b="1" dirty="0">
                <a:solidFill>
                  <a:srgbClr val="FFFF00"/>
                </a:solidFill>
              </a:rPr>
              <a:t>Surviving (and Thriving) with Voicemail</a:t>
            </a:r>
          </a:p>
        </p:txBody>
      </p:sp>
      <p:sp>
        <p:nvSpPr>
          <p:cNvPr id="3" name="Content Placeholder 2"/>
          <p:cNvSpPr>
            <a:spLocks noGrp="1"/>
          </p:cNvSpPr>
          <p:nvPr>
            <p:ph idx="1"/>
          </p:nvPr>
        </p:nvSpPr>
        <p:spPr>
          <a:xfrm>
            <a:off x="406400" y="1545771"/>
            <a:ext cx="11480800" cy="5312229"/>
          </a:xfrm>
        </p:spPr>
        <p:txBody>
          <a:bodyPr>
            <a:normAutofit/>
          </a:bodyPr>
          <a:lstStyle/>
          <a:p>
            <a:pPr marL="0" indent="0" fontAlgn="base">
              <a:buNone/>
            </a:pPr>
            <a:r>
              <a:rPr lang="en-US" dirty="0">
                <a:solidFill>
                  <a:schemeClr val="tx2"/>
                </a:solidFill>
              </a:rPr>
              <a:t>12. When leaving your phone number, do not leave your website address as well. This will give the person an opportunity to make a decision about you without calling you back.</a:t>
            </a:r>
          </a:p>
          <a:p>
            <a:pPr marL="0" indent="0" fontAlgn="base">
              <a:buNone/>
            </a:pPr>
            <a:r>
              <a:rPr lang="en-US" dirty="0">
                <a:solidFill>
                  <a:schemeClr val="tx2"/>
                </a:solidFill>
              </a:rPr>
              <a:t>13. Leave a “PS” at the end of your message. A “PS” is a very quick, additional piece of information that will connect with the person.</a:t>
            </a:r>
          </a:p>
          <a:p>
            <a:pPr marL="0" indent="0" fontAlgn="base">
              <a:buNone/>
            </a:pPr>
            <a:r>
              <a:rPr lang="en-US" dirty="0">
                <a:solidFill>
                  <a:schemeClr val="tx2"/>
                </a:solidFill>
              </a:rPr>
              <a:t>14. Mention the person’s first name at least twice in the message, but don’t use their last name (doing so comes across as very impersonal).</a:t>
            </a:r>
          </a:p>
          <a:p>
            <a:pPr marL="0" indent="0" fontAlgn="base">
              <a:buNone/>
            </a:pPr>
            <a:r>
              <a:rPr lang="en-US" dirty="0">
                <a:solidFill>
                  <a:schemeClr val="tx2"/>
                </a:solidFill>
              </a:rPr>
              <a:t>15. Refer to a mutual acquaintance in your message as a way of connecting with the recipient. (Caution: Make sure they think positively of that person!).</a:t>
            </a:r>
          </a:p>
          <a:p>
            <a:pPr marL="0" indent="0">
              <a:buNone/>
            </a:pPr>
            <a:endParaRPr lang="en-US" dirty="0" smtClean="0">
              <a:solidFill>
                <a:schemeClr val="tx2"/>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06150" y="296635"/>
            <a:ext cx="895350" cy="238125"/>
          </a:xfrm>
          <a:prstGeom prst="rect">
            <a:avLst/>
          </a:prstGeom>
        </p:spPr>
      </p:pic>
    </p:spTree>
    <p:extLst>
      <p:ext uri="{BB962C8B-B14F-4D97-AF65-F5344CB8AC3E}">
        <p14:creationId xmlns:p14="http://schemas.microsoft.com/office/powerpoint/2010/main" val="3439880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4543" y="102734"/>
            <a:ext cx="10472057" cy="1036850"/>
          </a:xfrm>
        </p:spPr>
        <p:txBody>
          <a:bodyPr>
            <a:noAutofit/>
          </a:bodyPr>
          <a:lstStyle/>
          <a:p>
            <a:r>
              <a:rPr lang="en-US" sz="4000" b="1" dirty="0">
                <a:solidFill>
                  <a:srgbClr val="FFFF00"/>
                </a:solidFill>
              </a:rPr>
              <a:t>Surviving (and Thriving) with Voicemail</a:t>
            </a:r>
          </a:p>
        </p:txBody>
      </p:sp>
      <p:sp>
        <p:nvSpPr>
          <p:cNvPr id="3" name="Content Placeholder 2"/>
          <p:cNvSpPr>
            <a:spLocks noGrp="1"/>
          </p:cNvSpPr>
          <p:nvPr>
            <p:ph idx="1"/>
          </p:nvPr>
        </p:nvSpPr>
        <p:spPr>
          <a:xfrm>
            <a:off x="406400" y="1545771"/>
            <a:ext cx="11480800" cy="5312229"/>
          </a:xfrm>
        </p:spPr>
        <p:txBody>
          <a:bodyPr>
            <a:normAutofit/>
          </a:bodyPr>
          <a:lstStyle/>
          <a:p>
            <a:pPr marL="0" indent="0">
              <a:buNone/>
            </a:pPr>
            <a:r>
              <a:rPr lang="en-US" sz="4000" b="1" dirty="0">
                <a:solidFill>
                  <a:schemeClr val="tx2"/>
                </a:solidFill>
              </a:rPr>
              <a:t>Voicemail doesn’t have to be your nemesis. </a:t>
            </a:r>
            <a:endParaRPr lang="en-US" sz="4000" b="1" dirty="0" smtClean="0">
              <a:solidFill>
                <a:schemeClr val="tx2"/>
              </a:solidFill>
            </a:endParaRPr>
          </a:p>
          <a:p>
            <a:pPr marL="0" indent="0">
              <a:buNone/>
            </a:pPr>
            <a:r>
              <a:rPr lang="en-US" sz="2800" b="1" dirty="0">
                <a:solidFill>
                  <a:schemeClr val="tx2"/>
                </a:solidFill>
              </a:rPr>
              <a:t> </a:t>
            </a:r>
            <a:endParaRPr lang="en-US" sz="2800" b="1" dirty="0" smtClean="0">
              <a:solidFill>
                <a:schemeClr val="tx2"/>
              </a:solidFill>
            </a:endParaRPr>
          </a:p>
          <a:p>
            <a:pPr marL="0" indent="0">
              <a:buNone/>
            </a:pPr>
            <a:r>
              <a:rPr lang="en-US" sz="2800" b="1" dirty="0" smtClean="0">
                <a:solidFill>
                  <a:schemeClr val="tx2"/>
                </a:solidFill>
              </a:rPr>
              <a:t>Instead</a:t>
            </a:r>
            <a:r>
              <a:rPr lang="en-US" sz="2800" b="1" dirty="0">
                <a:solidFill>
                  <a:schemeClr val="tx2"/>
                </a:solidFill>
              </a:rPr>
              <a:t>, it can be a tool to keep your prospecting and sales motivation on track.  </a:t>
            </a:r>
            <a:endParaRPr lang="en-US" sz="2800" b="1" dirty="0" smtClean="0">
              <a:solidFill>
                <a:schemeClr val="tx2"/>
              </a:solidFill>
            </a:endParaRPr>
          </a:p>
          <a:p>
            <a:pPr marL="0" indent="0">
              <a:buNone/>
            </a:pPr>
            <a:r>
              <a:rPr lang="en-US" sz="2800" b="1" dirty="0" smtClean="0">
                <a:solidFill>
                  <a:schemeClr val="tx2"/>
                </a:solidFill>
              </a:rPr>
              <a:t>Don’t </a:t>
            </a:r>
            <a:r>
              <a:rPr lang="en-US" sz="2800" b="1" dirty="0">
                <a:solidFill>
                  <a:schemeClr val="tx2"/>
                </a:solidFill>
              </a:rPr>
              <a:t>try to wing it.  </a:t>
            </a:r>
            <a:endParaRPr lang="en-US" sz="2800" b="1" dirty="0" smtClean="0">
              <a:solidFill>
                <a:schemeClr val="tx2"/>
              </a:solidFill>
            </a:endParaRPr>
          </a:p>
          <a:p>
            <a:pPr marL="0" indent="0">
              <a:buNone/>
            </a:pPr>
            <a:r>
              <a:rPr lang="en-US" sz="2800" b="1" dirty="0" smtClean="0">
                <a:solidFill>
                  <a:schemeClr val="tx2"/>
                </a:solidFill>
              </a:rPr>
              <a:t>Be </a:t>
            </a:r>
            <a:r>
              <a:rPr lang="en-US" sz="2800" b="1" dirty="0">
                <a:solidFill>
                  <a:schemeClr val="tx2"/>
                </a:solidFill>
              </a:rPr>
              <a:t>conscientious of the way you are using voicemail to its fullest so that you won’t just survive it — you’ll thrive with it!</a:t>
            </a:r>
          </a:p>
          <a:p>
            <a:pPr marL="0" indent="0">
              <a:buNone/>
            </a:pPr>
            <a:endParaRPr lang="en-US" sz="2800" b="1" dirty="0" smtClean="0">
              <a:solidFill>
                <a:schemeClr val="tx2"/>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06150" y="296635"/>
            <a:ext cx="895350" cy="238125"/>
          </a:xfrm>
          <a:prstGeom prst="rect">
            <a:avLst/>
          </a:prstGeom>
        </p:spPr>
      </p:pic>
    </p:spTree>
    <p:extLst>
      <p:ext uri="{BB962C8B-B14F-4D97-AF65-F5344CB8AC3E}">
        <p14:creationId xmlns:p14="http://schemas.microsoft.com/office/powerpoint/2010/main" val="4954364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4543" y="102734"/>
            <a:ext cx="10472057" cy="1036850"/>
          </a:xfrm>
        </p:spPr>
        <p:txBody>
          <a:bodyPr>
            <a:noAutofit/>
          </a:bodyPr>
          <a:lstStyle/>
          <a:p>
            <a:r>
              <a:rPr lang="en-US" sz="4000" b="1" dirty="0">
                <a:solidFill>
                  <a:srgbClr val="FFFF00"/>
                </a:solidFill>
              </a:rPr>
              <a:t>Surviving (and Thriving) with Voicemail</a:t>
            </a:r>
            <a:endParaRPr lang="en-US" sz="4000" dirty="0">
              <a:solidFill>
                <a:srgbClr val="FFFF00"/>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06150" y="296635"/>
            <a:ext cx="895350" cy="238125"/>
          </a:xfrm>
          <a:prstGeom prst="rect">
            <a:avLst/>
          </a:prstGeom>
        </p:spPr>
      </p:pic>
      <p:sp>
        <p:nvSpPr>
          <p:cNvPr id="6" name="TextBox 5"/>
          <p:cNvSpPr txBox="1"/>
          <p:nvPr/>
        </p:nvSpPr>
        <p:spPr>
          <a:xfrm>
            <a:off x="402771" y="2329543"/>
            <a:ext cx="3820886" cy="1938992"/>
          </a:xfrm>
          <a:prstGeom prst="rect">
            <a:avLst/>
          </a:prstGeom>
          <a:noFill/>
        </p:spPr>
        <p:txBody>
          <a:bodyPr wrap="square" rtlCol="0">
            <a:spAutoFit/>
          </a:bodyPr>
          <a:lstStyle/>
          <a:p>
            <a:pPr algn="ctr"/>
            <a:r>
              <a:rPr lang="en-US" sz="6000" b="1" dirty="0" smtClean="0">
                <a:solidFill>
                  <a:schemeClr val="tx2"/>
                </a:solidFill>
              </a:rPr>
              <a:t>Good Selling !</a:t>
            </a:r>
            <a:endParaRPr lang="en-US" sz="6000" b="1" dirty="0">
              <a:solidFill>
                <a:schemeClr val="tx2"/>
              </a:solidFill>
            </a:endParaRP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50041" y="4256315"/>
            <a:ext cx="1685360" cy="609600"/>
          </a:xfrm>
          <a:prstGeom prst="rect">
            <a:avLst/>
          </a:prstGeom>
        </p:spPr>
      </p:pic>
      <p:pic>
        <p:nvPicPr>
          <p:cNvPr id="5" name="Content Placeholder 4"/>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4465386" y="2013858"/>
            <a:ext cx="7636811" cy="4030280"/>
          </a:xfrm>
        </p:spPr>
      </p:pic>
      <p:sp>
        <p:nvSpPr>
          <p:cNvPr id="8" name="Content Placeholder 7"/>
          <p:cNvSpPr txBox="1">
            <a:spLocks/>
          </p:cNvSpPr>
          <p:nvPr/>
        </p:nvSpPr>
        <p:spPr>
          <a:xfrm>
            <a:off x="0" y="6044137"/>
            <a:ext cx="12192000" cy="875508"/>
          </a:xfrm>
          <a:prstGeom prst="rect">
            <a:avLst/>
          </a:prstGeom>
        </p:spPr>
        <p:txBody>
          <a:bodyPr vert="horz" lIns="91440" tIns="45720" rIns="91440" bIns="45720" rtlCol="0">
            <a:normAutofit/>
          </a:bodyPr>
          <a:lstStyle>
            <a:lvl1pPr marL="274320" indent="-274320" algn="l" defTabSz="914400" rtl="0" eaLnBrk="1" latinLnBrk="0" hangingPunct="1">
              <a:lnSpc>
                <a:spcPct val="90000"/>
              </a:lnSpc>
              <a:spcBef>
                <a:spcPts val="1800"/>
              </a:spcBef>
              <a:buFont typeface="Arial" panose="020B0604020202020204" pitchFamily="34" charset="0"/>
              <a:buChar char="•"/>
              <a:defRPr sz="2400" kern="1200">
                <a:solidFill>
                  <a:schemeClr val="tx1"/>
                </a:solidFill>
                <a:latin typeface="+mn-lt"/>
                <a:ea typeface="+mn-ea"/>
                <a:cs typeface="+mn-cs"/>
              </a:defRPr>
            </a:lvl1pPr>
            <a:lvl2pPr marL="54864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mn-lt"/>
                <a:ea typeface="+mn-ea"/>
                <a:cs typeface="+mn-cs"/>
              </a:defRPr>
            </a:lvl2pPr>
            <a:lvl3pPr marL="822960" indent="-228600" algn="l" defTabSz="914400" rtl="0" eaLnBrk="1" latinLnBrk="0" hangingPunct="1">
              <a:lnSpc>
                <a:spcPct val="90000"/>
              </a:lnSpc>
              <a:spcBef>
                <a:spcPts val="800"/>
              </a:spcBef>
              <a:buFont typeface="Arial" panose="020B0604020202020204" pitchFamily="34" charset="0"/>
              <a:buChar char="•"/>
              <a:defRPr sz="1800" kern="1200">
                <a:solidFill>
                  <a:schemeClr val="tx1"/>
                </a:solidFill>
                <a:latin typeface="+mn-lt"/>
                <a:ea typeface="+mn-ea"/>
                <a:cs typeface="+mn-cs"/>
              </a:defRPr>
            </a:lvl3pPr>
            <a:lvl4pPr marL="1097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4pPr>
            <a:lvl5pPr marL="13258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5pPr>
            <a:lvl6pPr marL="15544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6pPr>
            <a:lvl7pPr marL="17830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7pPr>
            <a:lvl8pPr marL="20116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8pPr>
            <a:lvl9pPr marL="2240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9pPr>
          </a:lstStyle>
          <a:p>
            <a:pPr marL="0" indent="0">
              <a:buFont typeface="Arial" panose="020B0604020202020204" pitchFamily="34" charset="0"/>
              <a:buNone/>
            </a:pPr>
            <a:r>
              <a:rPr lang="en-US" sz="1100" dirty="0" smtClean="0"/>
              <a:t>Disclaimer: The information contained in this presentation is intended solely for your personal reference. Such information is subject to change without notice, its accuracy is not guaranteed and it may not contain all material information concerning J.W. Owens.  The Company makes no representation regarding, and assumes no responsibility or liability for, the accuracy or completeness of, or any errors or omissions in, any information contained herein. In addition, the information contains white papers , shared presentation from others, industry material, public or shared  information from others and J.W. Owens that may reflect the his current views with respect to future events and performance. This presentation does not constitute an offer or invitation to purchase or subscribe or to provide any service or advice, and no part of it shall form the basis of or be relied upon in connection with any contract, commitment or decision in relation thereto.</a:t>
            </a:r>
          </a:p>
          <a:p>
            <a:endParaRPr lang="en-US" dirty="0"/>
          </a:p>
        </p:txBody>
      </p:sp>
      <p:sp>
        <p:nvSpPr>
          <p:cNvPr id="9" name="TextBox 8"/>
          <p:cNvSpPr txBox="1"/>
          <p:nvPr/>
        </p:nvSpPr>
        <p:spPr>
          <a:xfrm>
            <a:off x="76200" y="1543050"/>
            <a:ext cx="4495799" cy="646331"/>
          </a:xfrm>
          <a:prstGeom prst="rect">
            <a:avLst/>
          </a:prstGeom>
          <a:noFill/>
        </p:spPr>
        <p:txBody>
          <a:bodyPr wrap="square" rtlCol="0">
            <a:spAutoFit/>
          </a:bodyPr>
          <a:lstStyle/>
          <a:p>
            <a:pPr algn="ctr"/>
            <a:r>
              <a:rPr lang="en-US" b="1" dirty="0"/>
              <a:t>This is a series of </a:t>
            </a:r>
            <a:r>
              <a:rPr lang="en-US" b="1" dirty="0" smtClean="0"/>
              <a:t>Training </a:t>
            </a:r>
            <a:r>
              <a:rPr lang="en-US" b="1" dirty="0"/>
              <a:t>for your </a:t>
            </a:r>
            <a:r>
              <a:rPr lang="en-US" b="1" dirty="0" smtClean="0"/>
              <a:t>Management, Sales &amp; Office TEAM</a:t>
            </a:r>
            <a:endParaRPr lang="en-US" b="1" dirty="0"/>
          </a:p>
        </p:txBody>
      </p:sp>
      <p:sp>
        <p:nvSpPr>
          <p:cNvPr id="10" name="TextBox 9"/>
          <p:cNvSpPr txBox="1"/>
          <p:nvPr/>
        </p:nvSpPr>
        <p:spPr>
          <a:xfrm>
            <a:off x="231239" y="5084488"/>
            <a:ext cx="4256314" cy="646331"/>
          </a:xfrm>
          <a:prstGeom prst="rect">
            <a:avLst/>
          </a:prstGeom>
          <a:noFill/>
        </p:spPr>
        <p:txBody>
          <a:bodyPr wrap="square" rtlCol="0">
            <a:spAutoFit/>
          </a:bodyPr>
          <a:lstStyle/>
          <a:p>
            <a:pPr algn="ctr"/>
            <a:r>
              <a:rPr lang="en-US" b="1" dirty="0" smtClean="0">
                <a:solidFill>
                  <a:srgbClr val="002060"/>
                </a:solidFill>
              </a:rPr>
              <a:t>J.W. Owens - 561-372-5922 results.jwowens@gmail.com </a:t>
            </a:r>
            <a:endParaRPr lang="en-US" b="1" dirty="0">
              <a:solidFill>
                <a:srgbClr val="002060"/>
              </a:solidFill>
            </a:endParaRPr>
          </a:p>
        </p:txBody>
      </p:sp>
      <p:sp>
        <p:nvSpPr>
          <p:cNvPr id="11" name="TextBox 10"/>
          <p:cNvSpPr txBox="1"/>
          <p:nvPr/>
        </p:nvSpPr>
        <p:spPr>
          <a:xfrm>
            <a:off x="797285" y="5674805"/>
            <a:ext cx="3426372" cy="369332"/>
          </a:xfrm>
          <a:prstGeom prst="rect">
            <a:avLst/>
          </a:prstGeom>
          <a:noFill/>
        </p:spPr>
        <p:txBody>
          <a:bodyPr wrap="square" rtlCol="0">
            <a:spAutoFit/>
          </a:bodyPr>
          <a:lstStyle/>
          <a:p>
            <a:pPr algn="ctr"/>
            <a:r>
              <a:rPr lang="en-US" b="1" dirty="0" smtClean="0">
                <a:solidFill>
                  <a:srgbClr val="0070C0"/>
                </a:solidFill>
                <a:latin typeface="Bodoni MT" panose="02070603080606020203" pitchFamily="18" charset="0"/>
              </a:rPr>
              <a:t>A Perspective 101 Series</a:t>
            </a:r>
            <a:endParaRPr lang="en-US" b="1" dirty="0">
              <a:solidFill>
                <a:srgbClr val="0070C0"/>
              </a:solidFill>
              <a:latin typeface="Bodoni MT" panose="02070603080606020203" pitchFamily="18" charset="0"/>
            </a:endParaRPr>
          </a:p>
        </p:txBody>
      </p:sp>
    </p:spTree>
    <p:extLst>
      <p:ext uri="{BB962C8B-B14F-4D97-AF65-F5344CB8AC3E}">
        <p14:creationId xmlns:p14="http://schemas.microsoft.com/office/powerpoint/2010/main" val="24351094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Sales Direction 16X9">
  <a:themeElements>
    <a:clrScheme name="SalesDirection">
      <a:dk1>
        <a:srgbClr val="595959"/>
      </a:dk1>
      <a:lt1>
        <a:sysClr val="window" lastClr="FFFFFF"/>
      </a:lt1>
      <a:dk2>
        <a:srgbClr val="000000"/>
      </a:dk2>
      <a:lt2>
        <a:srgbClr val="F2F2F2"/>
      </a:lt2>
      <a:accent1>
        <a:srgbClr val="1EB8C1"/>
      </a:accent1>
      <a:accent2>
        <a:srgbClr val="EF7920"/>
      </a:accent2>
      <a:accent3>
        <a:srgbClr val="EFC119"/>
      </a:accent3>
      <a:accent4>
        <a:srgbClr val="969890"/>
      </a:accent4>
      <a:accent5>
        <a:srgbClr val="50B4F2"/>
      </a:accent5>
      <a:accent6>
        <a:srgbClr val="C05A3A"/>
      </a:accent6>
      <a:hlink>
        <a:srgbClr val="EFC119"/>
      </a:hlink>
      <a:folHlink>
        <a:srgbClr val="969890"/>
      </a:folHlink>
    </a:clrScheme>
    <a:fontScheme name="Book Antiqua">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SalesDirection_16x9.potx" id="{FE35DD5A-B687-4161-B4D9-35484B75A379}" vid="{5DB76398-B2EF-4269-B3B2-C0E4C29F3554}"/>
    </a:ext>
  </a:extLst>
</a:theme>
</file>

<file path=ppt/theme/theme2.xml><?xml version="1.0" encoding="utf-8"?>
<a:theme xmlns:a="http://schemas.openxmlformats.org/drawingml/2006/main" name="Office Theme">
  <a:themeElements>
    <a:clrScheme name="SalesDirection">
      <a:dk1>
        <a:srgbClr val="595959"/>
      </a:dk1>
      <a:lt1>
        <a:sysClr val="window" lastClr="FFFFFF"/>
      </a:lt1>
      <a:dk2>
        <a:srgbClr val="000000"/>
      </a:dk2>
      <a:lt2>
        <a:srgbClr val="F2F2F2"/>
      </a:lt2>
      <a:accent1>
        <a:srgbClr val="1EB8C1"/>
      </a:accent1>
      <a:accent2>
        <a:srgbClr val="EF7920"/>
      </a:accent2>
      <a:accent3>
        <a:srgbClr val="EFC119"/>
      </a:accent3>
      <a:accent4>
        <a:srgbClr val="969890"/>
      </a:accent4>
      <a:accent5>
        <a:srgbClr val="50B4F2"/>
      </a:accent5>
      <a:accent6>
        <a:srgbClr val="C05A3A"/>
      </a:accent6>
      <a:hlink>
        <a:srgbClr val="EFC119"/>
      </a:hlink>
      <a:folHlink>
        <a:srgbClr val="969890"/>
      </a:folHlink>
    </a:clrScheme>
    <a:fontScheme name="Book Antiqua">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SalesDirection">
      <a:dk1>
        <a:srgbClr val="595959"/>
      </a:dk1>
      <a:lt1>
        <a:sysClr val="window" lastClr="FFFFFF"/>
      </a:lt1>
      <a:dk2>
        <a:srgbClr val="000000"/>
      </a:dk2>
      <a:lt2>
        <a:srgbClr val="F2F2F2"/>
      </a:lt2>
      <a:accent1>
        <a:srgbClr val="1EB8C1"/>
      </a:accent1>
      <a:accent2>
        <a:srgbClr val="EF7920"/>
      </a:accent2>
      <a:accent3>
        <a:srgbClr val="EFC119"/>
      </a:accent3>
      <a:accent4>
        <a:srgbClr val="969890"/>
      </a:accent4>
      <a:accent5>
        <a:srgbClr val="50B4F2"/>
      </a:accent5>
      <a:accent6>
        <a:srgbClr val="C05A3A"/>
      </a:accent6>
      <a:hlink>
        <a:srgbClr val="EFC119"/>
      </a:hlink>
      <a:folHlink>
        <a:srgbClr val="969890"/>
      </a:folHlink>
    </a:clrScheme>
    <a:fontScheme name="Book Antiqua">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276</TotalTime>
  <Words>918</Words>
  <Application>Microsoft Office PowerPoint</Application>
  <PresentationFormat>Custom</PresentationFormat>
  <Paragraphs>43</Paragraphs>
  <Slides>8</Slides>
  <Notes>1</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Sales Direction 16X9</vt:lpstr>
      <vt:lpstr>15 Tips to Surviving (and Thriving) with Voicemail</vt:lpstr>
      <vt:lpstr>Surviving (and Thriving) with Voicemail</vt:lpstr>
      <vt:lpstr>Surviving (and Thriving) with Voicemail</vt:lpstr>
      <vt:lpstr>Surviving (and Thriving) with Voicemail</vt:lpstr>
      <vt:lpstr>Surviving (and Thriving) with Voicemail</vt:lpstr>
      <vt:lpstr>Surviving (and Thriving) with Voicemail</vt:lpstr>
      <vt:lpstr>Surviving (and Thriving) with Voicemail</vt:lpstr>
      <vt:lpstr>Surviving (and Thriving) with Voicemail</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with Picture Layout</dc:title>
  <dc:creator>JW Owens</dc:creator>
  <cp:lastModifiedBy>JW Owens</cp:lastModifiedBy>
  <cp:revision>32</cp:revision>
  <dcterms:created xsi:type="dcterms:W3CDTF">2012-08-30T21:52:00Z</dcterms:created>
  <dcterms:modified xsi:type="dcterms:W3CDTF">2016-08-01T03:18:05Z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0x0101007C1D5F340F01F94FA2FD29A5E6DC872E</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