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93" r:id="rId4"/>
    <p:sldId id="294" r:id="rId5"/>
    <p:sldId id="296" r:id="rId6"/>
    <p:sldId id="297" r:id="rId7"/>
    <p:sldId id="298" r:id="rId8"/>
    <p:sldId id="299" r:id="rId9"/>
    <p:sldId id="300" r:id="rId10"/>
    <p:sldId id="301" r:id="rId11"/>
    <p:sldId id="302" r:id="rId12"/>
    <p:sldId id="303" r:id="rId13"/>
    <p:sldId id="304"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29" y="2676472"/>
            <a:ext cx="6268720" cy="992279"/>
          </a:xfrm>
        </p:spPr>
        <p:txBody>
          <a:bodyPr>
            <a:noAutofit/>
          </a:bodyPr>
          <a:lstStyle/>
          <a:p>
            <a:pPr algn="ctr"/>
            <a:r>
              <a:rPr lang="en-US" sz="6000" b="1" dirty="0">
                <a:solidFill>
                  <a:schemeClr val="tx2"/>
                </a:solidFill>
              </a:rPr>
              <a:t>Managing Salespeople In A Recession</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6293" r="16293"/>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155</a:t>
            </a:r>
            <a:endParaRPr lang="en-US" sz="1600" b="1" dirty="0">
              <a:solidFill>
                <a:srgbClr val="FFFF00"/>
              </a:solidFill>
            </a:endParaRPr>
          </a:p>
        </p:txBody>
      </p:sp>
      <p:sp>
        <p:nvSpPr>
          <p:cNvPr id="7" name="Rectangle 6"/>
          <p:cNvSpPr/>
          <p:nvPr/>
        </p:nvSpPr>
        <p:spPr>
          <a:xfrm>
            <a:off x="-1" y="6504214"/>
            <a:ext cx="1774371"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Management</a:t>
            </a:r>
            <a:endParaRPr lang="en-US" sz="1600" b="1" dirty="0">
              <a:solidFill>
                <a:srgbClr val="FFFF00"/>
              </a:solidFill>
            </a:endParaRPr>
          </a:p>
        </p:txBody>
      </p:sp>
      <p:sp>
        <p:nvSpPr>
          <p:cNvPr id="10" name="TextBox 9"/>
          <p:cNvSpPr txBox="1"/>
          <p:nvPr/>
        </p:nvSpPr>
        <p:spPr>
          <a:xfrm>
            <a:off x="1099455" y="185058"/>
            <a:ext cx="4474029"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429407" y="5717628"/>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7. Get the team to work harder </a:t>
            </a:r>
            <a:endParaRPr lang="en-US" sz="2800" b="1" dirty="0" smtClean="0">
              <a:solidFill>
                <a:schemeClr val="tx2"/>
              </a:solidFill>
            </a:endParaRPr>
          </a:p>
          <a:p>
            <a:pPr marL="0" indent="0">
              <a:buNone/>
            </a:pPr>
            <a:r>
              <a:rPr lang="en-US" dirty="0" smtClean="0">
                <a:solidFill>
                  <a:schemeClr val="tx2"/>
                </a:solidFill>
              </a:rPr>
              <a:t>One </a:t>
            </a:r>
            <a:r>
              <a:rPr lang="en-US" dirty="0">
                <a:solidFill>
                  <a:schemeClr val="tx2"/>
                </a:solidFill>
              </a:rPr>
              <a:t>feature of a recession is that sales activity levels drop. The team makes fewer phone calls, fewer visits and spends time on tasks that don’t positively influence sales. </a:t>
            </a:r>
            <a:endParaRPr lang="en-US" dirty="0" smtClean="0">
              <a:solidFill>
                <a:schemeClr val="tx2"/>
              </a:solidFill>
            </a:endParaRPr>
          </a:p>
          <a:p>
            <a:pPr marL="0" indent="0">
              <a:buNone/>
            </a:pPr>
            <a:r>
              <a:rPr lang="en-US" dirty="0" smtClean="0">
                <a:solidFill>
                  <a:schemeClr val="tx2"/>
                </a:solidFill>
              </a:rPr>
              <a:t>What </a:t>
            </a:r>
            <a:r>
              <a:rPr lang="en-US" dirty="0">
                <a:solidFill>
                  <a:schemeClr val="tx2"/>
                </a:solidFill>
              </a:rPr>
              <a:t>time is their first sales call? </a:t>
            </a:r>
            <a:endParaRPr lang="en-US" dirty="0" smtClean="0">
              <a:solidFill>
                <a:schemeClr val="tx2"/>
              </a:solidFill>
            </a:endParaRPr>
          </a:p>
          <a:p>
            <a:pPr marL="0" indent="0">
              <a:buNone/>
            </a:pPr>
            <a:r>
              <a:rPr lang="en-US" dirty="0" smtClean="0">
                <a:solidFill>
                  <a:schemeClr val="tx2"/>
                </a:solidFill>
              </a:rPr>
              <a:t>Do </a:t>
            </a:r>
            <a:r>
              <a:rPr lang="en-US" dirty="0">
                <a:solidFill>
                  <a:schemeClr val="tx2"/>
                </a:solidFill>
              </a:rPr>
              <a:t>they have an admin day? </a:t>
            </a:r>
            <a:r>
              <a:rPr lang="en-US" dirty="0" smtClean="0">
                <a:solidFill>
                  <a:schemeClr val="tx2"/>
                </a:solidFill>
              </a:rPr>
              <a:t>     If so</a:t>
            </a:r>
            <a:r>
              <a:rPr lang="en-US" dirty="0">
                <a:solidFill>
                  <a:schemeClr val="tx2"/>
                </a:solidFill>
              </a:rPr>
              <a:t>, why? </a:t>
            </a:r>
            <a:endParaRPr lang="en-US" dirty="0" smtClean="0">
              <a:solidFill>
                <a:schemeClr val="tx2"/>
              </a:solidFill>
            </a:endParaRPr>
          </a:p>
          <a:p>
            <a:pPr marL="0" indent="0">
              <a:buNone/>
            </a:pPr>
            <a:r>
              <a:rPr lang="en-US" dirty="0" smtClean="0">
                <a:solidFill>
                  <a:schemeClr val="tx2"/>
                </a:solidFill>
              </a:rPr>
              <a:t>Studies </a:t>
            </a:r>
            <a:r>
              <a:rPr lang="en-US" dirty="0">
                <a:solidFill>
                  <a:schemeClr val="tx2"/>
                </a:solidFill>
              </a:rPr>
              <a:t>have shown that the typical salesperson spends only </a:t>
            </a:r>
            <a:r>
              <a:rPr lang="en-US" b="1" dirty="0">
                <a:solidFill>
                  <a:schemeClr val="tx2"/>
                </a:solidFill>
              </a:rPr>
              <a:t>5% </a:t>
            </a:r>
            <a:r>
              <a:rPr lang="en-US" dirty="0">
                <a:solidFill>
                  <a:schemeClr val="tx2"/>
                </a:solidFill>
              </a:rPr>
              <a:t>of their time in productive selling situations. </a:t>
            </a:r>
            <a:endParaRPr lang="en-US" dirty="0" smtClean="0">
              <a:solidFill>
                <a:schemeClr val="tx2"/>
              </a:solidFill>
            </a:endParaRPr>
          </a:p>
          <a:p>
            <a:pPr marL="0" indent="0">
              <a:buNone/>
            </a:pPr>
            <a:r>
              <a:rPr lang="en-US" dirty="0" smtClean="0">
                <a:solidFill>
                  <a:schemeClr val="tx2"/>
                </a:solidFill>
              </a:rPr>
              <a:t>Try </a:t>
            </a:r>
            <a:r>
              <a:rPr lang="en-US" dirty="0">
                <a:solidFill>
                  <a:schemeClr val="tx2"/>
                </a:solidFill>
              </a:rPr>
              <a:t>for a targeted increase in activity. Is an extra sales call a day possible?  </a:t>
            </a:r>
            <a:r>
              <a:rPr lang="en-US" dirty="0" smtClean="0">
                <a:solidFill>
                  <a:schemeClr val="tx2"/>
                </a:solidFill>
              </a:rPr>
              <a:t> How </a:t>
            </a:r>
            <a:r>
              <a:rPr lang="en-US" dirty="0">
                <a:solidFill>
                  <a:schemeClr val="tx2"/>
                </a:solidFill>
              </a:rPr>
              <a:t>about 2? </a:t>
            </a:r>
            <a:endParaRPr lang="en-US" dirty="0" smtClean="0">
              <a:solidFill>
                <a:schemeClr val="tx2"/>
              </a:solidFill>
            </a:endParaRPr>
          </a:p>
          <a:p>
            <a:pPr marL="0" indent="0">
              <a:buNone/>
            </a:pPr>
            <a:r>
              <a:rPr lang="en-US" dirty="0" smtClean="0">
                <a:solidFill>
                  <a:schemeClr val="tx2"/>
                </a:solidFill>
              </a:rPr>
              <a:t>As </a:t>
            </a:r>
            <a:r>
              <a:rPr lang="en-US" dirty="0">
                <a:solidFill>
                  <a:schemeClr val="tx2"/>
                </a:solidFill>
              </a:rPr>
              <a:t>the manager, manage activity and the results will follow.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99158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8. Train the team </a:t>
            </a:r>
            <a:endParaRPr lang="en-US" sz="2800" b="1" dirty="0" smtClean="0">
              <a:solidFill>
                <a:schemeClr val="tx2"/>
              </a:solidFill>
            </a:endParaRPr>
          </a:p>
          <a:p>
            <a:pPr marL="0" indent="0">
              <a:buNone/>
            </a:pPr>
            <a:r>
              <a:rPr lang="en-US" dirty="0" smtClean="0">
                <a:solidFill>
                  <a:schemeClr val="tx2"/>
                </a:solidFill>
              </a:rPr>
              <a:t>It </a:t>
            </a:r>
            <a:r>
              <a:rPr lang="en-US" dirty="0">
                <a:solidFill>
                  <a:schemeClr val="tx2"/>
                </a:solidFill>
              </a:rPr>
              <a:t>was believed that if you trained too much your performance would suffer. </a:t>
            </a:r>
            <a:endParaRPr lang="en-US" dirty="0" smtClean="0">
              <a:solidFill>
                <a:schemeClr val="tx2"/>
              </a:solidFill>
            </a:endParaRPr>
          </a:p>
          <a:p>
            <a:pPr marL="0" indent="0">
              <a:buNone/>
            </a:pPr>
            <a:r>
              <a:rPr lang="en-US" dirty="0" smtClean="0">
                <a:solidFill>
                  <a:schemeClr val="tx2"/>
                </a:solidFill>
              </a:rPr>
              <a:t>Top professionals </a:t>
            </a:r>
            <a:r>
              <a:rPr lang="en-US" dirty="0">
                <a:solidFill>
                  <a:schemeClr val="tx2"/>
                </a:solidFill>
              </a:rPr>
              <a:t>in all areas have </a:t>
            </a:r>
            <a:r>
              <a:rPr lang="en-US" dirty="0" smtClean="0">
                <a:solidFill>
                  <a:schemeClr val="tx2"/>
                </a:solidFill>
              </a:rPr>
              <a:t>realized </a:t>
            </a:r>
            <a:r>
              <a:rPr lang="en-US" dirty="0">
                <a:solidFill>
                  <a:schemeClr val="tx2"/>
                </a:solidFill>
              </a:rPr>
              <a:t>that you have to train and do it on a regular basis if you are going to produce a winning team. </a:t>
            </a:r>
            <a:endParaRPr lang="en-US" dirty="0" smtClean="0">
              <a:solidFill>
                <a:schemeClr val="tx2"/>
              </a:solidFill>
            </a:endParaRPr>
          </a:p>
          <a:p>
            <a:pPr marL="0" indent="0">
              <a:buNone/>
            </a:pPr>
            <a:r>
              <a:rPr lang="en-US" dirty="0" smtClean="0">
                <a:solidFill>
                  <a:schemeClr val="tx2"/>
                </a:solidFill>
              </a:rPr>
              <a:t>Running </a:t>
            </a:r>
            <a:r>
              <a:rPr lang="en-US" dirty="0">
                <a:solidFill>
                  <a:schemeClr val="tx2"/>
                </a:solidFill>
              </a:rPr>
              <a:t>a training course once every 3 years is not an effective use of resources</a:t>
            </a:r>
            <a:r>
              <a:rPr lang="en-US" dirty="0" smtClean="0">
                <a:solidFill>
                  <a:schemeClr val="tx2"/>
                </a:solidFill>
              </a:rPr>
              <a:t>.</a:t>
            </a:r>
          </a:p>
          <a:p>
            <a:pPr marL="0" indent="0">
              <a:buNone/>
            </a:pPr>
            <a:r>
              <a:rPr lang="en-US" dirty="0" smtClean="0">
                <a:solidFill>
                  <a:schemeClr val="tx2"/>
                </a:solidFill>
              </a:rPr>
              <a:t>Phone </a:t>
            </a:r>
            <a:r>
              <a:rPr lang="en-US" dirty="0">
                <a:solidFill>
                  <a:schemeClr val="tx2"/>
                </a:solidFill>
              </a:rPr>
              <a:t>me, </a:t>
            </a:r>
            <a:r>
              <a:rPr lang="en-US" dirty="0" smtClean="0">
                <a:solidFill>
                  <a:schemeClr val="tx2"/>
                </a:solidFill>
              </a:rPr>
              <a:t>I </a:t>
            </a:r>
            <a:r>
              <a:rPr lang="en-US" dirty="0">
                <a:solidFill>
                  <a:schemeClr val="tx2"/>
                </a:solidFill>
              </a:rPr>
              <a:t>will give you some advice on how to train your salespeople more effectively.</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8382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9. Get yourself out there </a:t>
            </a:r>
            <a:endParaRPr lang="en-US" sz="2800" b="1" dirty="0" smtClean="0">
              <a:solidFill>
                <a:schemeClr val="tx2"/>
              </a:solidFill>
            </a:endParaRPr>
          </a:p>
          <a:p>
            <a:pPr marL="0" indent="0">
              <a:buNone/>
            </a:pPr>
            <a:r>
              <a:rPr lang="en-US" dirty="0" smtClean="0">
                <a:solidFill>
                  <a:schemeClr val="tx2"/>
                </a:solidFill>
              </a:rPr>
              <a:t>Try </a:t>
            </a:r>
            <a:r>
              <a:rPr lang="en-US" dirty="0">
                <a:solidFill>
                  <a:schemeClr val="tx2"/>
                </a:solidFill>
              </a:rPr>
              <a:t>to spend as much time with the team and their customers. </a:t>
            </a:r>
            <a:endParaRPr lang="en-US" dirty="0" smtClean="0">
              <a:solidFill>
                <a:schemeClr val="tx2"/>
              </a:solidFill>
            </a:endParaRPr>
          </a:p>
          <a:p>
            <a:pPr marL="0" indent="0">
              <a:buNone/>
            </a:pPr>
            <a:r>
              <a:rPr lang="en-US" dirty="0" smtClean="0">
                <a:solidFill>
                  <a:schemeClr val="tx2"/>
                </a:solidFill>
              </a:rPr>
              <a:t>Lead </a:t>
            </a:r>
            <a:r>
              <a:rPr lang="en-US" dirty="0">
                <a:solidFill>
                  <a:schemeClr val="tx2"/>
                </a:solidFill>
              </a:rPr>
              <a:t>from the front and use the time you spend with them to coach them and work on improving their selling skills. </a:t>
            </a:r>
            <a:endParaRPr lang="en-US" dirty="0" smtClean="0">
              <a:solidFill>
                <a:schemeClr val="tx2"/>
              </a:solidFill>
            </a:endParaRPr>
          </a:p>
          <a:p>
            <a:pPr marL="0" indent="0">
              <a:buNone/>
            </a:pPr>
            <a:r>
              <a:rPr lang="en-US" dirty="0" smtClean="0">
                <a:solidFill>
                  <a:schemeClr val="tx2"/>
                </a:solidFill>
              </a:rPr>
              <a:t>Communicate </a:t>
            </a:r>
            <a:r>
              <a:rPr lang="en-US" dirty="0">
                <a:solidFill>
                  <a:schemeClr val="tx2"/>
                </a:solidFill>
              </a:rPr>
              <a:t>good news to the team and the customers. </a:t>
            </a:r>
            <a:endParaRPr lang="en-US" dirty="0" smtClean="0">
              <a:solidFill>
                <a:schemeClr val="tx2"/>
              </a:solidFill>
            </a:endParaRPr>
          </a:p>
          <a:p>
            <a:pPr marL="0" indent="0">
              <a:buNone/>
            </a:pPr>
            <a:r>
              <a:rPr lang="en-US" dirty="0" smtClean="0">
                <a:solidFill>
                  <a:schemeClr val="tx2"/>
                </a:solidFill>
              </a:rPr>
              <a:t>Get </a:t>
            </a:r>
            <a:r>
              <a:rPr lang="en-US" dirty="0">
                <a:solidFill>
                  <a:schemeClr val="tx2"/>
                </a:solidFill>
              </a:rPr>
              <a:t>feedback from the customers on service levels. </a:t>
            </a:r>
            <a:endParaRPr lang="en-US" dirty="0" smtClean="0">
              <a:solidFill>
                <a:schemeClr val="tx2"/>
              </a:solidFill>
            </a:endParaRPr>
          </a:p>
          <a:p>
            <a:pPr marL="0" indent="0">
              <a:buNone/>
            </a:pPr>
            <a:r>
              <a:rPr lang="en-US" dirty="0" smtClean="0">
                <a:solidFill>
                  <a:schemeClr val="tx2"/>
                </a:solidFill>
              </a:rPr>
              <a:t>Most </a:t>
            </a:r>
            <a:r>
              <a:rPr lang="en-US" dirty="0">
                <a:solidFill>
                  <a:schemeClr val="tx2"/>
                </a:solidFill>
              </a:rPr>
              <a:t>ideas for improving service come from customers rather that people who work for your company.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4116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10. Give regular feedback </a:t>
            </a:r>
            <a:endParaRPr lang="en-US" sz="2800" b="1" dirty="0" smtClean="0">
              <a:solidFill>
                <a:schemeClr val="tx2"/>
              </a:solidFill>
            </a:endParaRPr>
          </a:p>
          <a:p>
            <a:pPr marL="0" indent="0">
              <a:buNone/>
            </a:pPr>
            <a:r>
              <a:rPr lang="en-US" dirty="0" smtClean="0">
                <a:solidFill>
                  <a:schemeClr val="tx2"/>
                </a:solidFill>
              </a:rPr>
              <a:t>Keep </a:t>
            </a:r>
            <a:r>
              <a:rPr lang="en-US" dirty="0">
                <a:solidFill>
                  <a:schemeClr val="tx2"/>
                </a:solidFill>
              </a:rPr>
              <a:t>giving feedback. </a:t>
            </a:r>
            <a:endParaRPr lang="en-US" dirty="0" smtClean="0">
              <a:solidFill>
                <a:schemeClr val="tx2"/>
              </a:solidFill>
            </a:endParaRPr>
          </a:p>
          <a:p>
            <a:pPr marL="0" indent="0">
              <a:buNone/>
            </a:pPr>
            <a:r>
              <a:rPr lang="en-US" dirty="0" smtClean="0">
                <a:solidFill>
                  <a:schemeClr val="tx2"/>
                </a:solidFill>
              </a:rPr>
              <a:t>Reward </a:t>
            </a:r>
            <a:r>
              <a:rPr lang="en-US" dirty="0">
                <a:solidFill>
                  <a:schemeClr val="tx2"/>
                </a:solidFill>
              </a:rPr>
              <a:t>positive activity. </a:t>
            </a:r>
            <a:endParaRPr lang="en-US" dirty="0" smtClean="0">
              <a:solidFill>
                <a:schemeClr val="tx2"/>
              </a:solidFill>
            </a:endParaRPr>
          </a:p>
          <a:p>
            <a:pPr marL="0" indent="0">
              <a:buNone/>
            </a:pPr>
            <a:r>
              <a:rPr lang="en-US" dirty="0" smtClean="0">
                <a:solidFill>
                  <a:schemeClr val="tx2"/>
                </a:solidFill>
              </a:rPr>
              <a:t>Praise </a:t>
            </a:r>
            <a:r>
              <a:rPr lang="en-US" dirty="0">
                <a:solidFill>
                  <a:schemeClr val="tx2"/>
                </a:solidFill>
              </a:rPr>
              <a:t>good </a:t>
            </a:r>
            <a:r>
              <a:rPr lang="en-US" dirty="0" smtClean="0">
                <a:solidFill>
                  <a:schemeClr val="tx2"/>
                </a:solidFill>
              </a:rPr>
              <a:t>behavior </a:t>
            </a:r>
            <a:r>
              <a:rPr lang="en-US" dirty="0">
                <a:solidFill>
                  <a:schemeClr val="tx2"/>
                </a:solidFill>
              </a:rPr>
              <a:t>and success. </a:t>
            </a:r>
            <a:endParaRPr lang="en-US" dirty="0" smtClean="0">
              <a:solidFill>
                <a:schemeClr val="tx2"/>
              </a:solidFill>
            </a:endParaRPr>
          </a:p>
          <a:p>
            <a:pPr marL="0" indent="0">
              <a:buNone/>
            </a:pPr>
            <a:r>
              <a:rPr lang="en-US" dirty="0" smtClean="0">
                <a:solidFill>
                  <a:schemeClr val="tx2"/>
                </a:solidFill>
              </a:rPr>
              <a:t>Let </a:t>
            </a:r>
            <a:r>
              <a:rPr lang="en-US" dirty="0">
                <a:solidFill>
                  <a:schemeClr val="tx2"/>
                </a:solidFill>
              </a:rPr>
              <a:t>people know things are going to be okay. </a:t>
            </a:r>
            <a:endParaRPr lang="en-US" dirty="0" smtClean="0">
              <a:solidFill>
                <a:schemeClr val="tx2"/>
              </a:solidFill>
            </a:endParaRPr>
          </a:p>
          <a:p>
            <a:pPr marL="0" indent="0">
              <a:buNone/>
            </a:pPr>
            <a:r>
              <a:rPr lang="en-US" dirty="0" smtClean="0">
                <a:solidFill>
                  <a:schemeClr val="tx2"/>
                </a:solidFill>
              </a:rPr>
              <a:t>If </a:t>
            </a:r>
            <a:r>
              <a:rPr lang="en-US" dirty="0">
                <a:solidFill>
                  <a:schemeClr val="tx2"/>
                </a:solidFill>
              </a:rPr>
              <a:t>people feel threatened that they may lose their job, or become demotivated their performance will suffer. </a:t>
            </a:r>
            <a:endParaRPr lang="en-US" dirty="0" smtClean="0">
              <a:solidFill>
                <a:schemeClr val="tx2"/>
              </a:solidFill>
            </a:endParaRPr>
          </a:p>
          <a:p>
            <a:pPr marL="0" indent="0">
              <a:buNone/>
            </a:pPr>
            <a:r>
              <a:rPr lang="en-US" dirty="0" smtClean="0">
                <a:solidFill>
                  <a:schemeClr val="tx2"/>
                </a:solidFill>
              </a:rPr>
              <a:t>Work </a:t>
            </a:r>
            <a:r>
              <a:rPr lang="en-US" dirty="0">
                <a:solidFill>
                  <a:schemeClr val="tx2"/>
                </a:solidFill>
              </a:rPr>
              <a:t>on your leadership skills and things will be okay.</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199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endParaRPr lang="en-US" sz="44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69971" y="1578423"/>
            <a:ext cx="7440389" cy="4438805"/>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646210" y="5710090"/>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10482" y="1545771"/>
            <a:ext cx="11480800" cy="5312229"/>
          </a:xfrm>
        </p:spPr>
        <p:txBody>
          <a:bodyPr>
            <a:normAutofit fontScale="92500"/>
          </a:bodyPr>
          <a:lstStyle/>
          <a:p>
            <a:pPr marL="0" indent="0">
              <a:buNone/>
            </a:pPr>
            <a:r>
              <a:rPr lang="en-US" dirty="0"/>
              <a:t>When times are difficult, people in sales are the first to suffer. </a:t>
            </a:r>
            <a:r>
              <a:rPr lang="en-US" b="1" dirty="0"/>
              <a:t>During a recession</a:t>
            </a:r>
            <a:r>
              <a:rPr lang="en-US" dirty="0"/>
              <a:t>: </a:t>
            </a:r>
            <a:endParaRPr lang="en-US" dirty="0" smtClean="0"/>
          </a:p>
          <a:p>
            <a:pPr marL="0" indent="0">
              <a:buNone/>
            </a:pPr>
            <a:r>
              <a:rPr lang="en-US" dirty="0" smtClean="0"/>
              <a:t> </a:t>
            </a:r>
            <a:r>
              <a:rPr lang="en-US" b="1" dirty="0"/>
              <a:t>Their confidence levels drop </a:t>
            </a:r>
            <a:endParaRPr lang="en-US" b="1" dirty="0" smtClean="0"/>
          </a:p>
          <a:p>
            <a:pPr marL="0" indent="0">
              <a:buNone/>
            </a:pPr>
            <a:r>
              <a:rPr lang="en-US" b="1" dirty="0" smtClean="0"/>
              <a:t> </a:t>
            </a:r>
            <a:r>
              <a:rPr lang="en-US" b="1" dirty="0"/>
              <a:t>They get rejected more often </a:t>
            </a:r>
            <a:endParaRPr lang="en-US" b="1" dirty="0" smtClean="0"/>
          </a:p>
          <a:p>
            <a:pPr marL="0" indent="0">
              <a:buNone/>
            </a:pPr>
            <a:r>
              <a:rPr lang="en-US" b="1" dirty="0" smtClean="0"/>
              <a:t> </a:t>
            </a:r>
            <a:r>
              <a:rPr lang="en-US" b="1" dirty="0"/>
              <a:t>Orders get smaller </a:t>
            </a:r>
            <a:endParaRPr lang="en-US" b="1" dirty="0" smtClean="0"/>
          </a:p>
          <a:p>
            <a:pPr marL="0" indent="0">
              <a:buNone/>
            </a:pPr>
            <a:r>
              <a:rPr lang="en-US" b="1" dirty="0" smtClean="0"/>
              <a:t> </a:t>
            </a:r>
            <a:r>
              <a:rPr lang="en-US" b="1" dirty="0"/>
              <a:t>Lead times increase </a:t>
            </a:r>
            <a:endParaRPr lang="en-US" b="1" dirty="0" smtClean="0"/>
          </a:p>
          <a:p>
            <a:pPr marL="0" indent="0">
              <a:buNone/>
            </a:pPr>
            <a:r>
              <a:rPr lang="en-US" b="1" dirty="0" smtClean="0"/>
              <a:t> </a:t>
            </a:r>
            <a:r>
              <a:rPr lang="en-US" b="1" dirty="0"/>
              <a:t>Customers demand more </a:t>
            </a:r>
            <a:endParaRPr lang="en-US" b="1" dirty="0" smtClean="0"/>
          </a:p>
          <a:p>
            <a:pPr marL="0" indent="0">
              <a:buNone/>
            </a:pPr>
            <a:r>
              <a:rPr lang="en-US" b="1" dirty="0" smtClean="0"/>
              <a:t> </a:t>
            </a:r>
            <a:r>
              <a:rPr lang="en-US" b="1" dirty="0"/>
              <a:t>Their activity levels decrease</a:t>
            </a:r>
            <a:r>
              <a:rPr lang="en-US" dirty="0"/>
              <a:t> </a:t>
            </a:r>
            <a:endParaRPr lang="en-US" dirty="0" smtClean="0"/>
          </a:p>
          <a:p>
            <a:pPr marL="0" indent="0">
              <a:buNone/>
            </a:pPr>
            <a:r>
              <a:rPr lang="en-US" dirty="0" smtClean="0"/>
              <a:t>That </a:t>
            </a:r>
            <a:r>
              <a:rPr lang="en-US" dirty="0"/>
              <a:t>last point often surprises people. You would think that they would increase activity level and see more customers. In most cases the opposite seems to be the case. </a:t>
            </a:r>
            <a:endParaRPr lang="en-US" dirty="0" smtClean="0"/>
          </a:p>
          <a:p>
            <a:pPr marL="0" indent="0">
              <a:buNone/>
            </a:pPr>
            <a:r>
              <a:rPr lang="en-US" dirty="0" smtClean="0"/>
              <a:t>The </a:t>
            </a:r>
            <a:r>
              <a:rPr lang="en-US" dirty="0"/>
              <a:t>view they take is </a:t>
            </a:r>
            <a:r>
              <a:rPr lang="en-US" b="1" dirty="0"/>
              <a:t>“Why bother wasting time. They won’t buy anything from me”</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People who say there is no business out there are just plain wrong! </a:t>
            </a:r>
            <a:endParaRPr lang="en-US" sz="2800" b="1" dirty="0" smtClean="0">
              <a:solidFill>
                <a:schemeClr val="tx2"/>
              </a:solidFill>
            </a:endParaRPr>
          </a:p>
          <a:p>
            <a:pPr marL="0" indent="0">
              <a:buNone/>
            </a:pPr>
            <a:r>
              <a:rPr lang="en-US" dirty="0" smtClean="0">
                <a:solidFill>
                  <a:schemeClr val="tx2"/>
                </a:solidFill>
              </a:rPr>
              <a:t>For </a:t>
            </a:r>
            <a:r>
              <a:rPr lang="en-US" dirty="0">
                <a:solidFill>
                  <a:schemeClr val="tx2"/>
                </a:solidFill>
              </a:rPr>
              <a:t>sales managers it can be a bit like managing a losing football team. </a:t>
            </a:r>
            <a:endParaRPr lang="en-US" dirty="0" smtClean="0">
              <a:solidFill>
                <a:schemeClr val="tx2"/>
              </a:solidFill>
            </a:endParaRPr>
          </a:p>
          <a:p>
            <a:pPr marL="0" indent="0">
              <a:buNone/>
            </a:pPr>
            <a:r>
              <a:rPr lang="en-US" dirty="0" smtClean="0">
                <a:solidFill>
                  <a:schemeClr val="tx2"/>
                </a:solidFill>
              </a:rPr>
              <a:t>We </a:t>
            </a:r>
            <a:r>
              <a:rPr lang="en-US" dirty="0">
                <a:solidFill>
                  <a:schemeClr val="tx2"/>
                </a:solidFill>
              </a:rPr>
              <a:t>have to get the team believing in itself again and to get right back to basics. </a:t>
            </a:r>
            <a:endParaRPr lang="en-US" dirty="0" smtClean="0">
              <a:solidFill>
                <a:schemeClr val="tx2"/>
              </a:solidFill>
            </a:endParaRPr>
          </a:p>
          <a:p>
            <a:pPr marL="0" indent="0" algn="ctr">
              <a:buNone/>
            </a:pPr>
            <a:endParaRPr lang="en-US" sz="3200" b="1" dirty="0">
              <a:solidFill>
                <a:schemeClr val="tx2"/>
              </a:solidFill>
            </a:endParaRPr>
          </a:p>
          <a:p>
            <a:pPr marL="0" indent="0" algn="ctr">
              <a:buNone/>
            </a:pPr>
            <a:r>
              <a:rPr lang="en-US" sz="3200" b="1" dirty="0" smtClean="0">
                <a:solidFill>
                  <a:schemeClr val="tx2"/>
                </a:solidFill>
              </a:rPr>
              <a:t>Here </a:t>
            </a:r>
            <a:r>
              <a:rPr lang="en-US" sz="3200" b="1" dirty="0">
                <a:solidFill>
                  <a:schemeClr val="tx2"/>
                </a:solidFill>
              </a:rPr>
              <a:t>are my 10 tips for sales managers managing in a recession. </a:t>
            </a:r>
            <a:endParaRPr lang="en-US" sz="3200" b="1"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Ten tips for sales managers </a:t>
            </a:r>
            <a:endParaRPr lang="en-US" sz="2800" b="1" dirty="0" smtClean="0">
              <a:solidFill>
                <a:schemeClr val="tx2"/>
              </a:solidFill>
            </a:endParaRPr>
          </a:p>
          <a:p>
            <a:pPr marL="457200" indent="-457200">
              <a:buAutoNum type="arabicPeriod"/>
            </a:pPr>
            <a:r>
              <a:rPr lang="en-US" dirty="0" smtClean="0">
                <a:solidFill>
                  <a:schemeClr val="tx2"/>
                </a:solidFill>
              </a:rPr>
              <a:t>Begin </a:t>
            </a:r>
            <a:r>
              <a:rPr lang="en-US" dirty="0">
                <a:solidFill>
                  <a:schemeClr val="tx2"/>
                </a:solidFill>
              </a:rPr>
              <a:t>by working on their self confidence Find facts and figures. All economies follow a regular pattern of expansion and contraction. The economy will typically expand steadily for six to ten years and then enter a recession for six months to two years. </a:t>
            </a:r>
            <a:endParaRPr lang="en-US" dirty="0" smtClean="0">
              <a:solidFill>
                <a:schemeClr val="tx2"/>
              </a:solidFill>
            </a:endParaRPr>
          </a:p>
          <a:p>
            <a:pPr marL="0" indent="0">
              <a:buNone/>
            </a:pPr>
            <a:r>
              <a:rPr lang="en-US" dirty="0" smtClean="0">
                <a:solidFill>
                  <a:schemeClr val="tx2"/>
                </a:solidFill>
              </a:rPr>
              <a:t>Most </a:t>
            </a:r>
            <a:r>
              <a:rPr lang="en-US" dirty="0">
                <a:solidFill>
                  <a:schemeClr val="tx2"/>
                </a:solidFill>
              </a:rPr>
              <a:t>people define a recession as two consecutive quarters in which the gross domestic product (GDP) decreases. </a:t>
            </a:r>
            <a:endParaRPr lang="en-US" dirty="0" smtClean="0">
              <a:solidFill>
                <a:schemeClr val="tx2"/>
              </a:solidFill>
            </a:endParaRPr>
          </a:p>
          <a:p>
            <a:pPr marL="0" indent="0">
              <a:buNone/>
            </a:pPr>
            <a:r>
              <a:rPr lang="en-US" dirty="0">
                <a:solidFill>
                  <a:schemeClr val="tx2"/>
                </a:solidFill>
              </a:rPr>
              <a:t>Recession has happened before and it will happen again. You need to meet with each member of the team individually and reassure them that you have confidence in their ability to succeed. </a:t>
            </a:r>
            <a:endParaRPr lang="en-US" dirty="0" smtClean="0">
              <a:solidFill>
                <a:schemeClr val="tx2"/>
              </a:solidFill>
            </a:endParaRPr>
          </a:p>
          <a:p>
            <a:pPr marL="0" indent="0">
              <a:buNone/>
            </a:pPr>
            <a:r>
              <a:rPr lang="en-US" b="1" dirty="0" smtClean="0">
                <a:solidFill>
                  <a:schemeClr val="tx2"/>
                </a:solidFill>
              </a:rPr>
              <a:t>Call </a:t>
            </a:r>
            <a:r>
              <a:rPr lang="en-US" b="1" dirty="0">
                <a:solidFill>
                  <a:schemeClr val="tx2"/>
                </a:solidFill>
              </a:rPr>
              <a:t>the team together and repeat the message. </a:t>
            </a:r>
            <a:r>
              <a:rPr lang="en-US" b="1" dirty="0" smtClean="0">
                <a:solidFill>
                  <a:schemeClr val="tx2"/>
                </a:solidFill>
              </a:rPr>
              <a:t>  </a:t>
            </a:r>
            <a:r>
              <a:rPr lang="en-US" dirty="0" smtClean="0">
                <a:solidFill>
                  <a:schemeClr val="tx2"/>
                </a:solidFill>
              </a:rPr>
              <a:t>If </a:t>
            </a:r>
            <a:r>
              <a:rPr lang="en-US" dirty="0">
                <a:solidFill>
                  <a:schemeClr val="tx2"/>
                </a:solidFill>
              </a:rPr>
              <a:t>they are expecting to fail they will probably meet their expectations</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2. Explain your vision for the team </a:t>
            </a:r>
            <a:endParaRPr lang="en-US" sz="2800" b="1" dirty="0" smtClean="0">
              <a:solidFill>
                <a:schemeClr val="tx2"/>
              </a:solidFill>
            </a:endParaRPr>
          </a:p>
          <a:p>
            <a:pPr marL="0" indent="0">
              <a:buNone/>
            </a:pPr>
            <a:r>
              <a:rPr lang="en-US" dirty="0" smtClean="0">
                <a:solidFill>
                  <a:schemeClr val="tx2"/>
                </a:solidFill>
              </a:rPr>
              <a:t>All </a:t>
            </a:r>
            <a:r>
              <a:rPr lang="en-US" dirty="0">
                <a:solidFill>
                  <a:schemeClr val="tx2"/>
                </a:solidFill>
              </a:rPr>
              <a:t>teams are the same. </a:t>
            </a:r>
            <a:endParaRPr lang="en-US" dirty="0" smtClean="0">
              <a:solidFill>
                <a:schemeClr val="tx2"/>
              </a:solidFill>
            </a:endParaRPr>
          </a:p>
          <a:p>
            <a:pPr marL="0" indent="0">
              <a:buNone/>
            </a:pPr>
            <a:r>
              <a:rPr lang="en-US" dirty="0" smtClean="0">
                <a:solidFill>
                  <a:schemeClr val="tx2"/>
                </a:solidFill>
              </a:rPr>
              <a:t>They </a:t>
            </a:r>
            <a:r>
              <a:rPr lang="en-US" dirty="0">
                <a:solidFill>
                  <a:schemeClr val="tx2"/>
                </a:solidFill>
              </a:rPr>
              <a:t>want to feel that they are going to win and they have a leader who they respect and knows what he or she is doing. </a:t>
            </a:r>
            <a:endParaRPr lang="en-US" dirty="0" smtClean="0">
              <a:solidFill>
                <a:schemeClr val="tx2"/>
              </a:solidFill>
            </a:endParaRPr>
          </a:p>
          <a:p>
            <a:pPr marL="0" indent="0">
              <a:buNone/>
            </a:pPr>
            <a:r>
              <a:rPr lang="en-US" dirty="0" smtClean="0">
                <a:solidFill>
                  <a:schemeClr val="tx2"/>
                </a:solidFill>
              </a:rPr>
              <a:t>This </a:t>
            </a:r>
            <a:r>
              <a:rPr lang="en-US" dirty="0">
                <a:solidFill>
                  <a:schemeClr val="tx2"/>
                </a:solidFill>
              </a:rPr>
              <a:t>means the sales manager has to communicate with the team and paint a very clear picture of where they are going and how they are going to get there.</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3. Put your sales plan together </a:t>
            </a:r>
            <a:endParaRPr lang="en-US" sz="2800" b="1" dirty="0" smtClean="0">
              <a:solidFill>
                <a:schemeClr val="tx2"/>
              </a:solidFill>
            </a:endParaRPr>
          </a:p>
          <a:p>
            <a:pPr marL="0" indent="0">
              <a:buNone/>
            </a:pPr>
            <a:r>
              <a:rPr lang="en-US" dirty="0" smtClean="0">
                <a:solidFill>
                  <a:schemeClr val="tx2"/>
                </a:solidFill>
              </a:rPr>
              <a:t>There </a:t>
            </a:r>
            <a:r>
              <a:rPr lang="en-US" dirty="0">
                <a:solidFill>
                  <a:schemeClr val="tx2"/>
                </a:solidFill>
              </a:rPr>
              <a:t>has to be a plan that everyone can buy into and believe in. </a:t>
            </a:r>
            <a:endParaRPr lang="en-US" dirty="0" smtClean="0">
              <a:solidFill>
                <a:schemeClr val="tx2"/>
              </a:solidFill>
            </a:endParaRPr>
          </a:p>
          <a:p>
            <a:pPr marL="0" indent="0">
              <a:buNone/>
            </a:pPr>
            <a:r>
              <a:rPr lang="en-US" dirty="0" smtClean="0">
                <a:solidFill>
                  <a:schemeClr val="tx2"/>
                </a:solidFill>
              </a:rPr>
              <a:t>The </a:t>
            </a:r>
            <a:r>
              <a:rPr lang="en-US" dirty="0">
                <a:solidFill>
                  <a:schemeClr val="tx2"/>
                </a:solidFill>
              </a:rPr>
              <a:t>plan will help to define the team’s objectives and sales strategy. </a:t>
            </a:r>
            <a:endParaRPr lang="en-US" dirty="0" smtClean="0">
              <a:solidFill>
                <a:schemeClr val="tx2"/>
              </a:solidFill>
            </a:endParaRPr>
          </a:p>
          <a:p>
            <a:pPr marL="0" indent="0">
              <a:buNone/>
            </a:pPr>
            <a:r>
              <a:rPr lang="en-US" dirty="0" smtClean="0">
                <a:solidFill>
                  <a:schemeClr val="tx2"/>
                </a:solidFill>
              </a:rPr>
              <a:t>The </a:t>
            </a:r>
            <a:r>
              <a:rPr lang="en-US" dirty="0">
                <a:solidFill>
                  <a:schemeClr val="tx2"/>
                </a:solidFill>
              </a:rPr>
              <a:t>plan is a living document that should be reviewed and reassessed on a regular basis. </a:t>
            </a:r>
            <a:endParaRPr lang="en-US" dirty="0" smtClean="0">
              <a:solidFill>
                <a:schemeClr val="tx2"/>
              </a:solidFill>
            </a:endParaRPr>
          </a:p>
          <a:p>
            <a:pPr marL="0" indent="0">
              <a:buNone/>
            </a:pPr>
            <a:r>
              <a:rPr lang="en-US" dirty="0" smtClean="0">
                <a:solidFill>
                  <a:schemeClr val="tx2"/>
                </a:solidFill>
              </a:rPr>
              <a:t>Each </a:t>
            </a:r>
            <a:r>
              <a:rPr lang="en-US" dirty="0">
                <a:solidFill>
                  <a:schemeClr val="tx2"/>
                </a:solidFill>
              </a:rPr>
              <a:t>salesperson should have their own personal sales plan and this should be regularly reviewed with the sales manager. </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4. Start to really focus on your existing customers </a:t>
            </a:r>
            <a:endParaRPr lang="en-US" sz="2800" b="1" dirty="0" smtClean="0">
              <a:solidFill>
                <a:schemeClr val="tx2"/>
              </a:solidFill>
            </a:endParaRPr>
          </a:p>
          <a:p>
            <a:pPr marL="0" indent="0">
              <a:buNone/>
            </a:pPr>
            <a:r>
              <a:rPr lang="en-US" dirty="0" smtClean="0">
                <a:solidFill>
                  <a:schemeClr val="tx2"/>
                </a:solidFill>
              </a:rPr>
              <a:t>In </a:t>
            </a:r>
            <a:r>
              <a:rPr lang="en-US" dirty="0">
                <a:solidFill>
                  <a:schemeClr val="tx2"/>
                </a:solidFill>
              </a:rPr>
              <a:t>times of recession customers often complain of being neglected. Put together a strategy for holding on to your existing business. </a:t>
            </a:r>
            <a:endParaRPr lang="en-US" dirty="0" smtClean="0">
              <a:solidFill>
                <a:schemeClr val="tx2"/>
              </a:solidFill>
            </a:endParaRPr>
          </a:p>
          <a:p>
            <a:pPr marL="0" indent="0">
              <a:buNone/>
            </a:pPr>
            <a:r>
              <a:rPr lang="en-US" dirty="0" smtClean="0">
                <a:solidFill>
                  <a:schemeClr val="tx2"/>
                </a:solidFill>
              </a:rPr>
              <a:t>Most </a:t>
            </a:r>
            <a:r>
              <a:rPr lang="en-US" dirty="0">
                <a:solidFill>
                  <a:schemeClr val="tx2"/>
                </a:solidFill>
              </a:rPr>
              <a:t>customers give as their reason for leaving the fact that they weren’t looked after. </a:t>
            </a:r>
            <a:endParaRPr lang="en-US" dirty="0" smtClean="0">
              <a:solidFill>
                <a:schemeClr val="tx2"/>
              </a:solidFill>
            </a:endParaRPr>
          </a:p>
          <a:p>
            <a:pPr marL="0" indent="0">
              <a:buNone/>
            </a:pPr>
            <a:r>
              <a:rPr lang="en-US" b="1" dirty="0" smtClean="0">
                <a:solidFill>
                  <a:schemeClr val="tx2"/>
                </a:solidFill>
              </a:rPr>
              <a:t>Review </a:t>
            </a:r>
            <a:r>
              <a:rPr lang="en-US" b="1" dirty="0">
                <a:solidFill>
                  <a:schemeClr val="tx2"/>
                </a:solidFill>
              </a:rPr>
              <a:t>your service levels. </a:t>
            </a:r>
            <a:endParaRPr lang="en-US" b="1" dirty="0" smtClean="0">
              <a:solidFill>
                <a:schemeClr val="tx2"/>
              </a:solidFill>
            </a:endParaRPr>
          </a:p>
          <a:p>
            <a:pPr marL="0" indent="0">
              <a:buNone/>
            </a:pPr>
            <a:r>
              <a:rPr lang="en-US" dirty="0" smtClean="0">
                <a:solidFill>
                  <a:schemeClr val="tx2"/>
                </a:solidFill>
              </a:rPr>
              <a:t>Speak </a:t>
            </a:r>
            <a:r>
              <a:rPr lang="en-US" dirty="0">
                <a:solidFill>
                  <a:schemeClr val="tx2"/>
                </a:solidFill>
              </a:rPr>
              <a:t>with your existing customers and ask for feedback. </a:t>
            </a:r>
            <a:endParaRPr lang="en-US" dirty="0" smtClean="0">
              <a:solidFill>
                <a:schemeClr val="tx2"/>
              </a:solidFill>
            </a:endParaRPr>
          </a:p>
          <a:p>
            <a:pPr marL="0" indent="0">
              <a:buNone/>
            </a:pPr>
            <a:r>
              <a:rPr lang="en-US" b="1" i="1" dirty="0" smtClean="0">
                <a:solidFill>
                  <a:schemeClr val="tx2"/>
                </a:solidFill>
              </a:rPr>
              <a:t>“</a:t>
            </a:r>
            <a:r>
              <a:rPr lang="en-US" b="1" i="1" dirty="0">
                <a:solidFill>
                  <a:schemeClr val="tx2"/>
                </a:solidFill>
              </a:rPr>
              <a:t>How are we doing?” </a:t>
            </a:r>
            <a:endParaRPr lang="en-US" b="1" i="1" dirty="0" smtClean="0">
              <a:solidFill>
                <a:schemeClr val="tx2"/>
              </a:solidFill>
            </a:endParaRPr>
          </a:p>
          <a:p>
            <a:pPr marL="0" indent="0">
              <a:buNone/>
            </a:pPr>
            <a:r>
              <a:rPr lang="en-US" b="1" i="1" dirty="0" smtClean="0">
                <a:solidFill>
                  <a:schemeClr val="tx2"/>
                </a:solidFill>
              </a:rPr>
              <a:t>“</a:t>
            </a:r>
            <a:r>
              <a:rPr lang="en-US" b="1" i="1" dirty="0">
                <a:solidFill>
                  <a:schemeClr val="tx2"/>
                </a:solidFill>
              </a:rPr>
              <a:t>What can we do to improve the service we give you</a:t>
            </a:r>
            <a:r>
              <a:rPr lang="en-US" b="1" i="1" dirty="0" smtClean="0">
                <a:solidFill>
                  <a:schemeClr val="tx2"/>
                </a:solidFill>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44963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smtClean="0">
                <a:solidFill>
                  <a:schemeClr val="tx2"/>
                </a:solidFill>
              </a:rPr>
              <a:t>5. Make prospecting a real priority </a:t>
            </a:r>
          </a:p>
          <a:p>
            <a:pPr marL="0" indent="0">
              <a:buNone/>
            </a:pPr>
            <a:r>
              <a:rPr lang="en-US" dirty="0" smtClean="0">
                <a:solidFill>
                  <a:schemeClr val="tx2"/>
                </a:solidFill>
              </a:rPr>
              <a:t>For many salespeople, prospecting is an ad-hoc activity. </a:t>
            </a:r>
          </a:p>
          <a:p>
            <a:pPr marL="0" indent="0">
              <a:buNone/>
            </a:pPr>
            <a:r>
              <a:rPr lang="en-US" dirty="0" smtClean="0">
                <a:solidFill>
                  <a:schemeClr val="tx2"/>
                </a:solidFill>
              </a:rPr>
              <a:t>Make sure the team sees the importance of prospecting. </a:t>
            </a:r>
          </a:p>
          <a:p>
            <a:pPr marL="0" indent="0">
              <a:buNone/>
            </a:pPr>
            <a:r>
              <a:rPr lang="en-US" dirty="0" smtClean="0">
                <a:solidFill>
                  <a:schemeClr val="tx2"/>
                </a:solidFill>
              </a:rPr>
              <a:t>Set aside time every week for prospecting activities. </a:t>
            </a:r>
          </a:p>
          <a:p>
            <a:pPr marL="0" indent="0">
              <a:buNone/>
            </a:pPr>
            <a:r>
              <a:rPr lang="en-US" dirty="0" smtClean="0">
                <a:solidFill>
                  <a:schemeClr val="tx2"/>
                </a:solidFill>
              </a:rPr>
              <a:t>Make it a team activity. </a:t>
            </a:r>
          </a:p>
          <a:p>
            <a:pPr marL="0" indent="0">
              <a:buNone/>
            </a:pPr>
            <a:r>
              <a:rPr lang="en-US" dirty="0" smtClean="0">
                <a:solidFill>
                  <a:schemeClr val="tx2"/>
                </a:solidFill>
              </a:rPr>
              <a:t>Prospecting can be soul destroying, or it can be fun. It depends on you and how good a leader you are.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2900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400" b="1" dirty="0">
                <a:solidFill>
                  <a:srgbClr val="FFFF00"/>
                </a:solidFill>
              </a:rPr>
              <a:t>Managing Salespeople In A Recession</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solidFill>
                  <a:schemeClr val="tx2"/>
                </a:solidFill>
              </a:rPr>
              <a:t>6. Communicate internally with other departments </a:t>
            </a:r>
            <a:endParaRPr lang="en-US" sz="2800" b="1" dirty="0" smtClean="0">
              <a:solidFill>
                <a:schemeClr val="tx2"/>
              </a:solidFill>
            </a:endParaRPr>
          </a:p>
          <a:p>
            <a:pPr marL="0" indent="0">
              <a:buNone/>
            </a:pPr>
            <a:r>
              <a:rPr lang="en-US" dirty="0" smtClean="0">
                <a:solidFill>
                  <a:schemeClr val="tx2"/>
                </a:solidFill>
              </a:rPr>
              <a:t>This </a:t>
            </a:r>
            <a:r>
              <a:rPr lang="en-US" dirty="0">
                <a:solidFill>
                  <a:schemeClr val="tx2"/>
                </a:solidFill>
              </a:rPr>
              <a:t>isn’t just about sales. Every part of the business needs to understand it has a part to play. </a:t>
            </a:r>
            <a:endParaRPr lang="en-US" dirty="0" smtClean="0">
              <a:solidFill>
                <a:schemeClr val="tx2"/>
              </a:solidFill>
            </a:endParaRPr>
          </a:p>
          <a:p>
            <a:pPr marL="0" indent="0">
              <a:buNone/>
            </a:pPr>
            <a:r>
              <a:rPr lang="en-US" dirty="0" smtClean="0">
                <a:solidFill>
                  <a:schemeClr val="tx2"/>
                </a:solidFill>
              </a:rPr>
              <a:t>Is </a:t>
            </a:r>
            <a:r>
              <a:rPr lang="en-US" dirty="0">
                <a:solidFill>
                  <a:schemeClr val="tx2"/>
                </a:solidFill>
              </a:rPr>
              <a:t>the customer getting the best service possible from everyone in the business? </a:t>
            </a:r>
            <a:endParaRPr lang="en-US" dirty="0" smtClean="0">
              <a:solidFill>
                <a:schemeClr val="tx2"/>
              </a:solidFill>
            </a:endParaRPr>
          </a:p>
          <a:p>
            <a:pPr marL="0" indent="0">
              <a:buNone/>
            </a:pPr>
            <a:r>
              <a:rPr lang="en-US" dirty="0" smtClean="0">
                <a:solidFill>
                  <a:schemeClr val="tx2"/>
                </a:solidFill>
              </a:rPr>
              <a:t>Put </a:t>
            </a:r>
            <a:r>
              <a:rPr lang="en-US" dirty="0">
                <a:solidFill>
                  <a:schemeClr val="tx2"/>
                </a:solidFill>
              </a:rPr>
              <a:t>it another way. </a:t>
            </a:r>
            <a:endParaRPr lang="en-US" dirty="0" smtClean="0">
              <a:solidFill>
                <a:schemeClr val="tx2"/>
              </a:solidFill>
            </a:endParaRPr>
          </a:p>
          <a:p>
            <a:pPr marL="0" indent="0">
              <a:buNone/>
            </a:pPr>
            <a:r>
              <a:rPr lang="en-US" dirty="0" smtClean="0">
                <a:solidFill>
                  <a:schemeClr val="tx2"/>
                </a:solidFill>
              </a:rPr>
              <a:t>Does </a:t>
            </a:r>
            <a:r>
              <a:rPr lang="en-US" dirty="0">
                <a:solidFill>
                  <a:schemeClr val="tx2"/>
                </a:solidFill>
              </a:rPr>
              <a:t>everyone in the business understand they have a responsibility for delivering excellent customer care? </a:t>
            </a:r>
            <a:endParaRPr lang="en-US" dirty="0" smtClean="0">
              <a:solidFill>
                <a:schemeClr val="tx2"/>
              </a:solidFill>
            </a:endParaRPr>
          </a:p>
          <a:p>
            <a:pPr marL="0" indent="0">
              <a:buNone/>
            </a:pPr>
            <a:r>
              <a:rPr lang="en-US" dirty="0" smtClean="0">
                <a:solidFill>
                  <a:schemeClr val="tx2"/>
                </a:solidFill>
              </a:rPr>
              <a:t>We </a:t>
            </a:r>
            <a:r>
              <a:rPr lang="en-US" dirty="0">
                <a:solidFill>
                  <a:schemeClr val="tx2"/>
                </a:solidFill>
              </a:rPr>
              <a:t>can’t afford to lose customers at the best of times. In a recession it just should never happen because we haven’t given them great service.</a:t>
            </a: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38845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TotalTime>
  <Words>1302</Words>
  <Application>Microsoft Office PowerPoint</Application>
  <PresentationFormat>Custom</PresentationFormat>
  <Paragraphs>98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Sales Direction 16X9</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lpstr>Managing Salespeople In A Recession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34</cp:revision>
  <dcterms:created xsi:type="dcterms:W3CDTF">2012-08-30T21:52:00Z</dcterms:created>
  <dcterms:modified xsi:type="dcterms:W3CDTF">2016-08-01T03:19:51Z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