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311" r:id="rId3"/>
    <p:sldId id="312" r:id="rId4"/>
    <p:sldId id="313" r:id="rId5"/>
    <p:sldId id="314" r:id="rId6"/>
    <p:sldId id="315" r:id="rId7"/>
    <p:sldId id="316" r:id="rId8"/>
    <p:sldId id="29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660"/>
  </p:normalViewPr>
  <p:slideViewPr>
    <p:cSldViewPr snapToGrid="0">
      <p:cViewPr varScale="1">
        <p:scale>
          <a:sx n="87" d="100"/>
          <a:sy n="87" d="100"/>
        </p:scale>
        <p:origin x="-498"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8/1/2016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8/1/2016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endParaRPr lang="en-US"/>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79A3335-6331-4872-A8B7-ECD55539F4D0}" type="datetimeFigureOut">
              <a:rPr lang="en-US" smtClean="0"/>
              <a:t>8/1/2016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A3335-6331-4872-A8B7-ECD55539F4D0}" type="datetimeFigureOut">
              <a:rPr lang="en-US" smtClean="0"/>
              <a:t>8/1/2016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A3335-6331-4872-A8B7-ECD55539F4D0}" type="datetimeFigureOut">
              <a:rPr lang="en-US" smtClean="0"/>
              <a:t>8/1/2016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A79A3335-6331-4872-A8B7-ECD55539F4D0}" type="datetimeFigureOut">
              <a:rPr lang="en-US" smtClean="0"/>
              <a:pPr/>
              <a:t>8/1/2016</a:t>
            </a:fld>
            <a:endParaRPr lang="en-US"/>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23503" r="23503"/>
          <a:stretch>
            <a:fillRect/>
          </a:stretch>
        </p:blipFill>
        <p:spPr/>
      </p:pic>
      <p:sp>
        <p:nvSpPr>
          <p:cNvPr id="2" name="Title 1"/>
          <p:cNvSpPr>
            <a:spLocks noGrp="1"/>
          </p:cNvSpPr>
          <p:nvPr>
            <p:ph type="ctrTitle"/>
          </p:nvPr>
        </p:nvSpPr>
        <p:spPr>
          <a:xfrm>
            <a:off x="271132" y="1741729"/>
            <a:ext cx="6327492" cy="1556657"/>
          </a:xfrm>
        </p:spPr>
        <p:txBody>
          <a:bodyPr>
            <a:noAutofit/>
          </a:bodyPr>
          <a:lstStyle/>
          <a:p>
            <a:pPr algn="ctr"/>
            <a:r>
              <a:rPr lang="en-US" altLang="en-US" sz="5400" b="1" dirty="0"/>
              <a:t>Do You Want an</a:t>
            </a:r>
            <a:br>
              <a:rPr lang="en-US" altLang="en-US" sz="5400" b="1" dirty="0"/>
            </a:br>
            <a:r>
              <a:rPr lang="en-US" altLang="en-US" sz="5400" b="1" dirty="0"/>
              <a:t> Ad this Week?</a:t>
            </a:r>
            <a:endParaRPr lang="en-US" sz="6000" b="1" dirty="0">
              <a:solidFill>
                <a:schemeClr val="tx2"/>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pPr algn="ctr"/>
            <a:r>
              <a:rPr lang="en-US" dirty="0" smtClean="0"/>
              <a:t>Presented by J.W. Owens</a:t>
            </a:r>
            <a:endParaRPr lang="en-US"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11119" y="5120036"/>
            <a:ext cx="1790700" cy="476250"/>
          </a:xfrm>
          <a:prstGeom prst="rect">
            <a:avLst/>
          </a:prstGeom>
        </p:spPr>
      </p:pic>
      <p:sp>
        <p:nvSpPr>
          <p:cNvPr id="9" name="Rectangle 8"/>
          <p:cNvSpPr/>
          <p:nvPr/>
        </p:nvSpPr>
        <p:spPr>
          <a:xfrm>
            <a:off x="11114314" y="6509657"/>
            <a:ext cx="1077686" cy="337457"/>
          </a:xfrm>
          <a:prstGeom prst="rect">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b="1" dirty="0" smtClean="0">
                <a:solidFill>
                  <a:srgbClr val="FFFF00"/>
                </a:solidFill>
              </a:rPr>
              <a:t>JWO 252</a:t>
            </a:r>
            <a:endParaRPr lang="en-US" sz="1600" b="1" dirty="0">
              <a:solidFill>
                <a:srgbClr val="FFFF00"/>
              </a:solidFill>
            </a:endParaRPr>
          </a:p>
        </p:txBody>
      </p:sp>
      <p:sp>
        <p:nvSpPr>
          <p:cNvPr id="7" name="TextBox 6"/>
          <p:cNvSpPr txBox="1"/>
          <p:nvPr/>
        </p:nvSpPr>
        <p:spPr>
          <a:xfrm>
            <a:off x="1864847" y="5717628"/>
            <a:ext cx="3426372" cy="369332"/>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83758" y="102730"/>
            <a:ext cx="9601200" cy="1036850"/>
          </a:xfrm>
        </p:spPr>
        <p:txBody>
          <a:bodyPr>
            <a:normAutofit/>
          </a:bodyPr>
          <a:lstStyle/>
          <a:p>
            <a:pPr eaLnBrk="1" hangingPunct="1">
              <a:defRPr/>
            </a:pPr>
            <a:r>
              <a:rPr lang="en-US" altLang="en-US" sz="4800" b="1" dirty="0" smtClean="0">
                <a:solidFill>
                  <a:srgbClr val="FFFF00"/>
                </a:solidFill>
              </a:rPr>
              <a:t>Do You Want an</a:t>
            </a:r>
            <a:r>
              <a:rPr lang="en-US" altLang="en-US" sz="4800" b="1" dirty="0">
                <a:solidFill>
                  <a:srgbClr val="FFFF00"/>
                </a:solidFill>
              </a:rPr>
              <a:t> </a:t>
            </a:r>
            <a:r>
              <a:rPr lang="en-US" altLang="en-US" sz="4800" b="1" dirty="0" smtClean="0">
                <a:solidFill>
                  <a:srgbClr val="FFFF00"/>
                </a:solidFill>
              </a:rPr>
              <a:t>Ad this Week?</a:t>
            </a:r>
          </a:p>
        </p:txBody>
      </p:sp>
      <p:sp>
        <p:nvSpPr>
          <p:cNvPr id="4099" name="Rectangle 3"/>
          <p:cNvSpPr>
            <a:spLocks noGrp="1" noChangeArrowheads="1"/>
          </p:cNvSpPr>
          <p:nvPr>
            <p:ph type="body" idx="1"/>
          </p:nvPr>
        </p:nvSpPr>
        <p:spPr>
          <a:xfrm>
            <a:off x="97971" y="1600200"/>
            <a:ext cx="11952515" cy="5116286"/>
          </a:xfrm>
        </p:spPr>
        <p:txBody>
          <a:bodyPr>
            <a:noAutofit/>
          </a:bodyPr>
          <a:lstStyle/>
          <a:p>
            <a:pPr>
              <a:lnSpc>
                <a:spcPct val="80000"/>
              </a:lnSpc>
            </a:pPr>
            <a:r>
              <a:rPr lang="en-US" altLang="en-US" sz="2800" dirty="0" smtClean="0">
                <a:effectLst/>
                <a:latin typeface="Arial" panose="020B0604020202020204" pitchFamily="34" charset="0"/>
                <a:cs typeface="Arial" panose="020B0604020202020204" pitchFamily="34" charset="0"/>
              </a:rPr>
              <a:t>Too often our sales staff takes the selling process for granted when calling on customers. They walk in, start with a little light conversation about the weather, business climate or sporting event, then ask if they planned to advertise this week. This sets up the battle between salesman and advertiser. We have seen it happen time and time again even if the question is never asked, </a:t>
            </a:r>
            <a:r>
              <a:rPr lang="en-US" altLang="en-US" sz="2800" b="1" dirty="0" smtClean="0">
                <a:effectLst/>
                <a:latin typeface="Arial" panose="020B0604020202020204" pitchFamily="34" charset="0"/>
                <a:cs typeface="Arial" panose="020B0604020202020204" pitchFamily="34" charset="0"/>
              </a:rPr>
              <a:t>“Do you want an ad?”</a:t>
            </a:r>
          </a:p>
          <a:p>
            <a:pPr eaLnBrk="1" hangingPunct="1">
              <a:lnSpc>
                <a:spcPct val="80000"/>
              </a:lnSpc>
            </a:pPr>
            <a:r>
              <a:rPr lang="en-US" altLang="en-US" sz="2800" dirty="0" smtClean="0">
                <a:effectLst/>
                <a:latin typeface="Arial" panose="020B0604020202020204" pitchFamily="34" charset="0"/>
                <a:cs typeface="Arial" panose="020B0604020202020204" pitchFamily="34" charset="0"/>
              </a:rPr>
              <a:t>The question is implied silently when our sales staff walks  through the door. This is evident when the customer holds his hand up from the back of the store and yells </a:t>
            </a:r>
            <a:r>
              <a:rPr lang="en-US" altLang="en-US" sz="2800" b="1" dirty="0" smtClean="0">
                <a:effectLst/>
                <a:latin typeface="Arial" panose="020B0604020202020204" pitchFamily="34" charset="0"/>
                <a:cs typeface="Arial" panose="020B0604020202020204" pitchFamily="34" charset="0"/>
              </a:rPr>
              <a:t>“Nothing this week!”</a:t>
            </a:r>
            <a:r>
              <a:rPr lang="en-US" altLang="en-US" sz="2800" dirty="0" smtClean="0">
                <a:effectLst/>
                <a:latin typeface="Arial" panose="020B0604020202020204" pitchFamily="34" charset="0"/>
                <a:cs typeface="Arial" panose="020B0604020202020204" pitchFamily="34" charset="0"/>
              </a:rPr>
              <a:t> Realize no advertiser “wants” to run an ad. What they want is more store traffic…increased revenue…better profit margins…or increased market share.</a:t>
            </a:r>
          </a:p>
          <a:p>
            <a:pPr eaLnBrk="1" hangingPunct="1">
              <a:lnSpc>
                <a:spcPct val="80000"/>
              </a:lnSpc>
            </a:pPr>
            <a:r>
              <a:rPr lang="en-US" altLang="en-US" sz="2800" b="1" dirty="0" smtClean="0">
                <a:effectLst/>
                <a:latin typeface="Arial" panose="020B0604020202020204" pitchFamily="34" charset="0"/>
                <a:cs typeface="Arial" panose="020B0604020202020204" pitchFamily="34" charset="0"/>
              </a:rPr>
              <a:t>They never want an ad.</a:t>
            </a:r>
          </a:p>
        </p:txBody>
      </p:sp>
    </p:spTree>
    <p:extLst>
      <p:ext uri="{BB962C8B-B14F-4D97-AF65-F5344CB8AC3E}">
        <p14:creationId xmlns:p14="http://schemas.microsoft.com/office/powerpoint/2010/main" val="913826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0" y="1578429"/>
            <a:ext cx="12039600" cy="5116285"/>
          </a:xfrm>
        </p:spPr>
        <p:txBody>
          <a:bodyPr>
            <a:normAutofit/>
          </a:bodyPr>
          <a:lstStyle/>
          <a:p>
            <a:pPr marL="0" indent="0" eaLnBrk="1" hangingPunct="1">
              <a:lnSpc>
                <a:spcPct val="80000"/>
              </a:lnSpc>
              <a:buNone/>
            </a:pPr>
            <a:r>
              <a:rPr lang="en-US" altLang="en-US" sz="2800" b="1" dirty="0" smtClean="0">
                <a:effectLst/>
                <a:latin typeface="Arial" panose="020B0604020202020204" pitchFamily="34" charset="0"/>
                <a:cs typeface="Arial" panose="020B0604020202020204" pitchFamily="34" charset="0"/>
              </a:rPr>
              <a:t>They want the results that advertising can provide</a:t>
            </a:r>
            <a:r>
              <a:rPr lang="en-US" altLang="en-US" sz="2800" dirty="0" smtClean="0">
                <a:effectLst/>
                <a:latin typeface="Arial" panose="020B0604020202020204" pitchFamily="34" charset="0"/>
                <a:cs typeface="Arial" panose="020B0604020202020204" pitchFamily="34" charset="0"/>
              </a:rPr>
              <a:t>.</a:t>
            </a:r>
          </a:p>
          <a:p>
            <a:pPr eaLnBrk="1" hangingPunct="1">
              <a:lnSpc>
                <a:spcPct val="80000"/>
              </a:lnSpc>
            </a:pPr>
            <a:r>
              <a:rPr lang="en-US" altLang="en-US" sz="2800" dirty="0" smtClean="0">
                <a:effectLst/>
                <a:latin typeface="Arial" panose="020B0604020202020204" pitchFamily="34" charset="0"/>
                <a:cs typeface="Arial" panose="020B0604020202020204" pitchFamily="34" charset="0"/>
              </a:rPr>
              <a:t>The opening statement sets the tone for the entire sales call. Everything that happens beyond this is a response to the opening statement. So what can we do to improve the opening statement that leads to better results?</a:t>
            </a:r>
          </a:p>
          <a:p>
            <a:pPr marL="0" indent="0" eaLnBrk="1" hangingPunct="1">
              <a:lnSpc>
                <a:spcPct val="80000"/>
              </a:lnSpc>
              <a:buNone/>
            </a:pPr>
            <a:r>
              <a:rPr lang="en-US" altLang="en-US" sz="2800" dirty="0" smtClean="0">
                <a:effectLst/>
                <a:latin typeface="Arial" panose="020B0604020202020204" pitchFamily="34" charset="0"/>
                <a:cs typeface="Arial" panose="020B0604020202020204" pitchFamily="34" charset="0"/>
              </a:rPr>
              <a:t>Following are some ideas to share with your sales staff that will help.</a:t>
            </a:r>
          </a:p>
          <a:p>
            <a:pPr eaLnBrk="1" hangingPunct="1">
              <a:lnSpc>
                <a:spcPct val="80000"/>
              </a:lnSpc>
            </a:pPr>
            <a:r>
              <a:rPr lang="en-US" altLang="en-US" sz="2800" b="1" dirty="0" smtClean="0">
                <a:effectLst/>
                <a:latin typeface="Arial" panose="020B0604020202020204" pitchFamily="34" charset="0"/>
                <a:cs typeface="Arial" panose="020B0604020202020204" pitchFamily="34" charset="0"/>
              </a:rPr>
              <a:t>Begin With a Startling Statement</a:t>
            </a:r>
            <a:r>
              <a:rPr lang="en-US" altLang="en-US" sz="2800" dirty="0" smtClean="0">
                <a:effectLst/>
                <a:latin typeface="Arial" panose="020B0604020202020204" pitchFamily="34" charset="0"/>
                <a:cs typeface="Arial" panose="020B0604020202020204" pitchFamily="34" charset="0"/>
              </a:rPr>
              <a:t> - Something that grabs the attention of the client. Something that will make them consider how advertising in your paper will improve their store revenue, profits or market share.</a:t>
            </a:r>
          </a:p>
          <a:p>
            <a:pPr eaLnBrk="1" hangingPunct="1">
              <a:lnSpc>
                <a:spcPct val="80000"/>
              </a:lnSpc>
            </a:pPr>
            <a:r>
              <a:rPr lang="en-US" altLang="en-US" sz="2800" b="1" dirty="0" smtClean="0">
                <a:effectLst/>
                <a:latin typeface="Arial" panose="020B0604020202020204" pitchFamily="34" charset="0"/>
                <a:cs typeface="Arial" panose="020B0604020202020204" pitchFamily="34" charset="0"/>
              </a:rPr>
              <a:t>Use Indisputable Information</a:t>
            </a:r>
            <a:r>
              <a:rPr lang="en-US" altLang="en-US" sz="2800" dirty="0" smtClean="0">
                <a:effectLst/>
                <a:latin typeface="Arial" panose="020B0604020202020204" pitchFamily="34" charset="0"/>
                <a:cs typeface="Arial" panose="020B0604020202020204" pitchFamily="34" charset="0"/>
              </a:rPr>
              <a:t> - Just provide the facts…nothing but the facts. Don’t give them a hook to hang their objections on. Don’t embellish the information. </a:t>
            </a:r>
          </a:p>
        </p:txBody>
      </p:sp>
      <p:sp>
        <p:nvSpPr>
          <p:cNvPr id="5" name="Rectangle 2"/>
          <p:cNvSpPr>
            <a:spLocks noGrp="1" noChangeArrowheads="1"/>
          </p:cNvSpPr>
          <p:nvPr>
            <p:ph type="title"/>
          </p:nvPr>
        </p:nvSpPr>
        <p:spPr>
          <a:xfrm>
            <a:off x="783758" y="102730"/>
            <a:ext cx="9601200" cy="1036850"/>
          </a:xfrm>
        </p:spPr>
        <p:txBody>
          <a:bodyPr>
            <a:normAutofit/>
          </a:bodyPr>
          <a:lstStyle/>
          <a:p>
            <a:pPr eaLnBrk="1" hangingPunct="1">
              <a:defRPr/>
            </a:pPr>
            <a:r>
              <a:rPr lang="en-US" altLang="en-US" sz="4800" b="1" dirty="0" smtClean="0">
                <a:solidFill>
                  <a:srgbClr val="FFFF00"/>
                </a:solidFill>
              </a:rPr>
              <a:t>Do You Want an</a:t>
            </a:r>
            <a:r>
              <a:rPr lang="en-US" altLang="en-US" sz="4800" b="1" dirty="0">
                <a:solidFill>
                  <a:srgbClr val="FFFF00"/>
                </a:solidFill>
              </a:rPr>
              <a:t> </a:t>
            </a:r>
            <a:r>
              <a:rPr lang="en-US" altLang="en-US" sz="4800" b="1" dirty="0" smtClean="0">
                <a:solidFill>
                  <a:srgbClr val="FFFF00"/>
                </a:solidFill>
              </a:rPr>
              <a:t>Ad this Week?</a:t>
            </a:r>
          </a:p>
        </p:txBody>
      </p:sp>
    </p:spTree>
    <p:extLst>
      <p:ext uri="{BB962C8B-B14F-4D97-AF65-F5344CB8AC3E}">
        <p14:creationId xmlns:p14="http://schemas.microsoft.com/office/powerpoint/2010/main" val="3667203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130629" y="1621971"/>
            <a:ext cx="11898085" cy="5127172"/>
          </a:xfrm>
        </p:spPr>
        <p:txBody>
          <a:bodyPr>
            <a:normAutofit/>
          </a:bodyPr>
          <a:lstStyle/>
          <a:p>
            <a:pPr marL="0" indent="0" eaLnBrk="1" hangingPunct="1">
              <a:lnSpc>
                <a:spcPct val="90000"/>
              </a:lnSpc>
              <a:buNone/>
            </a:pPr>
            <a:r>
              <a:rPr lang="en-US" altLang="en-US" sz="3600" b="1" dirty="0" smtClean="0">
                <a:effectLst/>
                <a:latin typeface="Arial" panose="020B0604020202020204" pitchFamily="34" charset="0"/>
                <a:cs typeface="Arial" panose="020B0604020202020204" pitchFamily="34" charset="0"/>
              </a:rPr>
              <a:t>What is in it for Them</a:t>
            </a:r>
            <a:r>
              <a:rPr lang="en-US" altLang="en-US" sz="3600" dirty="0" smtClean="0">
                <a:effectLst/>
                <a:latin typeface="Arial" panose="020B0604020202020204" pitchFamily="34" charset="0"/>
                <a:cs typeface="Arial" panose="020B0604020202020204" pitchFamily="34" charset="0"/>
              </a:rPr>
              <a:t> – </a:t>
            </a:r>
          </a:p>
          <a:p>
            <a:pPr eaLnBrk="1" hangingPunct="1">
              <a:lnSpc>
                <a:spcPct val="90000"/>
              </a:lnSpc>
              <a:buFont typeface="Wingdings" pitchFamily="2" charset="2"/>
              <a:buNone/>
            </a:pPr>
            <a:r>
              <a:rPr lang="en-US" altLang="en-US" sz="3200" dirty="0" smtClean="0">
                <a:effectLst/>
                <a:latin typeface="Arial" panose="020B0604020202020204" pitchFamily="34" charset="0"/>
                <a:cs typeface="Arial" panose="020B0604020202020204" pitchFamily="34" charset="0"/>
              </a:rPr>
              <a:t>	That is all they really want to know is how your paper is going to benefit their business.</a:t>
            </a:r>
          </a:p>
          <a:p>
            <a:pPr eaLnBrk="1" hangingPunct="1">
              <a:lnSpc>
                <a:spcPct val="90000"/>
              </a:lnSpc>
              <a:buFont typeface="Wingdings" pitchFamily="2" charset="2"/>
              <a:buNone/>
            </a:pPr>
            <a:r>
              <a:rPr lang="en-US" altLang="en-US" sz="3200" dirty="0" smtClean="0">
                <a:effectLst/>
                <a:latin typeface="Arial" panose="020B0604020202020204" pitchFamily="34" charset="0"/>
                <a:cs typeface="Arial" panose="020B0604020202020204" pitchFamily="34" charset="0"/>
              </a:rPr>
              <a:t>	</a:t>
            </a:r>
            <a:r>
              <a:rPr lang="en-US" altLang="en-US" sz="3200" b="1" i="1" dirty="0" smtClean="0">
                <a:effectLst/>
                <a:latin typeface="Arial" panose="020B0604020202020204" pitchFamily="34" charset="0"/>
                <a:cs typeface="Arial" panose="020B0604020202020204" pitchFamily="34" charset="0"/>
              </a:rPr>
              <a:t>What role is your paper going to play in their business becoming more successful? </a:t>
            </a:r>
          </a:p>
          <a:p>
            <a:pPr eaLnBrk="1" hangingPunct="1">
              <a:lnSpc>
                <a:spcPct val="90000"/>
              </a:lnSpc>
              <a:buFont typeface="Wingdings" pitchFamily="2" charset="2"/>
              <a:buNone/>
            </a:pPr>
            <a:r>
              <a:rPr lang="en-US" altLang="en-US" sz="3200" dirty="0" smtClean="0">
                <a:effectLst/>
                <a:latin typeface="Arial" panose="020B0604020202020204" pitchFamily="34" charset="0"/>
                <a:cs typeface="Arial" panose="020B0604020202020204" pitchFamily="34" charset="0"/>
              </a:rPr>
              <a:t>	Using these three criteria, </a:t>
            </a:r>
          </a:p>
          <a:p>
            <a:pPr eaLnBrk="1" hangingPunct="1">
              <a:lnSpc>
                <a:spcPct val="90000"/>
              </a:lnSpc>
              <a:buFont typeface="Wingdings" pitchFamily="2" charset="2"/>
              <a:buNone/>
            </a:pPr>
            <a:r>
              <a:rPr lang="en-US" altLang="en-US" sz="3200" dirty="0" smtClean="0">
                <a:effectLst/>
                <a:latin typeface="Arial" panose="020B0604020202020204" pitchFamily="34" charset="0"/>
                <a:cs typeface="Arial" panose="020B0604020202020204" pitchFamily="34" charset="0"/>
              </a:rPr>
              <a:t>	</a:t>
            </a:r>
            <a:r>
              <a:rPr lang="en-US" altLang="en-US" sz="3200" b="1" dirty="0" smtClean="0">
                <a:effectLst/>
                <a:latin typeface="Arial" panose="020B0604020202020204" pitchFamily="34" charset="0"/>
                <a:cs typeface="Arial" panose="020B0604020202020204" pitchFamily="34" charset="0"/>
              </a:rPr>
              <a:t>let’s write an opening statement</a:t>
            </a:r>
            <a:r>
              <a:rPr lang="en-US" altLang="en-US" sz="3200" dirty="0" smtClean="0">
                <a:effectLst/>
                <a:latin typeface="Arial" panose="020B0604020202020204" pitchFamily="34" charset="0"/>
                <a:cs typeface="Arial" panose="020B0604020202020204" pitchFamily="34" charset="0"/>
              </a:rPr>
              <a:t>. </a:t>
            </a:r>
          </a:p>
        </p:txBody>
      </p:sp>
      <p:sp>
        <p:nvSpPr>
          <p:cNvPr id="5" name="Rectangle 2"/>
          <p:cNvSpPr>
            <a:spLocks noGrp="1" noChangeArrowheads="1"/>
          </p:cNvSpPr>
          <p:nvPr>
            <p:ph type="title"/>
          </p:nvPr>
        </p:nvSpPr>
        <p:spPr>
          <a:xfrm>
            <a:off x="783758" y="102730"/>
            <a:ext cx="9601200" cy="1036850"/>
          </a:xfrm>
        </p:spPr>
        <p:txBody>
          <a:bodyPr>
            <a:normAutofit/>
          </a:bodyPr>
          <a:lstStyle/>
          <a:p>
            <a:pPr eaLnBrk="1" hangingPunct="1">
              <a:defRPr/>
            </a:pPr>
            <a:r>
              <a:rPr lang="en-US" altLang="en-US" sz="4800" b="1" dirty="0" smtClean="0">
                <a:solidFill>
                  <a:srgbClr val="FFFF00"/>
                </a:solidFill>
              </a:rPr>
              <a:t>Do You Want an</a:t>
            </a:r>
            <a:r>
              <a:rPr lang="en-US" altLang="en-US" sz="4800" b="1" dirty="0">
                <a:solidFill>
                  <a:srgbClr val="FFFF00"/>
                </a:solidFill>
              </a:rPr>
              <a:t> </a:t>
            </a:r>
            <a:r>
              <a:rPr lang="en-US" altLang="en-US" sz="4800" b="1" dirty="0" smtClean="0">
                <a:solidFill>
                  <a:srgbClr val="FFFF00"/>
                </a:solidFill>
              </a:rPr>
              <a:t>Ad this Week?</a:t>
            </a:r>
          </a:p>
        </p:txBody>
      </p:sp>
    </p:spTree>
    <p:extLst>
      <p:ext uri="{BB962C8B-B14F-4D97-AF65-F5344CB8AC3E}">
        <p14:creationId xmlns:p14="http://schemas.microsoft.com/office/powerpoint/2010/main" val="1825489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87086" y="1589313"/>
            <a:ext cx="11941628" cy="5138057"/>
          </a:xfrm>
        </p:spPr>
        <p:txBody>
          <a:bodyPr/>
          <a:lstStyle/>
          <a:p>
            <a:pPr eaLnBrk="1" hangingPunct="1">
              <a:lnSpc>
                <a:spcPct val="80000"/>
              </a:lnSpc>
            </a:pPr>
            <a:r>
              <a:rPr lang="en-US" altLang="en-US" sz="3200" b="1" dirty="0" smtClean="0">
                <a:effectLst/>
                <a:latin typeface="Arial" panose="020B0604020202020204" pitchFamily="34" charset="0"/>
                <a:cs typeface="Arial" panose="020B0604020202020204" pitchFamily="34" charset="0"/>
              </a:rPr>
              <a:t>Using a good opening statement helps the client to visualize the number and type of people he will reach. </a:t>
            </a:r>
          </a:p>
          <a:p>
            <a:pPr eaLnBrk="1" hangingPunct="1">
              <a:lnSpc>
                <a:spcPct val="80000"/>
              </a:lnSpc>
              <a:buFont typeface="Wingdings" pitchFamily="2" charset="2"/>
              <a:buNone/>
            </a:pPr>
            <a:r>
              <a:rPr lang="en-US" altLang="en-US" sz="3200" dirty="0" smtClean="0">
                <a:effectLst/>
                <a:latin typeface="Arial" panose="020B0604020202020204" pitchFamily="34" charset="0"/>
                <a:cs typeface="Arial" panose="020B0604020202020204" pitchFamily="34" charset="0"/>
              </a:rPr>
              <a:t>	You can adjust the number of people to visualize in the room to fit your circulation. The number is 1,000 if your circulation is 10,000. </a:t>
            </a:r>
          </a:p>
          <a:p>
            <a:pPr eaLnBrk="1" hangingPunct="1">
              <a:lnSpc>
                <a:spcPct val="80000"/>
              </a:lnSpc>
              <a:buFont typeface="Wingdings" pitchFamily="2" charset="2"/>
              <a:buNone/>
            </a:pPr>
            <a:r>
              <a:rPr lang="en-US" altLang="en-US" sz="3200" dirty="0" smtClean="0">
                <a:effectLst/>
                <a:latin typeface="Arial" panose="020B0604020202020204" pitchFamily="34" charset="0"/>
                <a:cs typeface="Arial" panose="020B0604020202020204" pitchFamily="34" charset="0"/>
              </a:rPr>
              <a:t>	Asking how they would react and what they would do helps them understand what their ad will do for them and help improve the value and importance of advertising .</a:t>
            </a:r>
          </a:p>
          <a:p>
            <a:pPr eaLnBrk="1" hangingPunct="1">
              <a:lnSpc>
                <a:spcPct val="80000"/>
              </a:lnSpc>
              <a:buFont typeface="Wingdings" pitchFamily="2" charset="2"/>
              <a:buNone/>
            </a:pPr>
            <a:r>
              <a:rPr lang="en-US" altLang="en-US" sz="3200" dirty="0" smtClean="0">
                <a:effectLst/>
                <a:latin typeface="Arial" panose="020B0604020202020204" pitchFamily="34" charset="0"/>
                <a:cs typeface="Arial" panose="020B0604020202020204" pitchFamily="34" charset="0"/>
              </a:rPr>
              <a:t>	We have used all three of the criteria in this opening statement to get our sale started off on the right foot. Let’s write one you might use for advertising in your daily or weekly paper</a:t>
            </a:r>
            <a:r>
              <a:rPr lang="en-US" altLang="en-US" sz="2000" dirty="0" smtClean="0">
                <a:effectLst/>
              </a:rPr>
              <a:t>. </a:t>
            </a:r>
          </a:p>
        </p:txBody>
      </p:sp>
      <p:sp>
        <p:nvSpPr>
          <p:cNvPr id="5" name="Rectangle 2"/>
          <p:cNvSpPr>
            <a:spLocks noGrp="1" noChangeArrowheads="1"/>
          </p:cNvSpPr>
          <p:nvPr>
            <p:ph type="title"/>
          </p:nvPr>
        </p:nvSpPr>
        <p:spPr>
          <a:xfrm>
            <a:off x="783758" y="102730"/>
            <a:ext cx="9601200" cy="1036850"/>
          </a:xfrm>
        </p:spPr>
        <p:txBody>
          <a:bodyPr>
            <a:normAutofit/>
          </a:bodyPr>
          <a:lstStyle/>
          <a:p>
            <a:pPr eaLnBrk="1" hangingPunct="1">
              <a:defRPr/>
            </a:pPr>
            <a:r>
              <a:rPr lang="en-US" altLang="en-US" sz="4800" b="1" dirty="0" smtClean="0">
                <a:solidFill>
                  <a:srgbClr val="FFFF00"/>
                </a:solidFill>
              </a:rPr>
              <a:t>Do You Want an</a:t>
            </a:r>
            <a:r>
              <a:rPr lang="en-US" altLang="en-US" sz="4800" b="1" dirty="0">
                <a:solidFill>
                  <a:srgbClr val="FFFF00"/>
                </a:solidFill>
              </a:rPr>
              <a:t> </a:t>
            </a:r>
            <a:r>
              <a:rPr lang="en-US" altLang="en-US" sz="4800" b="1" dirty="0" smtClean="0">
                <a:solidFill>
                  <a:srgbClr val="FFFF00"/>
                </a:solidFill>
              </a:rPr>
              <a:t>Ad this Week?</a:t>
            </a:r>
          </a:p>
        </p:txBody>
      </p:sp>
    </p:spTree>
    <p:extLst>
      <p:ext uri="{BB962C8B-B14F-4D97-AF65-F5344CB8AC3E}">
        <p14:creationId xmlns:p14="http://schemas.microsoft.com/office/powerpoint/2010/main" val="2714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76199" y="1632857"/>
            <a:ext cx="11941629" cy="5105400"/>
          </a:xfrm>
        </p:spPr>
        <p:txBody>
          <a:bodyPr>
            <a:normAutofit/>
          </a:bodyPr>
          <a:lstStyle/>
          <a:p>
            <a:pPr eaLnBrk="1" hangingPunct="1">
              <a:lnSpc>
                <a:spcPct val="80000"/>
              </a:lnSpc>
            </a:pPr>
            <a:r>
              <a:rPr lang="en-US" altLang="en-US" sz="3200" dirty="0" smtClean="0">
                <a:effectLst/>
                <a:latin typeface="Arial" panose="020B0604020202020204" pitchFamily="34" charset="0"/>
                <a:cs typeface="Arial" panose="020B0604020202020204" pitchFamily="34" charset="0"/>
              </a:rPr>
              <a:t>We will use the same criteria.  </a:t>
            </a:r>
            <a:r>
              <a:rPr lang="en-US" altLang="en-US" sz="3200" b="1" i="1" dirty="0" smtClean="0">
                <a:effectLst/>
                <a:latin typeface="Arial" panose="020B0604020202020204" pitchFamily="34" charset="0"/>
                <a:cs typeface="Arial" panose="020B0604020202020204" pitchFamily="34" charset="0"/>
              </a:rPr>
              <a:t>”Were you aware that this week there will be $2,596,750 spent this week in our county on autos and auto parts?”</a:t>
            </a:r>
            <a:r>
              <a:rPr lang="en-US" altLang="en-US" sz="3200" dirty="0" smtClean="0">
                <a:effectLst/>
                <a:latin typeface="Arial" panose="020B0604020202020204" pitchFamily="34" charset="0"/>
                <a:cs typeface="Arial" panose="020B0604020202020204" pitchFamily="34" charset="0"/>
              </a:rPr>
              <a:t>  Our circulation audit and readership study shows that we can help you reach 63.7% of county residents that are going to spend more than 2.5 million dollars this week on a car, truck or related parts .</a:t>
            </a:r>
          </a:p>
          <a:p>
            <a:pPr eaLnBrk="1" hangingPunct="1">
              <a:lnSpc>
                <a:spcPct val="80000"/>
              </a:lnSpc>
            </a:pPr>
            <a:r>
              <a:rPr lang="en-US" altLang="en-US" sz="3200" dirty="0" smtClean="0">
                <a:effectLst/>
                <a:latin typeface="Arial" panose="020B0604020202020204" pitchFamily="34" charset="0"/>
                <a:cs typeface="Arial" panose="020B0604020202020204" pitchFamily="34" charset="0"/>
              </a:rPr>
              <a:t>”The sales number came from Sales &amp; Marketing Management’s Survey of Buying Power magazine. </a:t>
            </a:r>
          </a:p>
          <a:p>
            <a:pPr marL="0" indent="0" eaLnBrk="1" hangingPunct="1">
              <a:lnSpc>
                <a:spcPct val="80000"/>
              </a:lnSpc>
              <a:buNone/>
            </a:pPr>
            <a:r>
              <a:rPr lang="en-US" altLang="en-US" sz="3200" dirty="0" smtClean="0">
                <a:effectLst/>
                <a:latin typeface="Arial" panose="020B0604020202020204" pitchFamily="34" charset="0"/>
                <a:cs typeface="Arial" panose="020B0604020202020204" pitchFamily="34" charset="0"/>
              </a:rPr>
              <a:t>The Survey breaks out annual sales and demographics for metro areas and every county in the</a:t>
            </a:r>
          </a:p>
        </p:txBody>
      </p:sp>
      <p:sp>
        <p:nvSpPr>
          <p:cNvPr id="5" name="Rectangle 2"/>
          <p:cNvSpPr>
            <a:spLocks noGrp="1" noChangeArrowheads="1"/>
          </p:cNvSpPr>
          <p:nvPr>
            <p:ph type="title"/>
          </p:nvPr>
        </p:nvSpPr>
        <p:spPr>
          <a:xfrm>
            <a:off x="783758" y="102730"/>
            <a:ext cx="9601200" cy="1036850"/>
          </a:xfrm>
        </p:spPr>
        <p:txBody>
          <a:bodyPr>
            <a:normAutofit/>
          </a:bodyPr>
          <a:lstStyle/>
          <a:p>
            <a:pPr eaLnBrk="1" hangingPunct="1">
              <a:defRPr/>
            </a:pPr>
            <a:r>
              <a:rPr lang="en-US" altLang="en-US" sz="4800" b="1" dirty="0" smtClean="0">
                <a:solidFill>
                  <a:srgbClr val="FFFF00"/>
                </a:solidFill>
              </a:rPr>
              <a:t>Do You Want an</a:t>
            </a:r>
            <a:r>
              <a:rPr lang="en-US" altLang="en-US" sz="4800" b="1" dirty="0">
                <a:solidFill>
                  <a:srgbClr val="FFFF00"/>
                </a:solidFill>
              </a:rPr>
              <a:t> </a:t>
            </a:r>
            <a:r>
              <a:rPr lang="en-US" altLang="en-US" sz="4800" b="1" dirty="0" smtClean="0">
                <a:solidFill>
                  <a:srgbClr val="FFFF00"/>
                </a:solidFill>
              </a:rPr>
              <a:t>Ad this Week?</a:t>
            </a:r>
          </a:p>
        </p:txBody>
      </p:sp>
    </p:spTree>
    <p:extLst>
      <p:ext uri="{BB962C8B-B14F-4D97-AF65-F5344CB8AC3E}">
        <p14:creationId xmlns:p14="http://schemas.microsoft.com/office/powerpoint/2010/main" val="2356336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97971" y="1621971"/>
            <a:ext cx="11941629" cy="5148943"/>
          </a:xfrm>
        </p:spPr>
        <p:txBody>
          <a:bodyPr/>
          <a:lstStyle/>
          <a:p>
            <a:pPr eaLnBrk="1" hangingPunct="1">
              <a:lnSpc>
                <a:spcPct val="80000"/>
              </a:lnSpc>
            </a:pPr>
            <a:r>
              <a:rPr lang="en-US" altLang="en-US" sz="3600" b="1" dirty="0" smtClean="0">
                <a:effectLst/>
                <a:latin typeface="Arial" panose="020B0604020202020204" pitchFamily="34" charset="0"/>
                <a:cs typeface="Arial" panose="020B0604020202020204" pitchFamily="34" charset="0"/>
              </a:rPr>
              <a:t>The verification material is critical. </a:t>
            </a:r>
            <a:r>
              <a:rPr lang="en-US" altLang="en-US" sz="3600" dirty="0" smtClean="0">
                <a:effectLst/>
                <a:latin typeface="Arial" panose="020B0604020202020204" pitchFamily="34" charset="0"/>
                <a:cs typeface="Arial" panose="020B0604020202020204" pitchFamily="34" charset="0"/>
              </a:rPr>
              <a:t>These are facts when you can prove your statements. </a:t>
            </a:r>
          </a:p>
          <a:p>
            <a:pPr eaLnBrk="1" hangingPunct="1">
              <a:lnSpc>
                <a:spcPct val="80000"/>
              </a:lnSpc>
            </a:pPr>
            <a:r>
              <a:rPr lang="en-US" altLang="en-US" sz="3600" b="1" dirty="0" smtClean="0">
                <a:effectLst/>
                <a:latin typeface="Arial" panose="020B0604020202020204" pitchFamily="34" charset="0"/>
                <a:cs typeface="Arial" panose="020B0604020202020204" pitchFamily="34" charset="0"/>
              </a:rPr>
              <a:t>Take the time to prepare </a:t>
            </a:r>
            <a:r>
              <a:rPr lang="en-US" altLang="en-US" sz="3600" dirty="0" smtClean="0">
                <a:effectLst/>
                <a:latin typeface="Arial" panose="020B0604020202020204" pitchFamily="34" charset="0"/>
                <a:cs typeface="Arial" panose="020B0604020202020204" pitchFamily="34" charset="0"/>
              </a:rPr>
              <a:t>some great opening statements to use when you walk in the door.</a:t>
            </a:r>
          </a:p>
          <a:p>
            <a:pPr eaLnBrk="1" hangingPunct="1">
              <a:lnSpc>
                <a:spcPct val="80000"/>
              </a:lnSpc>
            </a:pPr>
            <a:r>
              <a:rPr lang="en-US" altLang="en-US" sz="3600" dirty="0" smtClean="0">
                <a:effectLst/>
                <a:latin typeface="Arial" panose="020B0604020202020204" pitchFamily="34" charset="0"/>
                <a:cs typeface="Arial" panose="020B0604020202020204" pitchFamily="34" charset="0"/>
              </a:rPr>
              <a:t>If you are just asking </a:t>
            </a:r>
            <a:r>
              <a:rPr lang="en-US" altLang="en-US" sz="3600" b="1" i="1" dirty="0" smtClean="0">
                <a:effectLst/>
                <a:latin typeface="Arial" panose="020B0604020202020204" pitchFamily="34" charset="0"/>
                <a:cs typeface="Arial" panose="020B0604020202020204" pitchFamily="34" charset="0"/>
              </a:rPr>
              <a:t>“Do you want an ad this week?” </a:t>
            </a:r>
          </a:p>
          <a:p>
            <a:pPr eaLnBrk="1" hangingPunct="1">
              <a:lnSpc>
                <a:spcPct val="80000"/>
              </a:lnSpc>
            </a:pPr>
            <a:r>
              <a:rPr lang="en-US" altLang="en-US" sz="3600" dirty="0" smtClean="0">
                <a:effectLst/>
                <a:latin typeface="Arial" panose="020B0604020202020204" pitchFamily="34" charset="0"/>
                <a:cs typeface="Arial" panose="020B0604020202020204" pitchFamily="34" charset="0"/>
              </a:rPr>
              <a:t>I can give you the answer to that question here. </a:t>
            </a:r>
          </a:p>
          <a:p>
            <a:pPr marL="0" indent="0" eaLnBrk="1" hangingPunct="1">
              <a:lnSpc>
                <a:spcPct val="80000"/>
              </a:lnSpc>
              <a:buNone/>
            </a:pPr>
            <a:r>
              <a:rPr lang="en-US" altLang="en-US" sz="3600" b="1" dirty="0" smtClean="0">
                <a:effectLst/>
                <a:latin typeface="Arial" panose="020B0604020202020204" pitchFamily="34" charset="0"/>
                <a:cs typeface="Arial" panose="020B0604020202020204" pitchFamily="34" charset="0"/>
              </a:rPr>
              <a:t>			</a:t>
            </a:r>
            <a:r>
              <a:rPr lang="en-US" altLang="en-US" sz="4800" b="1" dirty="0" smtClean="0">
                <a:effectLst/>
                <a:latin typeface="Arial" panose="020B0604020202020204" pitchFamily="34" charset="0"/>
                <a:cs typeface="Arial" panose="020B0604020202020204" pitchFamily="34" charset="0"/>
              </a:rPr>
              <a:t>The answer is </a:t>
            </a:r>
            <a:r>
              <a:rPr lang="en-US" altLang="en-US" sz="4800" b="1" dirty="0" smtClean="0">
                <a:solidFill>
                  <a:srgbClr val="FF0000"/>
                </a:solidFill>
                <a:effectLst/>
                <a:latin typeface="Arial" panose="020B0604020202020204" pitchFamily="34" charset="0"/>
                <a:cs typeface="Arial" panose="020B0604020202020204" pitchFamily="34" charset="0"/>
              </a:rPr>
              <a:t>No</a:t>
            </a:r>
            <a:r>
              <a:rPr lang="en-US" altLang="en-US" sz="4800" b="1" dirty="0" smtClean="0">
                <a:effectLst/>
                <a:latin typeface="Arial" panose="020B0604020202020204" pitchFamily="34" charset="0"/>
                <a:cs typeface="Arial" panose="020B0604020202020204" pitchFamily="34" charset="0"/>
              </a:rPr>
              <a:t>.</a:t>
            </a:r>
          </a:p>
          <a:p>
            <a:pPr eaLnBrk="1" hangingPunct="1">
              <a:lnSpc>
                <a:spcPct val="80000"/>
              </a:lnSpc>
            </a:pPr>
            <a:endParaRPr lang="en-US" altLang="en-US" sz="2800" dirty="0" smtClean="0">
              <a:effectLst/>
            </a:endParaRPr>
          </a:p>
        </p:txBody>
      </p:sp>
      <p:sp>
        <p:nvSpPr>
          <p:cNvPr id="5" name="Rectangle 2"/>
          <p:cNvSpPr>
            <a:spLocks noGrp="1" noChangeArrowheads="1"/>
          </p:cNvSpPr>
          <p:nvPr>
            <p:ph type="title"/>
          </p:nvPr>
        </p:nvSpPr>
        <p:spPr>
          <a:xfrm>
            <a:off x="783758" y="102730"/>
            <a:ext cx="9601200" cy="1036850"/>
          </a:xfrm>
        </p:spPr>
        <p:txBody>
          <a:bodyPr>
            <a:normAutofit/>
          </a:bodyPr>
          <a:lstStyle/>
          <a:p>
            <a:pPr eaLnBrk="1" hangingPunct="1">
              <a:defRPr/>
            </a:pPr>
            <a:r>
              <a:rPr lang="en-US" altLang="en-US" sz="4800" b="1" dirty="0" smtClean="0">
                <a:solidFill>
                  <a:srgbClr val="FFFF00"/>
                </a:solidFill>
              </a:rPr>
              <a:t>Do You Want an</a:t>
            </a:r>
            <a:r>
              <a:rPr lang="en-US" altLang="en-US" sz="4800" b="1" dirty="0">
                <a:solidFill>
                  <a:srgbClr val="FFFF00"/>
                </a:solidFill>
              </a:rPr>
              <a:t> </a:t>
            </a:r>
            <a:r>
              <a:rPr lang="en-US" altLang="en-US" sz="4800" b="1" dirty="0" smtClean="0">
                <a:solidFill>
                  <a:srgbClr val="FFFF00"/>
                </a:solidFill>
              </a:rPr>
              <a:t>Ad this Week?</a:t>
            </a:r>
          </a:p>
        </p:txBody>
      </p:sp>
    </p:spTree>
    <p:extLst>
      <p:ext uri="{BB962C8B-B14F-4D97-AF65-F5344CB8AC3E}">
        <p14:creationId xmlns:p14="http://schemas.microsoft.com/office/powerpoint/2010/main" val="1787086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
        <p:nvSpPr>
          <p:cNvPr id="6" name="TextBox 5"/>
          <p:cNvSpPr txBox="1"/>
          <p:nvPr/>
        </p:nvSpPr>
        <p:spPr>
          <a:xfrm>
            <a:off x="402771" y="2329543"/>
            <a:ext cx="3820886" cy="1938992"/>
          </a:xfrm>
          <a:prstGeom prst="rect">
            <a:avLst/>
          </a:prstGeom>
          <a:noFill/>
        </p:spPr>
        <p:txBody>
          <a:bodyPr wrap="square" rtlCol="0">
            <a:spAutoFit/>
          </a:bodyPr>
          <a:lstStyle/>
          <a:p>
            <a:pPr algn="ctr"/>
            <a:r>
              <a:rPr lang="en-US" sz="6000" b="1" dirty="0" smtClean="0">
                <a:solidFill>
                  <a:schemeClr val="tx2"/>
                </a:solidFill>
              </a:rPr>
              <a:t>Good Selling !</a:t>
            </a:r>
            <a:endParaRPr lang="en-US" sz="6000" b="1" dirty="0">
              <a:solidFill>
                <a:schemeClr val="tx2"/>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0041" y="4256315"/>
            <a:ext cx="1685360" cy="609600"/>
          </a:xfrm>
          <a:prstGeom prst="rect">
            <a:avLst/>
          </a:prstGeom>
        </p:spPr>
      </p:pic>
      <p:sp>
        <p:nvSpPr>
          <p:cNvPr id="8" name="Content Placeholder 7"/>
          <p:cNvSpPr txBox="1">
            <a:spLocks/>
          </p:cNvSpPr>
          <p:nvPr/>
        </p:nvSpPr>
        <p:spPr>
          <a:xfrm>
            <a:off x="0" y="5998030"/>
            <a:ext cx="12115800" cy="968832"/>
          </a:xfrm>
          <a:prstGeom prst="rect">
            <a:avLst/>
          </a:prstGeom>
        </p:spPr>
        <p:txBody>
          <a:bodyPr vert="horz" lIns="91440" tIns="45720" rIns="91440" bIns="45720" rtlCol="0">
            <a:normAutofit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r>
              <a:rPr lang="en-US" sz="1100" dirty="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76200" y="1543050"/>
            <a:ext cx="4495799" cy="646331"/>
          </a:xfrm>
          <a:prstGeom prst="rect">
            <a:avLst/>
          </a:prstGeom>
          <a:noFill/>
        </p:spPr>
        <p:txBody>
          <a:bodyPr wrap="square" rtlCol="0">
            <a:spAutoFit/>
          </a:bodyPr>
          <a:lstStyle/>
          <a:p>
            <a:pPr algn="ctr"/>
            <a:r>
              <a:rPr lang="en-US" b="1" dirty="0">
                <a:solidFill>
                  <a:schemeClr val="tx2"/>
                </a:solidFill>
              </a:rPr>
              <a:t>This is a series of </a:t>
            </a:r>
            <a:r>
              <a:rPr lang="en-US" b="1" dirty="0" smtClean="0">
                <a:solidFill>
                  <a:schemeClr val="tx2"/>
                </a:solidFill>
              </a:rPr>
              <a:t>Training </a:t>
            </a:r>
            <a:r>
              <a:rPr lang="en-US" b="1" dirty="0">
                <a:solidFill>
                  <a:schemeClr val="tx2"/>
                </a:solidFill>
              </a:rPr>
              <a:t>for your </a:t>
            </a:r>
            <a:r>
              <a:rPr lang="en-US" b="1" dirty="0" smtClean="0">
                <a:solidFill>
                  <a:schemeClr val="tx2"/>
                </a:solidFill>
              </a:rPr>
              <a:t>Management, Sales &amp; Office TEAM</a:t>
            </a:r>
            <a:endParaRPr lang="en-US" b="1" dirty="0">
              <a:solidFill>
                <a:schemeClr val="tx2"/>
              </a:solidFill>
            </a:endParaRPr>
          </a:p>
        </p:txBody>
      </p:sp>
      <p:sp>
        <p:nvSpPr>
          <p:cNvPr id="10" name="TextBox 9"/>
          <p:cNvSpPr txBox="1"/>
          <p:nvPr/>
        </p:nvSpPr>
        <p:spPr>
          <a:xfrm>
            <a:off x="231239" y="4910312"/>
            <a:ext cx="4256314" cy="646331"/>
          </a:xfrm>
          <a:prstGeom prst="rect">
            <a:avLst/>
          </a:prstGeom>
          <a:noFill/>
        </p:spPr>
        <p:txBody>
          <a:bodyPr wrap="square" rtlCol="0">
            <a:spAutoFit/>
          </a:bodyPr>
          <a:lstStyle/>
          <a:p>
            <a:pPr algn="ctr"/>
            <a:r>
              <a:rPr lang="en-US" b="1" dirty="0" smtClean="0"/>
              <a:t>J.W. Owens - 561-372-5922 results.jwowens@gmail.com </a:t>
            </a:r>
            <a:endParaRPr lang="en-US" b="1" dirty="0"/>
          </a:p>
        </p:txBody>
      </p:sp>
      <p:sp>
        <p:nvSpPr>
          <p:cNvPr id="11" name="Rectangle 2"/>
          <p:cNvSpPr>
            <a:spLocks noGrp="1" noChangeArrowheads="1"/>
          </p:cNvSpPr>
          <p:nvPr>
            <p:ph type="title"/>
          </p:nvPr>
        </p:nvSpPr>
        <p:spPr>
          <a:xfrm>
            <a:off x="152400" y="0"/>
            <a:ext cx="10689771" cy="1036850"/>
          </a:xfrm>
        </p:spPr>
        <p:txBody>
          <a:bodyPr>
            <a:normAutofit/>
          </a:bodyPr>
          <a:lstStyle/>
          <a:p>
            <a:r>
              <a:rPr lang="en-US" altLang="en-US" sz="4800" b="1" dirty="0" smtClean="0">
                <a:solidFill>
                  <a:srgbClr val="FFFF00"/>
                </a:solidFill>
              </a:rPr>
              <a:t>    Do </a:t>
            </a:r>
            <a:r>
              <a:rPr lang="en-US" altLang="en-US" sz="4800" b="1" dirty="0">
                <a:solidFill>
                  <a:srgbClr val="FFFF00"/>
                </a:solidFill>
              </a:rPr>
              <a:t>You Want </a:t>
            </a:r>
            <a:r>
              <a:rPr lang="en-US" altLang="en-US" sz="4800" b="1" dirty="0" smtClean="0">
                <a:solidFill>
                  <a:srgbClr val="FFFF00"/>
                </a:solidFill>
              </a:rPr>
              <a:t>an Ad </a:t>
            </a:r>
            <a:r>
              <a:rPr lang="en-US" altLang="en-US" sz="4800" b="1" dirty="0">
                <a:solidFill>
                  <a:srgbClr val="FFFF00"/>
                </a:solidFill>
              </a:rPr>
              <a:t>this Week?</a:t>
            </a:r>
          </a:p>
        </p:txBody>
      </p:sp>
      <p:pic>
        <p:nvPicPr>
          <p:cNvPr id="12" name="Content Placeholder 11"/>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768975" y="1543050"/>
            <a:ext cx="6346825" cy="4373033"/>
          </a:xfrm>
        </p:spPr>
      </p:pic>
      <p:sp>
        <p:nvSpPr>
          <p:cNvPr id="13" name="TextBox 12"/>
          <p:cNvSpPr txBox="1"/>
          <p:nvPr/>
        </p:nvSpPr>
        <p:spPr>
          <a:xfrm>
            <a:off x="646210" y="5532962"/>
            <a:ext cx="3426372" cy="369332"/>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2435109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SalesDirection_16x9.potx" id="{FE35DD5A-B687-4161-B4D9-35484B75A379}" vid="{5DB76398-B2EF-4269-B3B2-C0E4C29F3554}"/>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686</TotalTime>
  <Words>756</Words>
  <Application>Microsoft Office PowerPoint</Application>
  <PresentationFormat>Custom</PresentationFormat>
  <Paragraphs>43</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Sales Direction 16X9</vt:lpstr>
      <vt:lpstr>Do You Want an  Ad this Week?</vt:lpstr>
      <vt:lpstr>Do You Want an Ad this Week?</vt:lpstr>
      <vt:lpstr>Do You Want an Ad this Week?</vt:lpstr>
      <vt:lpstr>Do You Want an Ad this Week?</vt:lpstr>
      <vt:lpstr>Do You Want an Ad this Week?</vt:lpstr>
      <vt:lpstr>Do You Want an Ad this Week?</vt:lpstr>
      <vt:lpstr>Do You Want an Ad this Week?</vt:lpstr>
      <vt:lpstr>    Do You Want an Ad this Week?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JW Owens</dc:creator>
  <cp:lastModifiedBy>JW Owens</cp:lastModifiedBy>
  <cp:revision>54</cp:revision>
  <dcterms:created xsi:type="dcterms:W3CDTF">2012-08-30T21:52:00Z</dcterms:created>
  <dcterms:modified xsi:type="dcterms:W3CDTF">2016-08-01T16:35:07Z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