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slideshow.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handoutMasterIdLst>
    <p:handoutMasterId r:id="rId19"/>
  </p:handoutMasterIdLst>
  <p:sldIdLst>
    <p:sldId id="308" r:id="rId2"/>
    <p:sldId id="320" r:id="rId3"/>
    <p:sldId id="321" r:id="rId4"/>
    <p:sldId id="322" r:id="rId5"/>
    <p:sldId id="306" r:id="rId6"/>
    <p:sldId id="324" r:id="rId7"/>
    <p:sldId id="325" r:id="rId8"/>
    <p:sldId id="326" r:id="rId9"/>
    <p:sldId id="327" r:id="rId10"/>
    <p:sldId id="328" r:id="rId11"/>
    <p:sldId id="333" r:id="rId12"/>
    <p:sldId id="331" r:id="rId13"/>
    <p:sldId id="332" r:id="rId14"/>
    <p:sldId id="330" r:id="rId15"/>
    <p:sldId id="334" r:id="rId16"/>
    <p:sldId id="292"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025" autoAdjust="0"/>
    <p:restoredTop sz="94660"/>
  </p:normalViewPr>
  <p:slideViewPr>
    <p:cSldViewPr snapToGrid="0">
      <p:cViewPr varScale="1">
        <p:scale>
          <a:sx n="87" d="100"/>
          <a:sy n="87" d="100"/>
        </p:scale>
        <p:origin x="-498" y="-78"/>
      </p:cViewPr>
      <p:guideLst>
        <p:guide orient="horz" pos="2160"/>
        <p:guide pos="3840"/>
      </p:guideLst>
    </p:cSldViewPr>
  </p:slideViewPr>
  <p:notesTextViewPr>
    <p:cViewPr>
      <p:scale>
        <a:sx n="1" d="1"/>
        <a:sy n="1" d="1"/>
      </p:scale>
      <p:origin x="0" y="0"/>
    </p:cViewPr>
  </p:notesTextViewPr>
  <p:notesViewPr>
    <p:cSldViewPr snapToGrid="0" showGuides="1">
      <p:cViewPr varScale="1">
        <p:scale>
          <a:sx n="65" d="100"/>
          <a:sy n="65" d="100"/>
        </p:scale>
        <p:origin x="2796" y="6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63D5444-F62C-42C3-A75A-D9DBA807730F}" type="datetimeFigureOut">
              <a:rPr lang="en-US" smtClean="0"/>
              <a:t>8/1/2016</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4A4F617-7A30-41D4-AB86-5D833C98E18B}" type="slidenum">
              <a:rPr lang="en-US" smtClean="0"/>
              <a:t>‹#›</a:t>
            </a:fld>
            <a:endParaRPr lang="en-US"/>
          </a:p>
        </p:txBody>
      </p:sp>
    </p:spTree>
    <p:extLst>
      <p:ext uri="{BB962C8B-B14F-4D97-AF65-F5344CB8AC3E}">
        <p14:creationId xmlns:p14="http://schemas.microsoft.com/office/powerpoint/2010/main" val="99462481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2CAA1FA-7B6A-47D2-8D61-F225D71B51FF}" type="datetimeFigureOut">
              <a:rPr lang="en-US" smtClean="0"/>
              <a:t>8/1/2016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B9A179D-2D27-49E2-B022-8EDDA2EFE682}" type="slidenum">
              <a:rPr lang="en-US" smtClean="0"/>
              <a:t>‹#›</a:t>
            </a:fld>
            <a:endParaRPr lang="en-US"/>
          </a:p>
        </p:txBody>
      </p:sp>
    </p:spTree>
    <p:extLst>
      <p:ext uri="{BB962C8B-B14F-4D97-AF65-F5344CB8AC3E}">
        <p14:creationId xmlns:p14="http://schemas.microsoft.com/office/powerpoint/2010/main" val="11746034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To replace this picture, just select and delete it. Then use the Insert Picture icon to replace it with one of your own!</a:t>
            </a:r>
          </a:p>
        </p:txBody>
      </p:sp>
      <p:sp>
        <p:nvSpPr>
          <p:cNvPr id="4" name="Slide Number Placeholder 3"/>
          <p:cNvSpPr>
            <a:spLocks noGrp="1"/>
          </p:cNvSpPr>
          <p:nvPr>
            <p:ph type="sldNum" sz="quarter" idx="10"/>
          </p:nvPr>
        </p:nvSpPr>
        <p:spPr/>
        <p:txBody>
          <a:bodyPr/>
          <a:lstStyle/>
          <a:p>
            <a:fld id="{1B9A179D-2D27-49E2-B022-8EDDA2EFE682}" type="slidenum">
              <a:rPr lang="en-US" smtClean="0"/>
              <a:t>1</a:t>
            </a:fld>
            <a:endParaRPr lang="en-US"/>
          </a:p>
        </p:txBody>
      </p:sp>
    </p:spTree>
    <p:extLst>
      <p:ext uri="{BB962C8B-B14F-4D97-AF65-F5344CB8AC3E}">
        <p14:creationId xmlns:p14="http://schemas.microsoft.com/office/powerpoint/2010/main" val="38010822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2" name="Freeform 11"/>
          <p:cNvSpPr>
            <a:spLocks noChangeArrowheads="1"/>
          </p:cNvSpPr>
          <p:nvPr/>
        </p:nvSpPr>
        <p:spPr bwMode="white">
          <a:xfrm>
            <a:off x="8429022" y="0"/>
            <a:ext cx="3762978" cy="6858000"/>
          </a:xfrm>
          <a:custGeom>
            <a:avLst/>
            <a:gdLst>
              <a:gd name="connsiteX0" fmla="*/ 0 w 3762978"/>
              <a:gd name="connsiteY0" fmla="*/ 0 h 6858000"/>
              <a:gd name="connsiteX1" fmla="*/ 3762978 w 3762978"/>
              <a:gd name="connsiteY1" fmla="*/ 0 h 6858000"/>
              <a:gd name="connsiteX2" fmla="*/ 3762978 w 3762978"/>
              <a:gd name="connsiteY2" fmla="*/ 6858000 h 6858000"/>
              <a:gd name="connsiteX3" fmla="*/ 338667 w 3762978"/>
              <a:gd name="connsiteY3" fmla="*/ 6858000 h 6858000"/>
              <a:gd name="connsiteX4" fmla="*/ 1189567 w 3762978"/>
              <a:gd name="connsiteY4" fmla="*/ 433705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762978" h="6858000">
                <a:moveTo>
                  <a:pt x="0" y="0"/>
                </a:moveTo>
                <a:lnTo>
                  <a:pt x="3762978" y="0"/>
                </a:lnTo>
                <a:lnTo>
                  <a:pt x="3762978" y="6858000"/>
                </a:lnTo>
                <a:lnTo>
                  <a:pt x="338667" y="6858000"/>
                </a:lnTo>
                <a:lnTo>
                  <a:pt x="1189567" y="4337050"/>
                </a:lnTo>
                <a:close/>
              </a:path>
            </a:pathLst>
          </a:custGeom>
          <a:solidFill>
            <a:schemeClr val="tx1"/>
          </a:solidFill>
          <a:ln>
            <a:noFill/>
          </a:ln>
          <a:extLst/>
        </p:spPr>
        <p:txBody>
          <a:bodyPr vert="horz" wrap="square" lIns="91440" tIns="45720" rIns="91440" bIns="45720" numCol="1" anchor="t" anchorCtr="0" compatLnSpc="1">
            <a:prstTxWarp prst="textNoShape">
              <a:avLst/>
            </a:prstTxWarp>
            <a:noAutofit/>
          </a:bodyPr>
          <a:lstStyle/>
          <a:p>
            <a:endParaRPr lang="en-US" sz="1800"/>
          </a:p>
        </p:txBody>
      </p:sp>
      <p:sp>
        <p:nvSpPr>
          <p:cNvPr id="7" name="Freeform 6"/>
          <p:cNvSpPr>
            <a:spLocks/>
          </p:cNvSpPr>
          <p:nvPr/>
        </p:nvSpPr>
        <p:spPr bwMode="auto">
          <a:xfrm>
            <a:off x="8145385" y="0"/>
            <a:ext cx="1672169" cy="6858000"/>
          </a:xfrm>
          <a:custGeom>
            <a:avLst/>
            <a:gdLst/>
            <a:ahLst/>
            <a:cxnLst/>
            <a:rect l="l" t="t" r="r" b="b"/>
            <a:pathLst>
              <a:path w="1254127" h="6858000">
                <a:moveTo>
                  <a:pt x="0" y="0"/>
                </a:moveTo>
                <a:lnTo>
                  <a:pt x="365127" y="0"/>
                </a:lnTo>
                <a:lnTo>
                  <a:pt x="1254127" y="4337050"/>
                </a:lnTo>
                <a:lnTo>
                  <a:pt x="619127" y="6858000"/>
                </a:lnTo>
                <a:lnTo>
                  <a:pt x="257175" y="6858000"/>
                </a:lnTo>
                <a:lnTo>
                  <a:pt x="892175" y="4337050"/>
                </a:lnTo>
                <a:close/>
              </a:path>
            </a:pathLst>
          </a:custGeom>
          <a:solidFill>
            <a:schemeClr val="accent2"/>
          </a:solidFill>
          <a:ln>
            <a:noFill/>
          </a:ln>
          <a:effectLst/>
        </p:spPr>
        <p:txBody>
          <a:bodyPr vert="horz" wrap="square" lIns="91440" tIns="45720" rIns="91440" bIns="45720" numCol="1" anchor="t" anchorCtr="0" compatLnSpc="1">
            <a:prstTxWarp prst="textNoShape">
              <a:avLst/>
            </a:prstTxWarp>
          </a:bodyPr>
          <a:lstStyle/>
          <a:p>
            <a:pPr lvl="0"/>
            <a:endParaRPr lang="en-US" sz="1800"/>
          </a:p>
        </p:txBody>
      </p:sp>
      <p:sp>
        <p:nvSpPr>
          <p:cNvPr id="8" name="Freeform 7"/>
          <p:cNvSpPr>
            <a:spLocks/>
          </p:cNvSpPr>
          <p:nvPr/>
        </p:nvSpPr>
        <p:spPr bwMode="auto">
          <a:xfrm>
            <a:off x="7950653" y="0"/>
            <a:ext cx="1528232" cy="6858000"/>
          </a:xfrm>
          <a:custGeom>
            <a:avLst/>
            <a:gdLst/>
            <a:ahLst/>
            <a:cxnLst/>
            <a:rect l="l" t="t" r="r" b="b"/>
            <a:pathLst>
              <a:path w="1146174" h="6858000">
                <a:moveTo>
                  <a:pt x="0" y="0"/>
                </a:moveTo>
                <a:lnTo>
                  <a:pt x="253999" y="0"/>
                </a:lnTo>
                <a:lnTo>
                  <a:pt x="1146174" y="4337050"/>
                </a:lnTo>
                <a:lnTo>
                  <a:pt x="511174" y="6858000"/>
                </a:lnTo>
                <a:lnTo>
                  <a:pt x="254000" y="6858000"/>
                </a:lnTo>
                <a:lnTo>
                  <a:pt x="892175" y="4337050"/>
                </a:lnTo>
                <a:close/>
              </a:path>
            </a:pathLst>
          </a:custGeom>
          <a:solidFill>
            <a:schemeClr val="accent1"/>
          </a:solidFill>
          <a:ln>
            <a:noFill/>
          </a:ln>
          <a:effectLst>
            <a:innerShdw blurRad="177800" dist="50800" dir="10800000">
              <a:prstClr val="black">
                <a:alpha val="50000"/>
              </a:prstClr>
            </a:innerShdw>
          </a:effectLst>
        </p:spPr>
        <p:txBody>
          <a:bodyPr vert="horz" wrap="square" lIns="91440" tIns="45720" rIns="91440" bIns="45720" numCol="1" anchor="t" anchorCtr="0" compatLnSpc="1">
            <a:prstTxWarp prst="textNoShape">
              <a:avLst/>
            </a:prstTxWarp>
          </a:bodyPr>
          <a:lstStyle/>
          <a:p>
            <a:pPr lvl="0"/>
            <a:endParaRPr lang="en-US" sz="1800"/>
          </a:p>
        </p:txBody>
      </p:sp>
      <p:sp>
        <p:nvSpPr>
          <p:cNvPr id="2" name="Title 1"/>
          <p:cNvSpPr>
            <a:spLocks noGrp="1"/>
          </p:cNvSpPr>
          <p:nvPr>
            <p:ph type="ctrTitle"/>
          </p:nvPr>
        </p:nvSpPr>
        <p:spPr>
          <a:xfrm>
            <a:off x="1295400" y="1873584"/>
            <a:ext cx="6400800" cy="2560320"/>
          </a:xfrm>
        </p:spPr>
        <p:txBody>
          <a:bodyPr anchor="b">
            <a:normAutofit/>
          </a:bodyPr>
          <a:lstStyle>
            <a:lvl1pPr algn="l">
              <a:defRPr sz="4000">
                <a:solidFill>
                  <a:schemeClr val="tx1"/>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295400" y="4572000"/>
            <a:ext cx="6400800" cy="1600200"/>
          </a:xfrm>
        </p:spPr>
        <p:txBody>
          <a:bodyPr/>
          <a:lstStyle>
            <a:lvl1pPr marL="0" indent="0" algn="l">
              <a:spcBef>
                <a:spcPts val="1200"/>
              </a:spcBef>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Tree>
    <p:extLst>
      <p:ext uri="{BB962C8B-B14F-4D97-AF65-F5344CB8AC3E}">
        <p14:creationId xmlns:p14="http://schemas.microsoft.com/office/powerpoint/2010/main" val="5125859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295400" y="255134"/>
            <a:ext cx="9601200" cy="103685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4724400" y="1828801"/>
            <a:ext cx="6172200" cy="4343400"/>
          </a:xfrm>
        </p:spPr>
        <p:txBody>
          <a:bodyPr tIns="274320">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295400" y="1828800"/>
            <a:ext cx="3017520" cy="4343400"/>
          </a:xfrm>
        </p:spPr>
        <p:txBody>
          <a:bodyPr anchor="ctr">
            <a:normAutofit/>
          </a:bodyPr>
          <a:lstStyle>
            <a:lvl1pPr marL="0" indent="0">
              <a:spcBef>
                <a:spcPts val="1200"/>
              </a:spcBef>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smtClean="0"/>
              <a:t>Click to edit Master text styles</a:t>
            </a:r>
          </a:p>
        </p:txBody>
      </p:sp>
      <p:sp>
        <p:nvSpPr>
          <p:cNvPr id="5" name="Date Placeholder 4"/>
          <p:cNvSpPr>
            <a:spLocks noGrp="1"/>
          </p:cNvSpPr>
          <p:nvPr>
            <p:ph type="dt" sz="half" idx="10"/>
          </p:nvPr>
        </p:nvSpPr>
        <p:spPr/>
        <p:txBody>
          <a:bodyPr/>
          <a:lstStyle/>
          <a:p>
            <a:fld id="{A79A3335-6331-4872-A8B7-ECD55539F4D0}" type="datetimeFigureOut">
              <a:rPr lang="en-US" smtClean="0"/>
              <a:t>8/1/2016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F8E3F6-DE14-48B2-B2BC-6FABA9630FB8}" type="slidenum">
              <a:rPr lang="en-US" smtClean="0"/>
              <a:t>‹#›</a:t>
            </a:fld>
            <a:endParaRPr lang="en-US"/>
          </a:p>
        </p:txBody>
      </p:sp>
    </p:spTree>
    <p:extLst>
      <p:ext uri="{BB962C8B-B14F-4D97-AF65-F5344CB8AC3E}">
        <p14:creationId xmlns:p14="http://schemas.microsoft.com/office/powerpoint/2010/main" val="1067590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Two Pictures with Captions">
    <p:spTree>
      <p:nvGrpSpPr>
        <p:cNvPr id="1" name=""/>
        <p:cNvGrpSpPr/>
        <p:nvPr/>
      </p:nvGrpSpPr>
      <p:grpSpPr>
        <a:xfrm>
          <a:off x="0" y="0"/>
          <a:ext cx="0" cy="0"/>
          <a:chOff x="0" y="0"/>
          <a:chExt cx="0" cy="0"/>
        </a:xfrm>
      </p:grpSpPr>
      <p:sp>
        <p:nvSpPr>
          <p:cNvPr id="9" name="Rectangle 8"/>
          <p:cNvSpPr/>
          <p:nvPr/>
        </p:nvSpPr>
        <p:spPr>
          <a:xfrm>
            <a:off x="1295400" y="5257800"/>
            <a:ext cx="4572000" cy="914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295400" y="255134"/>
            <a:ext cx="9601200" cy="1036850"/>
          </a:xfrm>
        </p:spPr>
        <p:txBody>
          <a:bodyPr anchor="b"/>
          <a:lstStyle>
            <a:lvl1pPr>
              <a:defRPr sz="3200"/>
            </a:lvl1pPr>
          </a:lstStyle>
          <a:p>
            <a:r>
              <a:rPr lang="en-US" smtClean="0"/>
              <a:t>Click to edit Master title style</a:t>
            </a:r>
            <a:endParaRPr lang="en-US"/>
          </a:p>
        </p:txBody>
      </p:sp>
      <p:sp>
        <p:nvSpPr>
          <p:cNvPr id="4" name="Text Placeholder 3"/>
          <p:cNvSpPr>
            <a:spLocks noGrp="1"/>
          </p:cNvSpPr>
          <p:nvPr>
            <p:ph type="body" sz="half" idx="2"/>
          </p:nvPr>
        </p:nvSpPr>
        <p:spPr>
          <a:xfrm>
            <a:off x="1371273" y="5333098"/>
            <a:ext cx="4420252" cy="839102"/>
          </a:xfrm>
        </p:spPr>
        <p:txBody>
          <a:bodyPr anchor="t">
            <a:normAutofit/>
          </a:bodyPr>
          <a:lstStyle>
            <a:lvl1pPr marL="0" indent="0">
              <a:spcBef>
                <a:spcPts val="0"/>
              </a:spcBef>
              <a:buNone/>
              <a:defRPr sz="18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smtClean="0"/>
              <a:t>Click to edit Master text styles</a:t>
            </a:r>
          </a:p>
        </p:txBody>
      </p:sp>
      <p:sp>
        <p:nvSpPr>
          <p:cNvPr id="5" name="Date Placeholder 4"/>
          <p:cNvSpPr>
            <a:spLocks noGrp="1"/>
          </p:cNvSpPr>
          <p:nvPr>
            <p:ph type="dt" sz="half" idx="10"/>
          </p:nvPr>
        </p:nvSpPr>
        <p:spPr/>
        <p:txBody>
          <a:bodyPr/>
          <a:lstStyle/>
          <a:p>
            <a:fld id="{A79A3335-6331-4872-A8B7-ECD55539F4D0}" type="datetimeFigureOut">
              <a:rPr lang="en-US" smtClean="0"/>
              <a:t>8/1/2016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F8E3F6-DE14-48B2-B2BC-6FABA9630FB8}" type="slidenum">
              <a:rPr lang="en-US" smtClean="0"/>
              <a:t>‹#›</a:t>
            </a:fld>
            <a:endParaRPr lang="en-US"/>
          </a:p>
        </p:txBody>
      </p:sp>
      <p:sp>
        <p:nvSpPr>
          <p:cNvPr id="10" name="Rectangle 9"/>
          <p:cNvSpPr/>
          <p:nvPr/>
        </p:nvSpPr>
        <p:spPr>
          <a:xfrm>
            <a:off x="6324599" y="5257800"/>
            <a:ext cx="4572000" cy="914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1295400" y="5257800"/>
            <a:ext cx="4572000" cy="5486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2" name="Rectangle 11"/>
          <p:cNvSpPr/>
          <p:nvPr/>
        </p:nvSpPr>
        <p:spPr>
          <a:xfrm>
            <a:off x="6324599" y="5257800"/>
            <a:ext cx="4572000" cy="5486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3" name="Text Placeholder 3"/>
          <p:cNvSpPr>
            <a:spLocks noGrp="1"/>
          </p:cNvSpPr>
          <p:nvPr>
            <p:ph type="body" sz="half" idx="14"/>
          </p:nvPr>
        </p:nvSpPr>
        <p:spPr>
          <a:xfrm>
            <a:off x="6412954" y="5333098"/>
            <a:ext cx="4420252" cy="839102"/>
          </a:xfrm>
        </p:spPr>
        <p:txBody>
          <a:bodyPr anchor="t">
            <a:normAutofit/>
          </a:bodyPr>
          <a:lstStyle>
            <a:lvl1pPr marL="0" indent="0">
              <a:spcBef>
                <a:spcPts val="0"/>
              </a:spcBef>
              <a:buNone/>
              <a:defRPr sz="18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smtClean="0"/>
              <a:t>Click to edit Master text styles</a:t>
            </a:r>
          </a:p>
        </p:txBody>
      </p:sp>
      <p:sp>
        <p:nvSpPr>
          <p:cNvPr id="3" name="Picture Placeholder 2"/>
          <p:cNvSpPr>
            <a:spLocks noGrp="1"/>
          </p:cNvSpPr>
          <p:nvPr>
            <p:ph type="pic" idx="1"/>
          </p:nvPr>
        </p:nvSpPr>
        <p:spPr>
          <a:xfrm>
            <a:off x="1295400" y="1828801"/>
            <a:ext cx="4572000" cy="3428999"/>
          </a:xfrm>
        </p:spPr>
        <p:txBody>
          <a:bodyPr tIns="274320">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8" name="Picture Placeholder 2"/>
          <p:cNvSpPr>
            <a:spLocks noGrp="1"/>
          </p:cNvSpPr>
          <p:nvPr>
            <p:ph type="pic" idx="13"/>
          </p:nvPr>
        </p:nvSpPr>
        <p:spPr>
          <a:xfrm>
            <a:off x="6324600" y="1828801"/>
            <a:ext cx="4572000" cy="3428999"/>
          </a:xfrm>
        </p:spPr>
        <p:txBody>
          <a:bodyPr tIns="274320">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Tree>
    <p:extLst>
      <p:ext uri="{BB962C8B-B14F-4D97-AF65-F5344CB8AC3E}">
        <p14:creationId xmlns:p14="http://schemas.microsoft.com/office/powerpoint/2010/main" val="39440104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79A3335-6331-4872-A8B7-ECD55539F4D0}" type="datetimeFigureOut">
              <a:rPr lang="en-US" smtClean="0"/>
              <a:t>8/1/2016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F8E3F6-DE14-48B2-B2BC-6FABA9630FB8}" type="slidenum">
              <a:rPr lang="en-US" smtClean="0"/>
              <a:t>‹#›</a:t>
            </a:fld>
            <a:endParaRPr lang="en-US"/>
          </a:p>
        </p:txBody>
      </p:sp>
    </p:spTree>
    <p:extLst>
      <p:ext uri="{BB962C8B-B14F-4D97-AF65-F5344CB8AC3E}">
        <p14:creationId xmlns:p14="http://schemas.microsoft.com/office/powerpoint/2010/main" val="10929453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bwMode="white">
          <a:xfrm rot="5400000">
            <a:off x="7562850" y="2228850"/>
            <a:ext cx="6858000" cy="24003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rot="5400000">
            <a:off x="6331230" y="3387909"/>
            <a:ext cx="6858000" cy="82183"/>
          </a:xfrm>
          <a:prstGeom prst="rect">
            <a:avLst/>
          </a:pr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rot="5400000">
            <a:off x="6251613" y="3387909"/>
            <a:ext cx="6858000" cy="82183"/>
          </a:xfrm>
          <a:prstGeom prst="rect">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9871318" y="685800"/>
            <a:ext cx="1033272" cy="5486400"/>
          </a:xfrm>
        </p:spPr>
        <p:txBody>
          <a:bodyPr vert="eaVert"/>
          <a:lstStyle/>
          <a:p>
            <a:r>
              <a:rPr lang="en-US" dirty="0" smtClean="0"/>
              <a:t>Click to edit Master title style</a:t>
            </a:r>
            <a:endParaRPr lang="en-US" dirty="0"/>
          </a:p>
        </p:txBody>
      </p:sp>
      <p:sp>
        <p:nvSpPr>
          <p:cNvPr id="3" name="Vertical Text Placeholder 2"/>
          <p:cNvSpPr>
            <a:spLocks noGrp="1"/>
          </p:cNvSpPr>
          <p:nvPr>
            <p:ph type="body" orient="vert" idx="1"/>
          </p:nvPr>
        </p:nvSpPr>
        <p:spPr>
          <a:xfrm>
            <a:off x="1295400" y="685800"/>
            <a:ext cx="7976754"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79A3335-6331-4872-A8B7-ECD55539F4D0}" type="datetimeFigureOut">
              <a:rPr lang="en-US" smtClean="0"/>
              <a:t>8/1/2016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F8E3F6-DE14-48B2-B2BC-6FABA9630FB8}" type="slidenum">
              <a:rPr lang="en-US" smtClean="0"/>
              <a:t>‹#›</a:t>
            </a:fld>
            <a:endParaRPr lang="en-US"/>
          </a:p>
        </p:txBody>
      </p:sp>
    </p:spTree>
    <p:extLst>
      <p:ext uri="{BB962C8B-B14F-4D97-AF65-F5344CB8AC3E}">
        <p14:creationId xmlns:p14="http://schemas.microsoft.com/office/powerpoint/2010/main" val="18041103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79A3335-6331-4872-A8B7-ECD55539F4D0}" type="datetimeFigureOut">
              <a:rPr lang="en-US" smtClean="0"/>
              <a:t>8/1/2016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F8E3F6-DE14-48B2-B2BC-6FABA9630FB8}" type="slidenum">
              <a:rPr lang="en-US" smtClean="0"/>
              <a:t>‹#›</a:t>
            </a:fld>
            <a:endParaRPr lang="en-US"/>
          </a:p>
        </p:txBody>
      </p:sp>
    </p:spTree>
    <p:extLst>
      <p:ext uri="{BB962C8B-B14F-4D97-AF65-F5344CB8AC3E}">
        <p14:creationId xmlns:p14="http://schemas.microsoft.com/office/powerpoint/2010/main" val="25961823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p:cSld name="Title Slide with Picture">
    <p:spTree>
      <p:nvGrpSpPr>
        <p:cNvPr id="1" name=""/>
        <p:cNvGrpSpPr/>
        <p:nvPr/>
      </p:nvGrpSpPr>
      <p:grpSpPr>
        <a:xfrm>
          <a:off x="0" y="0"/>
          <a:ext cx="0" cy="0"/>
          <a:chOff x="0" y="0"/>
          <a:chExt cx="0" cy="0"/>
        </a:xfrm>
      </p:grpSpPr>
      <p:sp>
        <p:nvSpPr>
          <p:cNvPr id="10" name="Rectangle 5"/>
          <p:cNvSpPr>
            <a:spLocks noChangeArrowheads="1"/>
          </p:cNvSpPr>
          <p:nvPr/>
        </p:nvSpPr>
        <p:spPr bwMode="white">
          <a:xfrm>
            <a:off x="6540503" y="0"/>
            <a:ext cx="5651496" cy="6858000"/>
          </a:xfrm>
          <a:custGeom>
            <a:avLst/>
            <a:gdLst/>
            <a:ahLst/>
            <a:cxnLst/>
            <a:rect l="l" t="t" r="r" b="b"/>
            <a:pathLst>
              <a:path w="4238622" h="6858000">
                <a:moveTo>
                  <a:pt x="0" y="0"/>
                </a:moveTo>
                <a:lnTo>
                  <a:pt x="4086222" y="0"/>
                </a:lnTo>
                <a:lnTo>
                  <a:pt x="4237035" y="0"/>
                </a:lnTo>
                <a:lnTo>
                  <a:pt x="4238622" y="0"/>
                </a:lnTo>
                <a:lnTo>
                  <a:pt x="4238622" y="6858000"/>
                </a:lnTo>
                <a:lnTo>
                  <a:pt x="4237035" y="6858000"/>
                </a:lnTo>
                <a:lnTo>
                  <a:pt x="4086222" y="6858000"/>
                </a:lnTo>
                <a:lnTo>
                  <a:pt x="254000" y="6858000"/>
                </a:lnTo>
                <a:lnTo>
                  <a:pt x="892175" y="4337050"/>
                </a:lnTo>
                <a:close/>
              </a:path>
            </a:pathLst>
          </a:custGeom>
          <a:solidFill>
            <a:schemeClr val="tx1"/>
          </a:solidFill>
          <a:ln>
            <a:noFill/>
          </a:ln>
          <a:extLst/>
        </p:spPr>
        <p:txBody>
          <a:bodyPr vert="horz" wrap="square" lIns="91440" tIns="45720" rIns="91440" bIns="45720" numCol="1" anchor="t" anchorCtr="0" compatLnSpc="1">
            <a:prstTxWarp prst="textNoShape">
              <a:avLst/>
            </a:prstTxWarp>
          </a:bodyPr>
          <a:lstStyle/>
          <a:p>
            <a:endParaRPr lang="en-US" sz="1800"/>
          </a:p>
        </p:txBody>
      </p:sp>
      <p:sp>
        <p:nvSpPr>
          <p:cNvPr id="11" name="Freeform 6"/>
          <p:cNvSpPr>
            <a:spLocks/>
          </p:cNvSpPr>
          <p:nvPr/>
        </p:nvSpPr>
        <p:spPr bwMode="auto">
          <a:xfrm>
            <a:off x="6256868" y="0"/>
            <a:ext cx="1672169" cy="6858000"/>
          </a:xfrm>
          <a:custGeom>
            <a:avLst/>
            <a:gdLst/>
            <a:ahLst/>
            <a:cxnLst/>
            <a:rect l="l" t="t" r="r" b="b"/>
            <a:pathLst>
              <a:path w="1254127" h="6858000">
                <a:moveTo>
                  <a:pt x="0" y="0"/>
                </a:moveTo>
                <a:lnTo>
                  <a:pt x="365127" y="0"/>
                </a:lnTo>
                <a:lnTo>
                  <a:pt x="1254127" y="4337050"/>
                </a:lnTo>
                <a:lnTo>
                  <a:pt x="619127" y="6858000"/>
                </a:lnTo>
                <a:lnTo>
                  <a:pt x="257175" y="6858000"/>
                </a:lnTo>
                <a:lnTo>
                  <a:pt x="892175" y="4337050"/>
                </a:lnTo>
                <a:close/>
              </a:path>
            </a:pathLst>
          </a:custGeom>
          <a:solidFill>
            <a:schemeClr val="accent2"/>
          </a:solidFill>
          <a:ln>
            <a:noFill/>
          </a:ln>
          <a:effectLst>
            <a:innerShdw blurRad="63500" dist="50800" dir="10800000">
              <a:prstClr val="black">
                <a:alpha val="50000"/>
              </a:prstClr>
            </a:innerShdw>
          </a:effectLst>
        </p:spPr>
        <p:txBody>
          <a:bodyPr vert="horz" wrap="square" lIns="91440" tIns="45720" rIns="91440" bIns="45720" numCol="1" anchor="t" anchorCtr="0" compatLnSpc="1">
            <a:prstTxWarp prst="textNoShape">
              <a:avLst/>
            </a:prstTxWarp>
          </a:bodyPr>
          <a:lstStyle/>
          <a:p>
            <a:pPr lvl="0"/>
            <a:endParaRPr lang="en-US" sz="1800"/>
          </a:p>
        </p:txBody>
      </p:sp>
      <p:sp>
        <p:nvSpPr>
          <p:cNvPr id="12" name="Freeform 7"/>
          <p:cNvSpPr>
            <a:spLocks/>
          </p:cNvSpPr>
          <p:nvPr/>
        </p:nvSpPr>
        <p:spPr bwMode="auto">
          <a:xfrm>
            <a:off x="6062136" y="0"/>
            <a:ext cx="1528232" cy="6858000"/>
          </a:xfrm>
          <a:custGeom>
            <a:avLst/>
            <a:gdLst/>
            <a:ahLst/>
            <a:cxnLst/>
            <a:rect l="l" t="t" r="r" b="b"/>
            <a:pathLst>
              <a:path w="1146174" h="6858000">
                <a:moveTo>
                  <a:pt x="0" y="0"/>
                </a:moveTo>
                <a:lnTo>
                  <a:pt x="253999" y="0"/>
                </a:lnTo>
                <a:lnTo>
                  <a:pt x="1146174" y="4337050"/>
                </a:lnTo>
                <a:lnTo>
                  <a:pt x="511174" y="6858000"/>
                </a:lnTo>
                <a:lnTo>
                  <a:pt x="254000" y="6858000"/>
                </a:lnTo>
                <a:lnTo>
                  <a:pt x="892175" y="4337050"/>
                </a:lnTo>
                <a:close/>
              </a:path>
            </a:pathLst>
          </a:custGeom>
          <a:solidFill>
            <a:schemeClr val="accent1"/>
          </a:solidFill>
          <a:ln>
            <a:noFill/>
          </a:ln>
          <a:effectLst>
            <a:innerShdw blurRad="177800" dist="50800" dir="10800000">
              <a:prstClr val="black">
                <a:alpha val="50000"/>
              </a:prstClr>
            </a:innerShdw>
          </a:effectLst>
        </p:spPr>
        <p:txBody>
          <a:bodyPr vert="horz" wrap="square" lIns="91440" tIns="45720" rIns="91440" bIns="45720" numCol="1" anchor="t" anchorCtr="0" compatLnSpc="1">
            <a:prstTxWarp prst="textNoShape">
              <a:avLst/>
            </a:prstTxWarp>
          </a:bodyPr>
          <a:lstStyle/>
          <a:p>
            <a:pPr lvl="0"/>
            <a:endParaRPr lang="en-US" sz="1800"/>
          </a:p>
        </p:txBody>
      </p:sp>
      <p:sp>
        <p:nvSpPr>
          <p:cNvPr id="2" name="Title 1"/>
          <p:cNvSpPr>
            <a:spLocks noGrp="1"/>
          </p:cNvSpPr>
          <p:nvPr>
            <p:ph type="ctrTitle"/>
          </p:nvPr>
        </p:nvSpPr>
        <p:spPr>
          <a:xfrm>
            <a:off x="1295401" y="1873584"/>
            <a:ext cx="5120640" cy="2560320"/>
          </a:xfrm>
        </p:spPr>
        <p:txBody>
          <a:bodyPr anchor="b">
            <a:normAutofit/>
          </a:bodyPr>
          <a:lstStyle>
            <a:lvl1pPr algn="l">
              <a:defRPr sz="4000">
                <a:solidFill>
                  <a:schemeClr val="tx1"/>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295401" y="4572000"/>
            <a:ext cx="5120640" cy="1600200"/>
          </a:xfrm>
        </p:spPr>
        <p:txBody>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15" name="Picture Placeholder 14"/>
          <p:cNvSpPr>
            <a:spLocks noGrp="1"/>
          </p:cNvSpPr>
          <p:nvPr>
            <p:ph type="pic" sz="quarter" idx="10"/>
          </p:nvPr>
        </p:nvSpPr>
        <p:spPr>
          <a:xfrm>
            <a:off x="6743703" y="0"/>
            <a:ext cx="5448297" cy="6858000"/>
          </a:xfrm>
          <a:custGeom>
            <a:avLst/>
            <a:gdLst>
              <a:gd name="connsiteX0" fmla="*/ 0 w 5448297"/>
              <a:gd name="connsiteY0" fmla="*/ 0 h 6858000"/>
              <a:gd name="connsiteX1" fmla="*/ 5448297 w 5448297"/>
              <a:gd name="connsiteY1" fmla="*/ 0 h 6858000"/>
              <a:gd name="connsiteX2" fmla="*/ 5448297 w 5448297"/>
              <a:gd name="connsiteY2" fmla="*/ 6858000 h 6858000"/>
              <a:gd name="connsiteX3" fmla="*/ 338667 w 5448297"/>
              <a:gd name="connsiteY3" fmla="*/ 6858000 h 6858000"/>
              <a:gd name="connsiteX4" fmla="*/ 1185333 w 5448297"/>
              <a:gd name="connsiteY4" fmla="*/ 433705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448297" h="6858000">
                <a:moveTo>
                  <a:pt x="0" y="0"/>
                </a:moveTo>
                <a:lnTo>
                  <a:pt x="5448297" y="0"/>
                </a:lnTo>
                <a:lnTo>
                  <a:pt x="5448297" y="6858000"/>
                </a:lnTo>
                <a:lnTo>
                  <a:pt x="338667" y="6858000"/>
                </a:lnTo>
                <a:lnTo>
                  <a:pt x="1185333" y="4337050"/>
                </a:lnTo>
                <a:close/>
              </a:path>
            </a:pathLst>
          </a:custGeom>
          <a:noFill/>
          <a:ln>
            <a:noFill/>
          </a:ln>
        </p:spPr>
        <p:txBody>
          <a:bodyPr wrap="square" tIns="365760">
            <a:noAutofit/>
          </a:bodyPr>
          <a:lstStyle>
            <a:lvl1pPr marL="0" indent="0" algn="ctr">
              <a:buNone/>
              <a:defRPr sz="2800">
                <a:solidFill>
                  <a:schemeClr val="bg1"/>
                </a:solidFill>
              </a:defRPr>
            </a:lvl1pPr>
          </a:lstStyle>
          <a:p>
            <a:endParaRPr lang="en-US"/>
          </a:p>
        </p:txBody>
      </p:sp>
    </p:spTree>
    <p:extLst>
      <p:ext uri="{BB962C8B-B14F-4D97-AF65-F5344CB8AC3E}">
        <p14:creationId xmlns:p14="http://schemas.microsoft.com/office/powerpoint/2010/main" val="24028134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5"/>
          <p:cNvSpPr>
            <a:spLocks noChangeArrowheads="1"/>
          </p:cNvSpPr>
          <p:nvPr/>
        </p:nvSpPr>
        <p:spPr bwMode="white">
          <a:xfrm>
            <a:off x="9622368" y="0"/>
            <a:ext cx="2569632" cy="6858000"/>
          </a:xfrm>
          <a:custGeom>
            <a:avLst/>
            <a:gdLst/>
            <a:ahLst/>
            <a:cxnLst/>
            <a:rect l="l" t="t" r="r" b="b"/>
            <a:pathLst>
              <a:path w="1927224" h="6858000">
                <a:moveTo>
                  <a:pt x="0" y="0"/>
                </a:moveTo>
                <a:lnTo>
                  <a:pt x="1927224" y="0"/>
                </a:lnTo>
                <a:lnTo>
                  <a:pt x="1927224" y="6858000"/>
                </a:lnTo>
                <a:lnTo>
                  <a:pt x="254000" y="6858000"/>
                </a:lnTo>
                <a:lnTo>
                  <a:pt x="892175" y="4337050"/>
                </a:lnTo>
                <a:close/>
              </a:path>
            </a:pathLst>
          </a:custGeom>
          <a:solidFill>
            <a:schemeClr val="tx1"/>
          </a:solidFill>
          <a:ln>
            <a:noFill/>
          </a:ln>
          <a:extLst/>
        </p:spPr>
        <p:txBody>
          <a:bodyPr vert="horz" wrap="square" lIns="91440" tIns="45720" rIns="91440" bIns="45720" numCol="1" anchor="t" anchorCtr="0" compatLnSpc="1">
            <a:prstTxWarp prst="textNoShape">
              <a:avLst/>
            </a:prstTxWarp>
          </a:bodyPr>
          <a:lstStyle/>
          <a:p>
            <a:endParaRPr lang="en-US" sz="1800"/>
          </a:p>
        </p:txBody>
      </p:sp>
      <p:sp>
        <p:nvSpPr>
          <p:cNvPr id="8" name="Freeform 6"/>
          <p:cNvSpPr>
            <a:spLocks/>
          </p:cNvSpPr>
          <p:nvPr/>
        </p:nvSpPr>
        <p:spPr bwMode="auto">
          <a:xfrm>
            <a:off x="9237132" y="0"/>
            <a:ext cx="1672169" cy="6858000"/>
          </a:xfrm>
          <a:custGeom>
            <a:avLst/>
            <a:gdLst/>
            <a:ahLst/>
            <a:cxnLst/>
            <a:rect l="l" t="t" r="r" b="b"/>
            <a:pathLst>
              <a:path w="1254127" h="6858000">
                <a:moveTo>
                  <a:pt x="0" y="0"/>
                </a:moveTo>
                <a:lnTo>
                  <a:pt x="365127" y="0"/>
                </a:lnTo>
                <a:lnTo>
                  <a:pt x="1254127" y="4337050"/>
                </a:lnTo>
                <a:lnTo>
                  <a:pt x="619127" y="6858000"/>
                </a:lnTo>
                <a:lnTo>
                  <a:pt x="257175" y="6858000"/>
                </a:lnTo>
                <a:lnTo>
                  <a:pt x="892175" y="4337050"/>
                </a:lnTo>
                <a:close/>
              </a:path>
            </a:pathLst>
          </a:custGeom>
          <a:solidFill>
            <a:schemeClr val="accent2"/>
          </a:solidFill>
          <a:ln>
            <a:noFill/>
          </a:ln>
          <a:effectLst>
            <a:outerShdw blurRad="101600" dist="50800" algn="l" rotWithShape="0">
              <a:prstClr val="black">
                <a:alpha val="25000"/>
              </a:prstClr>
            </a:outerShdw>
          </a:effectLst>
        </p:spPr>
        <p:txBody>
          <a:bodyPr vert="horz" wrap="square" lIns="91440" tIns="45720" rIns="91440" bIns="45720" numCol="1" anchor="t" anchorCtr="0" compatLnSpc="1">
            <a:prstTxWarp prst="textNoShape">
              <a:avLst/>
            </a:prstTxWarp>
          </a:bodyPr>
          <a:lstStyle/>
          <a:p>
            <a:pPr lvl="0"/>
            <a:endParaRPr lang="en-US" sz="1800"/>
          </a:p>
        </p:txBody>
      </p:sp>
      <p:sp>
        <p:nvSpPr>
          <p:cNvPr id="9" name="Freeform 7"/>
          <p:cNvSpPr>
            <a:spLocks/>
          </p:cNvSpPr>
          <p:nvPr/>
        </p:nvSpPr>
        <p:spPr bwMode="auto">
          <a:xfrm>
            <a:off x="9173633" y="0"/>
            <a:ext cx="1460499" cy="6858000"/>
          </a:xfrm>
          <a:custGeom>
            <a:avLst/>
            <a:gdLst/>
            <a:ahLst/>
            <a:cxnLst/>
            <a:rect l="l" t="t" r="r" b="b"/>
            <a:pathLst>
              <a:path w="1095374" h="6858000">
                <a:moveTo>
                  <a:pt x="0" y="0"/>
                </a:moveTo>
                <a:lnTo>
                  <a:pt x="203199" y="0"/>
                </a:lnTo>
                <a:lnTo>
                  <a:pt x="1095374" y="4337050"/>
                </a:lnTo>
                <a:lnTo>
                  <a:pt x="460374" y="6858000"/>
                </a:lnTo>
                <a:lnTo>
                  <a:pt x="257175" y="6858000"/>
                </a:lnTo>
                <a:lnTo>
                  <a:pt x="892175" y="4337050"/>
                </a:lnTo>
                <a:close/>
              </a:path>
            </a:pathLst>
          </a:custGeom>
          <a:solidFill>
            <a:schemeClr val="accent1"/>
          </a:solidFill>
          <a:ln>
            <a:noFill/>
          </a:ln>
          <a:effectLst>
            <a:outerShdw blurRad="101600" dist="50800" algn="l" rotWithShape="0">
              <a:prstClr val="black">
                <a:alpha val="25000"/>
              </a:prstClr>
            </a:outerShdw>
          </a:effectLst>
        </p:spPr>
        <p:txBody>
          <a:bodyPr vert="horz" wrap="square" lIns="91440" tIns="45720" rIns="91440" bIns="45720" numCol="1" anchor="t" anchorCtr="0" compatLnSpc="1">
            <a:prstTxWarp prst="textNoShape">
              <a:avLst/>
            </a:prstTxWarp>
          </a:bodyPr>
          <a:lstStyle/>
          <a:p>
            <a:pPr lvl="0"/>
            <a:endParaRPr lang="en-US" sz="1800"/>
          </a:p>
        </p:txBody>
      </p:sp>
      <p:sp>
        <p:nvSpPr>
          <p:cNvPr id="10" name="Freeform 7"/>
          <p:cNvSpPr>
            <a:spLocks/>
          </p:cNvSpPr>
          <p:nvPr/>
        </p:nvSpPr>
        <p:spPr bwMode="auto">
          <a:xfrm>
            <a:off x="9173633" y="0"/>
            <a:ext cx="1460499" cy="6858000"/>
          </a:xfrm>
          <a:custGeom>
            <a:avLst/>
            <a:gdLst/>
            <a:ahLst/>
            <a:cxnLst/>
            <a:rect l="l" t="t" r="r" b="b"/>
            <a:pathLst>
              <a:path w="1095374" h="6858000">
                <a:moveTo>
                  <a:pt x="0" y="0"/>
                </a:moveTo>
                <a:lnTo>
                  <a:pt x="203199" y="0"/>
                </a:lnTo>
                <a:lnTo>
                  <a:pt x="1095374" y="4337050"/>
                </a:lnTo>
                <a:lnTo>
                  <a:pt x="460374" y="6858000"/>
                </a:lnTo>
                <a:lnTo>
                  <a:pt x="257175" y="6858000"/>
                </a:lnTo>
                <a:lnTo>
                  <a:pt x="892175" y="4337050"/>
                </a:lnTo>
                <a:close/>
              </a:path>
            </a:pathLst>
          </a:custGeom>
          <a:solidFill>
            <a:schemeClr val="accent1"/>
          </a:solidFill>
          <a:ln>
            <a:noFill/>
          </a:ln>
          <a:effectLst>
            <a:innerShdw blurRad="63500" dist="50800" dir="10800000">
              <a:prstClr val="black">
                <a:alpha val="50000"/>
              </a:prstClr>
            </a:innerShdw>
          </a:effectLst>
        </p:spPr>
        <p:txBody>
          <a:bodyPr vert="horz" wrap="square" lIns="91440" tIns="45720" rIns="91440" bIns="45720" numCol="1" anchor="t" anchorCtr="0" compatLnSpc="1">
            <a:prstTxWarp prst="textNoShape">
              <a:avLst/>
            </a:prstTxWarp>
          </a:bodyPr>
          <a:lstStyle/>
          <a:p>
            <a:pPr lvl="0"/>
            <a:endParaRPr lang="en-US" sz="1800"/>
          </a:p>
        </p:txBody>
      </p:sp>
      <p:sp>
        <p:nvSpPr>
          <p:cNvPr id="2" name="Title 1"/>
          <p:cNvSpPr>
            <a:spLocks noGrp="1"/>
          </p:cNvSpPr>
          <p:nvPr>
            <p:ph type="title"/>
          </p:nvPr>
        </p:nvSpPr>
        <p:spPr>
          <a:xfrm>
            <a:off x="1295398" y="2914650"/>
            <a:ext cx="8046720" cy="1557338"/>
          </a:xfrm>
        </p:spPr>
        <p:txBody>
          <a:bodyPr anchor="b">
            <a:normAutofit/>
          </a:bodyPr>
          <a:lstStyle>
            <a:lvl1pPr>
              <a:defRPr sz="3200">
                <a:solidFill>
                  <a:schemeClr val="tx1"/>
                </a:solidFill>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1295398" y="4589463"/>
            <a:ext cx="8046718" cy="1011237"/>
          </a:xfrm>
        </p:spPr>
        <p:txBody>
          <a:bodyPr/>
          <a:lstStyle>
            <a:lvl1pPr marL="0" indent="0">
              <a:spcBef>
                <a:spcPts val="1200"/>
              </a:spcBef>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Tree>
    <p:extLst>
      <p:ext uri="{BB962C8B-B14F-4D97-AF65-F5344CB8AC3E}">
        <p14:creationId xmlns:p14="http://schemas.microsoft.com/office/powerpoint/2010/main" val="15196429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6324600" y="1828799"/>
            <a:ext cx="4572000" cy="434340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79A3335-6331-4872-A8B7-ECD55539F4D0}" type="datetimeFigureOut">
              <a:rPr lang="en-US" smtClean="0"/>
              <a:t>8/1/2016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F8E3F6-DE14-48B2-B2BC-6FABA9630FB8}" type="slidenum">
              <a:rPr lang="en-US" smtClean="0"/>
              <a:t>‹#›</a:t>
            </a:fld>
            <a:endParaRPr lang="en-US"/>
          </a:p>
        </p:txBody>
      </p:sp>
    </p:spTree>
    <p:extLst>
      <p:ext uri="{BB962C8B-B14F-4D97-AF65-F5344CB8AC3E}">
        <p14:creationId xmlns:p14="http://schemas.microsoft.com/office/powerpoint/2010/main" val="24482060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95400" y="255134"/>
            <a:ext cx="9601200" cy="1036850"/>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1295400" y="1828800"/>
            <a:ext cx="4572000" cy="850392"/>
          </a:xfrm>
        </p:spPr>
        <p:txBody>
          <a:bodyPr anchor="ctr">
            <a:normAutofit/>
          </a:bodyPr>
          <a:lstStyle>
            <a:lvl1pPr marL="0" indent="0">
              <a:buNone/>
              <a:defRPr sz="26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295400" y="2705100"/>
            <a:ext cx="4572000" cy="34671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324600" y="1828800"/>
            <a:ext cx="4572000" cy="847725"/>
          </a:xfrm>
        </p:spPr>
        <p:txBody>
          <a:bodyPr anchor="ctr">
            <a:normAutofit/>
          </a:bodyPr>
          <a:lstStyle>
            <a:lvl1pPr marL="0" indent="0">
              <a:buNone/>
              <a:defRPr sz="26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6324600" y="2705100"/>
            <a:ext cx="4572000" cy="34671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6"/>
          <p:cNvSpPr>
            <a:spLocks noGrp="1"/>
          </p:cNvSpPr>
          <p:nvPr>
            <p:ph type="dt" sz="half" idx="10"/>
          </p:nvPr>
        </p:nvSpPr>
        <p:spPr/>
        <p:txBody>
          <a:bodyPr/>
          <a:lstStyle/>
          <a:p>
            <a:fld id="{A79A3335-6331-4872-A8B7-ECD55539F4D0}" type="datetimeFigureOut">
              <a:rPr lang="en-US" smtClean="0"/>
              <a:t>8/1/2016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7F8E3F6-DE14-48B2-B2BC-6FABA9630FB8}" type="slidenum">
              <a:rPr lang="en-US" smtClean="0"/>
              <a:t>‹#›</a:t>
            </a:fld>
            <a:endParaRPr lang="en-US"/>
          </a:p>
        </p:txBody>
      </p:sp>
    </p:spTree>
    <p:extLst>
      <p:ext uri="{BB962C8B-B14F-4D97-AF65-F5344CB8AC3E}">
        <p14:creationId xmlns:p14="http://schemas.microsoft.com/office/powerpoint/2010/main" val="26023603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79A3335-6331-4872-A8B7-ECD55539F4D0}" type="datetimeFigureOut">
              <a:rPr lang="en-US" smtClean="0"/>
              <a:t>8/1/2016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7F8E3F6-DE14-48B2-B2BC-6FABA9630FB8}" type="slidenum">
              <a:rPr lang="en-US" smtClean="0"/>
              <a:t>‹#›</a:t>
            </a:fld>
            <a:endParaRPr lang="en-US"/>
          </a:p>
        </p:txBody>
      </p:sp>
    </p:spTree>
    <p:extLst>
      <p:ext uri="{BB962C8B-B14F-4D97-AF65-F5344CB8AC3E}">
        <p14:creationId xmlns:p14="http://schemas.microsoft.com/office/powerpoint/2010/main" val="33973370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79A3335-6331-4872-A8B7-ECD55539F4D0}" type="datetimeFigureOut">
              <a:rPr lang="en-US" smtClean="0"/>
              <a:t>8/1/2016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7F8E3F6-DE14-48B2-B2BC-6FABA9630FB8}" type="slidenum">
              <a:rPr lang="en-US" smtClean="0"/>
              <a:t>‹#›</a:t>
            </a:fld>
            <a:endParaRPr lang="en-US"/>
          </a:p>
        </p:txBody>
      </p:sp>
    </p:spTree>
    <p:extLst>
      <p:ext uri="{BB962C8B-B14F-4D97-AF65-F5344CB8AC3E}">
        <p14:creationId xmlns:p14="http://schemas.microsoft.com/office/powerpoint/2010/main" val="29836364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4728209" y="1828800"/>
            <a:ext cx="6126480" cy="4343400"/>
          </a:xfrm>
        </p:spPr>
        <p:txBody>
          <a:bodyPr>
            <a:normAutofit/>
          </a:bodyPr>
          <a:lstStyle>
            <a:lvl1pPr>
              <a:defRPr sz="2400"/>
            </a:lvl1pPr>
            <a:lvl2pPr>
              <a:defRPr sz="2000"/>
            </a:lvl2pPr>
            <a:lvl3pPr>
              <a:defRPr sz="1800"/>
            </a:lvl3pPr>
            <a:lvl4pPr>
              <a:defRPr sz="1600"/>
            </a:lvl4pPr>
            <a:lvl5pPr>
              <a:defRPr sz="16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1295400" y="1828800"/>
            <a:ext cx="3017520" cy="4343400"/>
          </a:xfrm>
        </p:spPr>
        <p:txBody>
          <a:bodyPr anchor="ctr">
            <a:normAutofit/>
          </a:bodyPr>
          <a:lstStyle>
            <a:lvl1pPr marL="0" indent="0">
              <a:spcBef>
                <a:spcPts val="1200"/>
              </a:spcBef>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79A3335-6331-4872-A8B7-ECD55539F4D0}" type="datetimeFigureOut">
              <a:rPr lang="en-US" smtClean="0"/>
              <a:t>8/1/2016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F8E3F6-DE14-48B2-B2BC-6FABA9630FB8}" type="slidenum">
              <a:rPr lang="en-US" smtClean="0"/>
              <a:t>‹#›</a:t>
            </a:fld>
            <a:endParaRPr lang="en-US"/>
          </a:p>
        </p:txBody>
      </p:sp>
    </p:spTree>
    <p:extLst>
      <p:ext uri="{BB962C8B-B14F-4D97-AF65-F5344CB8AC3E}">
        <p14:creationId xmlns:p14="http://schemas.microsoft.com/office/powerpoint/2010/main" val="2547638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userDrawn="1"/>
        </p:nvSpPr>
        <p:spPr bwMode="white">
          <a:xfrm>
            <a:off x="0" y="0"/>
            <a:ext cx="12192000" cy="13716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userDrawn="1"/>
        </p:nvSpPr>
        <p:spPr>
          <a:xfrm>
            <a:off x="0" y="1371600"/>
            <a:ext cx="12192000" cy="82183"/>
          </a:xfrm>
          <a:prstGeom prst="rect">
            <a:avLst/>
          </a:pr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0" y="1443006"/>
            <a:ext cx="12192000" cy="82183"/>
          </a:xfrm>
          <a:prstGeom prst="rect">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295400" y="255134"/>
            <a:ext cx="9601200" cy="1036850"/>
          </a:xfrm>
          <a:prstGeom prst="rect">
            <a:avLst/>
          </a:prstGeom>
        </p:spPr>
        <p:txBody>
          <a:bodyPr vert="horz" lIns="91440" tIns="45720" rIns="91440" bIns="45720" rtlCol="0" anchor="b">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1295400" y="1828800"/>
            <a:ext cx="9601200" cy="4343400"/>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4" name="Date Placeholder 3"/>
          <p:cNvSpPr>
            <a:spLocks noGrp="1"/>
          </p:cNvSpPr>
          <p:nvPr>
            <p:ph type="dt" sz="half" idx="2"/>
          </p:nvPr>
        </p:nvSpPr>
        <p:spPr>
          <a:xfrm>
            <a:off x="7791449" y="6374999"/>
            <a:ext cx="1480705" cy="274320"/>
          </a:xfrm>
          <a:prstGeom prst="rect">
            <a:avLst/>
          </a:prstGeom>
        </p:spPr>
        <p:txBody>
          <a:bodyPr vert="horz" lIns="91440" tIns="45720" rIns="91440" bIns="45720" rtlCol="0" anchor="ctr"/>
          <a:lstStyle>
            <a:lvl1pPr algn="r">
              <a:defRPr sz="1000">
                <a:solidFill>
                  <a:schemeClr val="tx1"/>
                </a:solidFill>
              </a:defRPr>
            </a:lvl1pPr>
          </a:lstStyle>
          <a:p>
            <a:fld id="{A79A3335-6331-4872-A8B7-ECD55539F4D0}" type="datetimeFigureOut">
              <a:rPr lang="en-US" smtClean="0"/>
              <a:pPr/>
              <a:t>8/1/2016</a:t>
            </a:fld>
            <a:endParaRPr lang="en-US"/>
          </a:p>
        </p:txBody>
      </p:sp>
      <p:sp>
        <p:nvSpPr>
          <p:cNvPr id="5" name="Footer Placeholder 4"/>
          <p:cNvSpPr>
            <a:spLocks noGrp="1"/>
          </p:cNvSpPr>
          <p:nvPr>
            <p:ph type="ftr" sz="quarter" idx="3"/>
          </p:nvPr>
        </p:nvSpPr>
        <p:spPr>
          <a:xfrm>
            <a:off x="1295399" y="6374999"/>
            <a:ext cx="6243203" cy="274320"/>
          </a:xfrm>
          <a:prstGeom prst="rect">
            <a:avLst/>
          </a:prstGeom>
        </p:spPr>
        <p:txBody>
          <a:bodyPr vert="horz" lIns="91440" tIns="45720" rIns="91440" bIns="45720" rtlCol="0" anchor="ctr"/>
          <a:lstStyle>
            <a:lvl1pPr algn="l">
              <a:defRPr sz="1000">
                <a:solidFill>
                  <a:schemeClr val="tx1"/>
                </a:solidFill>
              </a:defRPr>
            </a:lvl1pPr>
          </a:lstStyle>
          <a:p>
            <a:endParaRPr lang="en-US"/>
          </a:p>
        </p:txBody>
      </p:sp>
      <p:sp>
        <p:nvSpPr>
          <p:cNvPr id="6" name="Slide Number Placeholder 5"/>
          <p:cNvSpPr>
            <a:spLocks noGrp="1"/>
          </p:cNvSpPr>
          <p:nvPr>
            <p:ph type="sldNum" sz="quarter" idx="4"/>
          </p:nvPr>
        </p:nvSpPr>
        <p:spPr>
          <a:xfrm>
            <a:off x="9525000" y="6374999"/>
            <a:ext cx="1371600" cy="274320"/>
          </a:xfrm>
          <a:prstGeom prst="rect">
            <a:avLst/>
          </a:prstGeom>
        </p:spPr>
        <p:txBody>
          <a:bodyPr vert="horz" lIns="91440" tIns="45720" rIns="91440" bIns="45720" rtlCol="0" anchor="ctr"/>
          <a:lstStyle>
            <a:lvl1pPr algn="r">
              <a:defRPr sz="1000">
                <a:solidFill>
                  <a:schemeClr val="tx1"/>
                </a:solidFill>
              </a:defRPr>
            </a:lvl1pPr>
          </a:lstStyle>
          <a:p>
            <a:fld id="{A7F8E3F6-DE14-48B2-B2BC-6FABA9630FB8}" type="slidenum">
              <a:rPr lang="en-US" smtClean="0"/>
              <a:pPr/>
              <a:t>‹#›</a:t>
            </a:fld>
            <a:endParaRPr lang="en-US"/>
          </a:p>
        </p:txBody>
      </p:sp>
    </p:spTree>
    <p:extLst>
      <p:ext uri="{BB962C8B-B14F-4D97-AF65-F5344CB8AC3E}">
        <p14:creationId xmlns:p14="http://schemas.microsoft.com/office/powerpoint/2010/main" val="2594737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52" r:id="rId5"/>
    <p:sldLayoutId id="2147483653" r:id="rId6"/>
    <p:sldLayoutId id="2147483654" r:id="rId7"/>
    <p:sldLayoutId id="2147483655" r:id="rId8"/>
    <p:sldLayoutId id="2147483656" r:id="rId9"/>
    <p:sldLayoutId id="2147483657" r:id="rId10"/>
    <p:sldLayoutId id="2147483661" r:id="rId11"/>
    <p:sldLayoutId id="2147483658" r:id="rId12"/>
    <p:sldLayoutId id="2147483659" r:id="rId13"/>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3200" kern="1200">
          <a:solidFill>
            <a:schemeClr val="bg1"/>
          </a:solidFill>
          <a:latin typeface="+mj-lt"/>
          <a:ea typeface="+mj-ea"/>
          <a:cs typeface="+mj-cs"/>
        </a:defRPr>
      </a:lvl1pPr>
    </p:titleStyle>
    <p:bodyStyle>
      <a:lvl1pPr marL="274320" indent="-274320" algn="l" defTabSz="914400" rtl="0" eaLnBrk="1" latinLnBrk="0" hangingPunct="1">
        <a:lnSpc>
          <a:spcPct val="90000"/>
        </a:lnSpc>
        <a:spcBef>
          <a:spcPts val="1800"/>
        </a:spcBef>
        <a:buFont typeface="Arial" panose="020B0604020202020204" pitchFamily="34" charset="0"/>
        <a:buChar char="•"/>
        <a:defRPr sz="2400" kern="1200">
          <a:solidFill>
            <a:schemeClr val="tx1"/>
          </a:solidFill>
          <a:latin typeface="+mn-lt"/>
          <a:ea typeface="+mn-ea"/>
          <a:cs typeface="+mn-cs"/>
        </a:defRPr>
      </a:lvl1pPr>
      <a:lvl2pPr marL="548640" indent="-228600" algn="l" defTabSz="914400" rtl="0" eaLnBrk="1" latinLnBrk="0" hangingPunct="1">
        <a:lnSpc>
          <a:spcPct val="90000"/>
        </a:lnSpc>
        <a:spcBef>
          <a:spcPts val="1000"/>
        </a:spcBef>
        <a:buFont typeface="Arial" panose="020B0604020202020204" pitchFamily="34" charset="0"/>
        <a:buChar char="•"/>
        <a:defRPr sz="2000" kern="1200">
          <a:solidFill>
            <a:schemeClr val="tx1"/>
          </a:solidFill>
          <a:latin typeface="+mn-lt"/>
          <a:ea typeface="+mn-ea"/>
          <a:cs typeface="+mn-cs"/>
        </a:defRPr>
      </a:lvl2pPr>
      <a:lvl3pPr marL="822960" indent="-228600" algn="l" defTabSz="914400" rtl="0" eaLnBrk="1" latinLnBrk="0" hangingPunct="1">
        <a:lnSpc>
          <a:spcPct val="90000"/>
        </a:lnSpc>
        <a:spcBef>
          <a:spcPts val="800"/>
        </a:spcBef>
        <a:buFont typeface="Arial" panose="020B0604020202020204" pitchFamily="34" charset="0"/>
        <a:buChar char="•"/>
        <a:defRPr sz="1800" kern="1200">
          <a:solidFill>
            <a:schemeClr val="tx1"/>
          </a:solidFill>
          <a:latin typeface="+mn-lt"/>
          <a:ea typeface="+mn-ea"/>
          <a:cs typeface="+mn-cs"/>
        </a:defRPr>
      </a:lvl3pPr>
      <a:lvl4pPr marL="10972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4pPr>
      <a:lvl5pPr marL="13258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5pPr>
      <a:lvl6pPr marL="15544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6pPr>
      <a:lvl7pPr marL="17830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7pPr>
      <a:lvl8pPr marL="20116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8pPr>
      <a:lvl9pPr marL="22402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xmlns="">
        <p15:guide id="1" orient="horz" pos="2160" userDrawn="1">
          <p15:clr>
            <a:srgbClr val="F26B43"/>
          </p15:clr>
        </p15:guide>
        <p15:guide id="7" pos="3840"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3.xml"/><Relationship Id="rId4" Type="http://schemas.openxmlformats.org/officeDocument/2006/relationships/image" Target="../media/image2.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2275" y="2569043"/>
            <a:ext cx="6327492" cy="1556657"/>
          </a:xfrm>
        </p:spPr>
        <p:txBody>
          <a:bodyPr>
            <a:noAutofit/>
          </a:bodyPr>
          <a:lstStyle/>
          <a:p>
            <a:pPr algn="ctr"/>
            <a:r>
              <a:rPr lang="en-US" sz="5400" dirty="0"/>
              <a:t/>
            </a:r>
            <a:br>
              <a:rPr lang="en-US" sz="5400" dirty="0"/>
            </a:br>
            <a:r>
              <a:rPr lang="en-US" sz="5400" dirty="0"/>
              <a:t> </a:t>
            </a:r>
            <a:r>
              <a:rPr lang="en-US" sz="5400" b="1" dirty="0">
                <a:solidFill>
                  <a:schemeClr val="tx2"/>
                </a:solidFill>
              </a:rPr>
              <a:t>Appointment Setter’s SCRIPTS and </a:t>
            </a:r>
            <a:r>
              <a:rPr lang="en-US" sz="5400" b="1" dirty="0" smtClean="0">
                <a:solidFill>
                  <a:schemeClr val="tx2"/>
                </a:solidFill>
              </a:rPr>
              <a:t>TIPS</a:t>
            </a:r>
            <a:br>
              <a:rPr lang="en-US" sz="5400" b="1" dirty="0" smtClean="0">
                <a:solidFill>
                  <a:schemeClr val="tx2"/>
                </a:solidFill>
              </a:rPr>
            </a:br>
            <a:r>
              <a:rPr lang="en-US" sz="3200" b="1" dirty="0" smtClean="0">
                <a:solidFill>
                  <a:srgbClr val="0070C0"/>
                </a:solidFill>
              </a:rPr>
              <a:t>(Part 3) </a:t>
            </a:r>
            <a:r>
              <a:rPr lang="en-US" sz="6000" b="1" dirty="0" smtClean="0">
                <a:solidFill>
                  <a:schemeClr val="tx2"/>
                </a:solidFill>
                <a:latin typeface="Arial" panose="020B0604020202020204" pitchFamily="34" charset="0"/>
                <a:cs typeface="Arial" panose="020B0604020202020204" pitchFamily="34" charset="0"/>
              </a:rPr>
              <a:t/>
            </a:r>
            <a:br>
              <a:rPr lang="en-US" sz="6000" b="1" dirty="0" smtClean="0">
                <a:solidFill>
                  <a:schemeClr val="tx2"/>
                </a:solidFill>
                <a:latin typeface="Arial" panose="020B0604020202020204" pitchFamily="34" charset="0"/>
                <a:cs typeface="Arial" panose="020B0604020202020204" pitchFamily="34" charset="0"/>
              </a:rPr>
            </a:br>
            <a:endParaRPr lang="en-US" sz="6000" b="1" dirty="0">
              <a:solidFill>
                <a:schemeClr val="tx2"/>
              </a:solidFill>
              <a:latin typeface="Arial" panose="020B0604020202020204" pitchFamily="34" charset="0"/>
              <a:cs typeface="Arial" panose="020B0604020202020204" pitchFamily="34" charset="0"/>
            </a:endParaRPr>
          </a:p>
        </p:txBody>
      </p:sp>
      <p:sp>
        <p:nvSpPr>
          <p:cNvPr id="3" name="Subtitle 2"/>
          <p:cNvSpPr>
            <a:spLocks noGrp="1"/>
          </p:cNvSpPr>
          <p:nvPr>
            <p:ph type="subTitle" idx="1"/>
          </p:nvPr>
        </p:nvSpPr>
        <p:spPr/>
        <p:txBody>
          <a:bodyPr/>
          <a:lstStyle/>
          <a:p>
            <a:pPr algn="ctr"/>
            <a:r>
              <a:rPr lang="en-US" dirty="0" smtClean="0"/>
              <a:t>Presented by J.W. Owens</a:t>
            </a:r>
            <a:endParaRPr lang="en-US" dirty="0"/>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811119" y="5120036"/>
            <a:ext cx="1790700" cy="476250"/>
          </a:xfrm>
          <a:prstGeom prst="rect">
            <a:avLst/>
          </a:prstGeom>
        </p:spPr>
      </p:pic>
      <p:pic>
        <p:nvPicPr>
          <p:cNvPr id="6" name="Picture Placeholder 5"/>
          <p:cNvPicPr>
            <a:picLocks noGrp="1" noChangeAspect="1"/>
          </p:cNvPicPr>
          <p:nvPr>
            <p:ph type="pic" sz="quarter" idx="10"/>
          </p:nvPr>
        </p:nvPicPr>
        <p:blipFill>
          <a:blip r:embed="rId4">
            <a:extLst>
              <a:ext uri="{28A0092B-C50C-407E-A947-70E740481C1C}">
                <a14:useLocalDpi xmlns:a14="http://schemas.microsoft.com/office/drawing/2010/main" val="0"/>
              </a:ext>
            </a:extLst>
          </a:blip>
          <a:srcRect l="27656" r="27656"/>
          <a:stretch>
            <a:fillRect/>
          </a:stretch>
        </p:blipFill>
        <p:spPr>
          <a:xfrm>
            <a:off x="6743700" y="-11113"/>
            <a:ext cx="5448300" cy="6858001"/>
          </a:xfrm>
        </p:spPr>
      </p:pic>
      <p:sp>
        <p:nvSpPr>
          <p:cNvPr id="9" name="Rectangle 8"/>
          <p:cNvSpPr/>
          <p:nvPr/>
        </p:nvSpPr>
        <p:spPr>
          <a:xfrm>
            <a:off x="11114314" y="6509657"/>
            <a:ext cx="1077686" cy="337457"/>
          </a:xfrm>
          <a:prstGeom prst="rect">
            <a:avLst/>
          </a:prstGeom>
          <a:solidFill>
            <a:schemeClr val="tx2"/>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sz="1600" b="1" dirty="0" smtClean="0">
                <a:solidFill>
                  <a:srgbClr val="FFFF00"/>
                </a:solidFill>
              </a:rPr>
              <a:t>JWO 244</a:t>
            </a:r>
            <a:endParaRPr lang="en-US" sz="1600" b="1" dirty="0">
              <a:solidFill>
                <a:srgbClr val="FFFF00"/>
              </a:solidFill>
            </a:endParaRPr>
          </a:p>
        </p:txBody>
      </p:sp>
      <p:sp>
        <p:nvSpPr>
          <p:cNvPr id="7" name="TextBox 6"/>
          <p:cNvSpPr txBox="1"/>
          <p:nvPr/>
        </p:nvSpPr>
        <p:spPr>
          <a:xfrm>
            <a:off x="2118585" y="5629334"/>
            <a:ext cx="3426372" cy="369332"/>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b="1" dirty="0" smtClean="0">
                <a:solidFill>
                  <a:srgbClr val="0070C0"/>
                </a:solidFill>
                <a:latin typeface="Bodoni MT" panose="02070603080606020203" pitchFamily="18" charset="0"/>
              </a:rPr>
              <a:t>A Perspective 101 Series</a:t>
            </a:r>
            <a:endParaRPr lang="en-US" b="1" dirty="0">
              <a:solidFill>
                <a:srgbClr val="0070C0"/>
              </a:solidFill>
              <a:latin typeface="Bodoni MT" panose="02070603080606020203" pitchFamily="18" charset="0"/>
            </a:endParaRPr>
          </a:p>
        </p:txBody>
      </p:sp>
    </p:spTree>
    <p:extLst>
      <p:ext uri="{BB962C8B-B14F-4D97-AF65-F5344CB8AC3E}">
        <p14:creationId xmlns:p14="http://schemas.microsoft.com/office/powerpoint/2010/main" val="40470756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2"/>
          <p:cNvSpPr>
            <a:spLocks noGrp="1"/>
          </p:cNvSpPr>
          <p:nvPr>
            <p:ph idx="1"/>
          </p:nvPr>
        </p:nvSpPr>
        <p:spPr>
          <a:xfrm>
            <a:off x="0" y="1567543"/>
            <a:ext cx="12192000" cy="5214257"/>
          </a:xfrm>
        </p:spPr>
        <p:txBody>
          <a:bodyPr>
            <a:noAutofit/>
          </a:bodyPr>
          <a:lstStyle/>
          <a:p>
            <a:pPr marL="0" indent="0">
              <a:buNone/>
            </a:pPr>
            <a:r>
              <a:rPr lang="en-US" sz="3600" b="1" dirty="0" smtClean="0">
                <a:latin typeface="Arial" panose="020B0604020202020204" pitchFamily="34" charset="0"/>
                <a:cs typeface="Arial" panose="020B0604020202020204" pitchFamily="34" charset="0"/>
              </a:rPr>
              <a:t>Trial </a:t>
            </a:r>
            <a:r>
              <a:rPr lang="en-US" sz="3600" b="1" dirty="0">
                <a:latin typeface="Arial" panose="020B0604020202020204" pitchFamily="34" charset="0"/>
                <a:cs typeface="Arial" panose="020B0604020202020204" pitchFamily="34" charset="0"/>
              </a:rPr>
              <a:t>Close </a:t>
            </a:r>
            <a:endParaRPr lang="en-US" sz="3600" dirty="0">
              <a:latin typeface="Arial" panose="020B0604020202020204" pitchFamily="34" charset="0"/>
              <a:cs typeface="Arial" panose="020B0604020202020204" pitchFamily="34" charset="0"/>
            </a:endParaRPr>
          </a:p>
          <a:p>
            <a:r>
              <a:rPr lang="en-US" sz="2800" b="1" i="1" dirty="0">
                <a:latin typeface="Arial" panose="020B0604020202020204" pitchFamily="34" charset="0"/>
                <a:cs typeface="Arial" panose="020B0604020202020204" pitchFamily="34" charset="0"/>
              </a:rPr>
              <a:t>"So it sounds like our next step is to schedule a time for our SPECIALIST to come out show you samples and what we do for other local businesses in the area, wouldn't you agree?" </a:t>
            </a:r>
            <a:endParaRPr lang="en-US" sz="2800" dirty="0">
              <a:latin typeface="Arial" panose="020B0604020202020204" pitchFamily="34" charset="0"/>
              <a:cs typeface="Arial" panose="020B0604020202020204" pitchFamily="34" charset="0"/>
            </a:endParaRPr>
          </a:p>
          <a:p>
            <a:r>
              <a:rPr lang="en-US" sz="2800" dirty="0">
                <a:latin typeface="Arial" panose="020B0604020202020204" pitchFamily="34" charset="0"/>
                <a:cs typeface="Arial" panose="020B0604020202020204" pitchFamily="34" charset="0"/>
              </a:rPr>
              <a:t>The purpose of the trial close is to present a question that presupposes a positive response. </a:t>
            </a:r>
            <a:r>
              <a:rPr lang="en-US" sz="2800" dirty="0" smtClean="0">
                <a:latin typeface="Arial" panose="020B0604020202020204" pitchFamily="34" charset="0"/>
                <a:cs typeface="Arial" panose="020B0604020202020204" pitchFamily="34" charset="0"/>
              </a:rPr>
              <a:t> The </a:t>
            </a:r>
            <a:r>
              <a:rPr lang="en-US" sz="2800" dirty="0">
                <a:latin typeface="Arial" panose="020B0604020202020204" pitchFamily="34" charset="0"/>
                <a:cs typeface="Arial" panose="020B0604020202020204" pitchFamily="34" charset="0"/>
              </a:rPr>
              <a:t>problem is that trial closes often end up sounding cheesy and unsophisticated. </a:t>
            </a:r>
            <a:r>
              <a:rPr lang="en-US" sz="2800" dirty="0" smtClean="0">
                <a:latin typeface="Arial" panose="020B0604020202020204" pitchFamily="34" charset="0"/>
                <a:cs typeface="Arial" panose="020B0604020202020204" pitchFamily="34" charset="0"/>
              </a:rPr>
              <a:t> A </a:t>
            </a:r>
            <a:r>
              <a:rPr lang="en-US" sz="2800" dirty="0">
                <a:latin typeface="Arial" panose="020B0604020202020204" pitchFamily="34" charset="0"/>
                <a:cs typeface="Arial" panose="020B0604020202020204" pitchFamily="34" charset="0"/>
              </a:rPr>
              <a:t>question like</a:t>
            </a:r>
            <a:r>
              <a:rPr lang="en-US" sz="2800" b="1" i="1" dirty="0">
                <a:latin typeface="Arial" panose="020B0604020202020204" pitchFamily="34" charset="0"/>
                <a:cs typeface="Arial" panose="020B0604020202020204" pitchFamily="34" charset="0"/>
              </a:rPr>
              <a:t>, "You would definitely be interested in purchasing the best product at the lowest price, right?"</a:t>
            </a:r>
            <a:r>
              <a:rPr lang="en-US" sz="2800" dirty="0">
                <a:latin typeface="Arial" panose="020B0604020202020204" pitchFamily="34" charset="0"/>
                <a:cs typeface="Arial" panose="020B0604020202020204" pitchFamily="34" charset="0"/>
              </a:rPr>
              <a:t>, sounds forced and artificial. </a:t>
            </a:r>
            <a:endParaRPr lang="en-US" sz="2800" dirty="0" smtClean="0">
              <a:latin typeface="Arial" panose="020B0604020202020204" pitchFamily="34" charset="0"/>
              <a:cs typeface="Arial" panose="020B0604020202020204" pitchFamily="34" charset="0"/>
            </a:endParaRPr>
          </a:p>
          <a:p>
            <a:r>
              <a:rPr lang="en-US" sz="2800" dirty="0" smtClean="0">
                <a:latin typeface="Arial" panose="020B0604020202020204" pitchFamily="34" charset="0"/>
                <a:cs typeface="Arial" panose="020B0604020202020204" pitchFamily="34" charset="0"/>
              </a:rPr>
              <a:t>Instead</a:t>
            </a:r>
            <a:r>
              <a:rPr lang="en-US" sz="2800" dirty="0">
                <a:latin typeface="Arial" panose="020B0604020202020204" pitchFamily="34" charset="0"/>
                <a:cs typeface="Arial" panose="020B0604020202020204" pitchFamily="34" charset="0"/>
              </a:rPr>
              <a:t>, you might want to </a:t>
            </a:r>
            <a:r>
              <a:rPr lang="en-US" sz="2800" b="1" dirty="0">
                <a:latin typeface="Arial" panose="020B0604020202020204" pitchFamily="34" charset="0"/>
                <a:cs typeface="Arial" panose="020B0604020202020204" pitchFamily="34" charset="0"/>
              </a:rPr>
              <a:t>consider using the trial close to introduce the next step in the process</a:t>
            </a:r>
            <a:r>
              <a:rPr lang="en-US" sz="2800" dirty="0">
                <a:latin typeface="Arial" panose="020B0604020202020204" pitchFamily="34" charset="0"/>
                <a:cs typeface="Arial" panose="020B0604020202020204" pitchFamily="34" charset="0"/>
              </a:rPr>
              <a:t>, which in this case is a site visit. </a:t>
            </a:r>
          </a:p>
        </p:txBody>
      </p:sp>
      <p:sp>
        <p:nvSpPr>
          <p:cNvPr id="4" name="TextBox 3"/>
          <p:cNvSpPr txBox="1"/>
          <p:nvPr/>
        </p:nvSpPr>
        <p:spPr>
          <a:xfrm>
            <a:off x="413657" y="359232"/>
            <a:ext cx="11310257" cy="646331"/>
          </a:xfrm>
          <a:prstGeom prst="rect">
            <a:avLst/>
          </a:prstGeom>
          <a:noFill/>
        </p:spPr>
        <p:txBody>
          <a:bodyPr wrap="square" rtlCol="0">
            <a:spAutoFit/>
          </a:bodyPr>
          <a:lstStyle/>
          <a:p>
            <a:r>
              <a:rPr lang="en-US" sz="3600" b="1" dirty="0">
                <a:solidFill>
                  <a:srgbClr val="FFFF00"/>
                </a:solidFill>
              </a:rPr>
              <a:t>Appointment Setter’s SCRIPTS and </a:t>
            </a:r>
            <a:r>
              <a:rPr lang="en-US" sz="3600" b="1" dirty="0" smtClean="0">
                <a:solidFill>
                  <a:srgbClr val="FFFF00"/>
                </a:solidFill>
              </a:rPr>
              <a:t>TIPS (Part 3)</a:t>
            </a:r>
            <a:endParaRPr lang="en-US" dirty="0">
              <a:solidFill>
                <a:srgbClr val="FFFF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008494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2"/>
          <p:cNvSpPr>
            <a:spLocks noGrp="1"/>
          </p:cNvSpPr>
          <p:nvPr>
            <p:ph idx="1"/>
          </p:nvPr>
        </p:nvSpPr>
        <p:spPr>
          <a:xfrm>
            <a:off x="0" y="1567543"/>
            <a:ext cx="12192000" cy="5214257"/>
          </a:xfrm>
        </p:spPr>
        <p:txBody>
          <a:bodyPr>
            <a:noAutofit/>
          </a:bodyPr>
          <a:lstStyle/>
          <a:p>
            <a:pPr marL="0" indent="0">
              <a:buNone/>
            </a:pPr>
            <a:r>
              <a:rPr lang="en-US" sz="3600" b="1" dirty="0" smtClean="0">
                <a:latin typeface="Arial" panose="020B0604020202020204" pitchFamily="34" charset="0"/>
                <a:cs typeface="Arial" panose="020B0604020202020204" pitchFamily="34" charset="0"/>
              </a:rPr>
              <a:t>Trial </a:t>
            </a:r>
            <a:r>
              <a:rPr lang="en-US" sz="3600" b="1" dirty="0">
                <a:latin typeface="Arial" panose="020B0604020202020204" pitchFamily="34" charset="0"/>
                <a:cs typeface="Arial" panose="020B0604020202020204" pitchFamily="34" charset="0"/>
              </a:rPr>
              <a:t>Close </a:t>
            </a:r>
            <a:endParaRPr lang="en-US" sz="3600" dirty="0">
              <a:latin typeface="Arial" panose="020B0604020202020204" pitchFamily="34" charset="0"/>
              <a:cs typeface="Arial" panose="020B0604020202020204" pitchFamily="34" charset="0"/>
            </a:endParaRPr>
          </a:p>
          <a:p>
            <a:r>
              <a:rPr lang="en-US" sz="2800" b="1" i="1" dirty="0">
                <a:latin typeface="Arial" panose="020B0604020202020204" pitchFamily="34" charset="0"/>
                <a:cs typeface="Arial" panose="020B0604020202020204" pitchFamily="34" charset="0"/>
              </a:rPr>
              <a:t>"So it sounds like our next step is to schedule a time for our SPECIALIST to come out show you samples and what we do for other local businesses in the area, wouldn't you agree?" </a:t>
            </a:r>
            <a:endParaRPr lang="en-US" sz="2800" dirty="0">
              <a:latin typeface="Arial" panose="020B0604020202020204" pitchFamily="34" charset="0"/>
              <a:cs typeface="Arial" panose="020B0604020202020204" pitchFamily="34" charset="0"/>
            </a:endParaRPr>
          </a:p>
          <a:p>
            <a:r>
              <a:rPr lang="en-US" sz="2800" dirty="0">
                <a:latin typeface="Arial" panose="020B0604020202020204" pitchFamily="34" charset="0"/>
                <a:cs typeface="Arial" panose="020B0604020202020204" pitchFamily="34" charset="0"/>
              </a:rPr>
              <a:t>The purpose of the trial close is to present a question that presupposes a positive response. </a:t>
            </a:r>
            <a:r>
              <a:rPr lang="en-US" sz="2800" dirty="0" smtClean="0">
                <a:latin typeface="Arial" panose="020B0604020202020204" pitchFamily="34" charset="0"/>
                <a:cs typeface="Arial" panose="020B0604020202020204" pitchFamily="34" charset="0"/>
              </a:rPr>
              <a:t> The </a:t>
            </a:r>
            <a:r>
              <a:rPr lang="en-US" sz="2800" dirty="0">
                <a:latin typeface="Arial" panose="020B0604020202020204" pitchFamily="34" charset="0"/>
                <a:cs typeface="Arial" panose="020B0604020202020204" pitchFamily="34" charset="0"/>
              </a:rPr>
              <a:t>problem is that trial closes often end up sounding cheesy and unsophisticated. </a:t>
            </a:r>
            <a:r>
              <a:rPr lang="en-US" sz="2800" dirty="0" smtClean="0">
                <a:latin typeface="Arial" panose="020B0604020202020204" pitchFamily="34" charset="0"/>
                <a:cs typeface="Arial" panose="020B0604020202020204" pitchFamily="34" charset="0"/>
              </a:rPr>
              <a:t> A </a:t>
            </a:r>
            <a:r>
              <a:rPr lang="en-US" sz="2800" dirty="0">
                <a:latin typeface="Arial" panose="020B0604020202020204" pitchFamily="34" charset="0"/>
                <a:cs typeface="Arial" panose="020B0604020202020204" pitchFamily="34" charset="0"/>
              </a:rPr>
              <a:t>question like</a:t>
            </a:r>
            <a:r>
              <a:rPr lang="en-US" sz="2800" b="1" i="1" dirty="0">
                <a:latin typeface="Arial" panose="020B0604020202020204" pitchFamily="34" charset="0"/>
                <a:cs typeface="Arial" panose="020B0604020202020204" pitchFamily="34" charset="0"/>
              </a:rPr>
              <a:t>, "You would definitely be interested in purchasing the best product at the lowest price, right?"</a:t>
            </a:r>
            <a:r>
              <a:rPr lang="en-US" sz="2800" dirty="0">
                <a:latin typeface="Arial" panose="020B0604020202020204" pitchFamily="34" charset="0"/>
                <a:cs typeface="Arial" panose="020B0604020202020204" pitchFamily="34" charset="0"/>
              </a:rPr>
              <a:t>, sounds forced and artificial. </a:t>
            </a:r>
            <a:endParaRPr lang="en-US" sz="2800" dirty="0" smtClean="0">
              <a:latin typeface="Arial" panose="020B0604020202020204" pitchFamily="34" charset="0"/>
              <a:cs typeface="Arial" panose="020B0604020202020204" pitchFamily="34" charset="0"/>
            </a:endParaRPr>
          </a:p>
          <a:p>
            <a:r>
              <a:rPr lang="en-US" sz="2800" dirty="0" smtClean="0">
                <a:latin typeface="Arial" panose="020B0604020202020204" pitchFamily="34" charset="0"/>
                <a:cs typeface="Arial" panose="020B0604020202020204" pitchFamily="34" charset="0"/>
              </a:rPr>
              <a:t>Instead</a:t>
            </a:r>
            <a:r>
              <a:rPr lang="en-US" sz="2800" dirty="0">
                <a:latin typeface="Arial" panose="020B0604020202020204" pitchFamily="34" charset="0"/>
                <a:cs typeface="Arial" panose="020B0604020202020204" pitchFamily="34" charset="0"/>
              </a:rPr>
              <a:t>, you might want to </a:t>
            </a:r>
            <a:r>
              <a:rPr lang="en-US" sz="2800" b="1" dirty="0">
                <a:latin typeface="Arial" panose="020B0604020202020204" pitchFamily="34" charset="0"/>
                <a:cs typeface="Arial" panose="020B0604020202020204" pitchFamily="34" charset="0"/>
              </a:rPr>
              <a:t>consider using the trial close to introduce the next step in the process</a:t>
            </a:r>
            <a:r>
              <a:rPr lang="en-US" sz="2800" dirty="0">
                <a:latin typeface="Arial" panose="020B0604020202020204" pitchFamily="34" charset="0"/>
                <a:cs typeface="Arial" panose="020B0604020202020204" pitchFamily="34" charset="0"/>
              </a:rPr>
              <a:t>, which in this case is a site visit. </a:t>
            </a:r>
          </a:p>
        </p:txBody>
      </p:sp>
      <p:sp>
        <p:nvSpPr>
          <p:cNvPr id="4" name="TextBox 3"/>
          <p:cNvSpPr txBox="1"/>
          <p:nvPr/>
        </p:nvSpPr>
        <p:spPr>
          <a:xfrm>
            <a:off x="413657" y="359232"/>
            <a:ext cx="11310257" cy="646331"/>
          </a:xfrm>
          <a:prstGeom prst="rect">
            <a:avLst/>
          </a:prstGeom>
          <a:noFill/>
        </p:spPr>
        <p:txBody>
          <a:bodyPr wrap="square" rtlCol="0">
            <a:spAutoFit/>
          </a:bodyPr>
          <a:lstStyle/>
          <a:p>
            <a:r>
              <a:rPr lang="en-US" sz="3600" b="1" dirty="0">
                <a:solidFill>
                  <a:srgbClr val="FFFF00"/>
                </a:solidFill>
              </a:rPr>
              <a:t>Appointment Setter’s SCRIPTS and </a:t>
            </a:r>
            <a:r>
              <a:rPr lang="en-US" sz="3600" b="1" dirty="0" smtClean="0">
                <a:solidFill>
                  <a:srgbClr val="FFFF00"/>
                </a:solidFill>
              </a:rPr>
              <a:t>TIPS (Part 3)</a:t>
            </a:r>
            <a:endParaRPr lang="en-US" dirty="0">
              <a:solidFill>
                <a:srgbClr val="FFFF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670394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2"/>
          <p:cNvSpPr>
            <a:spLocks noGrp="1"/>
          </p:cNvSpPr>
          <p:nvPr>
            <p:ph idx="1"/>
          </p:nvPr>
        </p:nvSpPr>
        <p:spPr>
          <a:xfrm>
            <a:off x="97970" y="1567543"/>
            <a:ext cx="12006943" cy="5050971"/>
          </a:xfrm>
        </p:spPr>
        <p:txBody>
          <a:bodyPr>
            <a:noAutofit/>
          </a:bodyPr>
          <a:lstStyle/>
          <a:p>
            <a:pPr marL="0" indent="0">
              <a:buNone/>
            </a:pPr>
            <a:r>
              <a:rPr lang="en-US" sz="3600" b="1" dirty="0" smtClean="0">
                <a:latin typeface="Arial" panose="020B0604020202020204" pitchFamily="34" charset="0"/>
                <a:cs typeface="Arial" panose="020B0604020202020204" pitchFamily="34" charset="0"/>
              </a:rPr>
              <a:t>The </a:t>
            </a:r>
            <a:r>
              <a:rPr lang="en-US" sz="3600" b="1" dirty="0">
                <a:latin typeface="Arial" panose="020B0604020202020204" pitchFamily="34" charset="0"/>
                <a:cs typeface="Arial" panose="020B0604020202020204" pitchFamily="34" charset="0"/>
              </a:rPr>
              <a:t>Close </a:t>
            </a:r>
            <a:endParaRPr lang="en-US" sz="3600" b="1" dirty="0" smtClean="0">
              <a:latin typeface="Arial" panose="020B0604020202020204" pitchFamily="34" charset="0"/>
              <a:cs typeface="Arial" panose="020B0604020202020204" pitchFamily="34" charset="0"/>
            </a:endParaRPr>
          </a:p>
          <a:p>
            <a:pPr marL="0" indent="0">
              <a:buNone/>
            </a:pPr>
            <a:endParaRPr lang="en-US" sz="3200" dirty="0">
              <a:latin typeface="Arial" panose="020B0604020202020204" pitchFamily="34" charset="0"/>
              <a:cs typeface="Arial" panose="020B0604020202020204" pitchFamily="34" charset="0"/>
            </a:endParaRPr>
          </a:p>
          <a:p>
            <a:r>
              <a:rPr lang="en-US" sz="2800" b="1" i="1" dirty="0">
                <a:latin typeface="Arial" panose="020B0604020202020204" pitchFamily="34" charset="0"/>
                <a:cs typeface="Arial" panose="020B0604020202020204" pitchFamily="34" charset="0"/>
              </a:rPr>
              <a:t>"Can we schedule your Appointment for __________ at _________ or is ________ better</a:t>
            </a:r>
            <a:r>
              <a:rPr lang="en-US" sz="2800" b="1" i="1" dirty="0" smtClean="0">
                <a:latin typeface="Arial" panose="020B0604020202020204" pitchFamily="34" charset="0"/>
                <a:cs typeface="Arial" panose="020B0604020202020204" pitchFamily="34" charset="0"/>
              </a:rPr>
              <a:t>?“</a:t>
            </a:r>
          </a:p>
          <a:p>
            <a:pPr marL="0" indent="0">
              <a:buNone/>
            </a:pPr>
            <a:r>
              <a:rPr lang="en-US" sz="2800" b="1" i="1" dirty="0" smtClean="0">
                <a:latin typeface="Arial" panose="020B0604020202020204" pitchFamily="34" charset="0"/>
                <a:cs typeface="Arial" panose="020B0604020202020204" pitchFamily="34" charset="0"/>
              </a:rPr>
              <a:t> </a:t>
            </a:r>
            <a:endParaRPr lang="en-US" sz="2800" dirty="0">
              <a:latin typeface="Arial" panose="020B0604020202020204" pitchFamily="34" charset="0"/>
              <a:cs typeface="Arial" panose="020B0604020202020204" pitchFamily="34" charset="0"/>
            </a:endParaRPr>
          </a:p>
          <a:p>
            <a:r>
              <a:rPr lang="en-US" sz="2800" dirty="0">
                <a:latin typeface="Arial" panose="020B0604020202020204" pitchFamily="34" charset="0"/>
                <a:cs typeface="Arial" panose="020B0604020202020204" pitchFamily="34" charset="0"/>
              </a:rPr>
              <a:t>A good close asks for the desired result with precision and detail , the point is that you need to </a:t>
            </a:r>
            <a:r>
              <a:rPr lang="en-US" sz="2800" b="1" dirty="0">
                <a:latin typeface="Arial" panose="020B0604020202020204" pitchFamily="34" charset="0"/>
                <a:cs typeface="Arial" panose="020B0604020202020204" pitchFamily="34" charset="0"/>
              </a:rPr>
              <a:t>give them enough information to take the next step. </a:t>
            </a:r>
          </a:p>
        </p:txBody>
      </p:sp>
      <p:sp>
        <p:nvSpPr>
          <p:cNvPr id="4" name="TextBox 3"/>
          <p:cNvSpPr txBox="1"/>
          <p:nvPr/>
        </p:nvSpPr>
        <p:spPr>
          <a:xfrm>
            <a:off x="413657" y="359232"/>
            <a:ext cx="11310257" cy="646331"/>
          </a:xfrm>
          <a:prstGeom prst="rect">
            <a:avLst/>
          </a:prstGeom>
          <a:noFill/>
        </p:spPr>
        <p:txBody>
          <a:bodyPr wrap="square" rtlCol="0">
            <a:spAutoFit/>
          </a:bodyPr>
          <a:lstStyle/>
          <a:p>
            <a:r>
              <a:rPr lang="en-US" sz="3600" b="1" dirty="0">
                <a:solidFill>
                  <a:srgbClr val="FFFF00"/>
                </a:solidFill>
              </a:rPr>
              <a:t>Appointment Setter’s SCRIPTS and </a:t>
            </a:r>
            <a:r>
              <a:rPr lang="en-US" sz="3600" b="1" dirty="0" smtClean="0">
                <a:solidFill>
                  <a:srgbClr val="FFFF00"/>
                </a:solidFill>
              </a:rPr>
              <a:t>TIPS (Part 3)</a:t>
            </a:r>
            <a:endParaRPr lang="en-US" dirty="0">
              <a:solidFill>
                <a:srgbClr val="FFFF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196522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2"/>
          <p:cNvSpPr>
            <a:spLocks noGrp="1"/>
          </p:cNvSpPr>
          <p:nvPr>
            <p:ph idx="1"/>
          </p:nvPr>
        </p:nvSpPr>
        <p:spPr>
          <a:xfrm>
            <a:off x="97970" y="1567543"/>
            <a:ext cx="12006943" cy="5050971"/>
          </a:xfrm>
        </p:spPr>
        <p:txBody>
          <a:bodyPr>
            <a:noAutofit/>
          </a:bodyPr>
          <a:lstStyle/>
          <a:p>
            <a:pPr marL="0" indent="0">
              <a:buNone/>
            </a:pPr>
            <a:r>
              <a:rPr lang="en-US" sz="3200" b="1" dirty="0" smtClean="0">
                <a:latin typeface="Arial" panose="020B0604020202020204" pitchFamily="34" charset="0"/>
                <a:cs typeface="Arial" panose="020B0604020202020204" pitchFamily="34" charset="0"/>
              </a:rPr>
              <a:t>Script </a:t>
            </a:r>
            <a:r>
              <a:rPr lang="en-US" sz="3200" b="1" dirty="0">
                <a:latin typeface="Arial" panose="020B0604020202020204" pitchFamily="34" charset="0"/>
                <a:cs typeface="Arial" panose="020B0604020202020204" pitchFamily="34" charset="0"/>
              </a:rPr>
              <a:t>Skeleton: </a:t>
            </a:r>
            <a:endParaRPr lang="en-US" sz="3200"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1) “Hello, is this __Person’s Name__?” </a:t>
            </a:r>
          </a:p>
          <a:p>
            <a:r>
              <a:rPr lang="en-US" dirty="0">
                <a:latin typeface="Arial" panose="020B0604020202020204" pitchFamily="34" charset="0"/>
                <a:cs typeface="Arial" panose="020B0604020202020204" pitchFamily="34" charset="0"/>
              </a:rPr>
              <a:t>2) “This is __Your Name__, from __Your Company. </a:t>
            </a:r>
          </a:p>
          <a:p>
            <a:r>
              <a:rPr lang="en-US" dirty="0">
                <a:latin typeface="Arial" panose="020B0604020202020204" pitchFamily="34" charset="0"/>
                <a:cs typeface="Arial" panose="020B0604020202020204" pitchFamily="34" charset="0"/>
              </a:rPr>
              <a:t>3) If they say they want to hang up, then let them. If they say something like “what are you selling” then ask them a question such as: </a:t>
            </a:r>
          </a:p>
          <a:p>
            <a:r>
              <a:rPr lang="en-US" b="1" i="1" dirty="0">
                <a:latin typeface="Arial" panose="020B0604020202020204" pitchFamily="34" charset="0"/>
                <a:cs typeface="Arial" panose="020B0604020202020204" pitchFamily="34" charset="0"/>
              </a:rPr>
              <a:t>“That’s a good question. Let me explain it.” (A Question like: ) </a:t>
            </a:r>
            <a:endParaRPr lang="en-US" b="1" i="1" dirty="0" smtClean="0">
              <a:latin typeface="Arial" panose="020B0604020202020204" pitchFamily="34" charset="0"/>
              <a:cs typeface="Arial" panose="020B0604020202020204" pitchFamily="34" charset="0"/>
            </a:endParaRPr>
          </a:p>
          <a:p>
            <a:r>
              <a:rPr lang="en-US" b="1" i="1" dirty="0" smtClean="0">
                <a:latin typeface="Arial" panose="020B0604020202020204" pitchFamily="34" charset="0"/>
                <a:cs typeface="Arial" panose="020B0604020202020204" pitchFamily="34" charset="0"/>
              </a:rPr>
              <a:t>“</a:t>
            </a:r>
            <a:r>
              <a:rPr lang="en-US" b="1" i="1" dirty="0">
                <a:latin typeface="Arial" panose="020B0604020202020204" pitchFamily="34" charset="0"/>
                <a:cs typeface="Arial" panose="020B0604020202020204" pitchFamily="34" charset="0"/>
              </a:rPr>
              <a:t>Are you looking to grow your business by 30% or more this year?” </a:t>
            </a:r>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This is a </a:t>
            </a:r>
            <a:r>
              <a:rPr lang="en-US" b="1" dirty="0">
                <a:latin typeface="Arial" panose="020B0604020202020204" pitchFamily="34" charset="0"/>
                <a:cs typeface="Arial" panose="020B0604020202020204" pitchFamily="34" charset="0"/>
              </a:rPr>
              <a:t>“Big Fat Claim” </a:t>
            </a:r>
            <a:r>
              <a:rPr lang="en-US" dirty="0">
                <a:latin typeface="Arial" panose="020B0604020202020204" pitchFamily="34" charset="0"/>
                <a:cs typeface="Arial" panose="020B0604020202020204" pitchFamily="34" charset="0"/>
              </a:rPr>
              <a:t>that will perk up the ears of your prospects. Plus make it a question that you are </a:t>
            </a:r>
            <a:r>
              <a:rPr lang="en-US" b="1" dirty="0">
                <a:latin typeface="Arial" panose="020B0604020202020204" pitchFamily="34" charset="0"/>
                <a:cs typeface="Arial" panose="020B0604020202020204" pitchFamily="34" charset="0"/>
              </a:rPr>
              <a:t>pretty sure is a YES </a:t>
            </a:r>
            <a:r>
              <a:rPr lang="en-US" dirty="0">
                <a:latin typeface="Arial" panose="020B0604020202020204" pitchFamily="34" charset="0"/>
                <a:cs typeface="Arial" panose="020B0604020202020204" pitchFamily="34" charset="0"/>
              </a:rPr>
              <a:t>for you your target market or disqualifies them as someone that could benefit from what you offer. </a:t>
            </a:r>
            <a:r>
              <a:rPr lang="en-US" b="1" dirty="0">
                <a:latin typeface="Arial" panose="020B0604020202020204" pitchFamily="34" charset="0"/>
                <a:cs typeface="Arial" panose="020B0604020202020204" pitchFamily="34" charset="0"/>
              </a:rPr>
              <a:t>If “no” let them go</a:t>
            </a:r>
            <a:r>
              <a:rPr lang="en-US" dirty="0">
                <a:latin typeface="Arial" panose="020B0604020202020204" pitchFamily="34" charset="0"/>
                <a:cs typeface="Arial" panose="020B0604020202020204" pitchFamily="34" charset="0"/>
              </a:rPr>
              <a:t>. If yes… </a:t>
            </a:r>
          </a:p>
        </p:txBody>
      </p:sp>
      <p:sp>
        <p:nvSpPr>
          <p:cNvPr id="4" name="TextBox 3"/>
          <p:cNvSpPr txBox="1"/>
          <p:nvPr/>
        </p:nvSpPr>
        <p:spPr>
          <a:xfrm>
            <a:off x="413657" y="359232"/>
            <a:ext cx="11310257" cy="646331"/>
          </a:xfrm>
          <a:prstGeom prst="rect">
            <a:avLst/>
          </a:prstGeom>
          <a:noFill/>
        </p:spPr>
        <p:txBody>
          <a:bodyPr wrap="square" rtlCol="0">
            <a:spAutoFit/>
          </a:bodyPr>
          <a:lstStyle/>
          <a:p>
            <a:r>
              <a:rPr lang="en-US" sz="3600" b="1" dirty="0">
                <a:solidFill>
                  <a:srgbClr val="FFFF00"/>
                </a:solidFill>
              </a:rPr>
              <a:t>Appointment Setter’s SCRIPTS and </a:t>
            </a:r>
            <a:r>
              <a:rPr lang="en-US" sz="3600" b="1" dirty="0" smtClean="0">
                <a:solidFill>
                  <a:srgbClr val="FFFF00"/>
                </a:solidFill>
              </a:rPr>
              <a:t>TIPS (Part 3)</a:t>
            </a:r>
            <a:endParaRPr lang="en-US" dirty="0">
              <a:solidFill>
                <a:srgbClr val="FFFF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09438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2"/>
          <p:cNvSpPr>
            <a:spLocks noGrp="1"/>
          </p:cNvSpPr>
          <p:nvPr>
            <p:ph idx="1"/>
          </p:nvPr>
        </p:nvSpPr>
        <p:spPr>
          <a:xfrm>
            <a:off x="206829" y="1567543"/>
            <a:ext cx="11713028" cy="5050971"/>
          </a:xfrm>
        </p:spPr>
        <p:txBody>
          <a:bodyPr>
            <a:noAutofit/>
          </a:bodyPr>
          <a:lstStyle/>
          <a:p>
            <a:pPr marL="0" indent="0">
              <a:buNone/>
            </a:pPr>
            <a:r>
              <a:rPr lang="en-US" sz="3200" b="1" dirty="0" smtClean="0">
                <a:latin typeface="Arial" panose="020B0604020202020204" pitchFamily="34" charset="0"/>
                <a:cs typeface="Arial" panose="020B0604020202020204" pitchFamily="34" charset="0"/>
              </a:rPr>
              <a:t>Script </a:t>
            </a:r>
            <a:r>
              <a:rPr lang="en-US" sz="3200" b="1" dirty="0">
                <a:latin typeface="Arial" panose="020B0604020202020204" pitchFamily="34" charset="0"/>
                <a:cs typeface="Arial" panose="020B0604020202020204" pitchFamily="34" charset="0"/>
              </a:rPr>
              <a:t>Skeleton: </a:t>
            </a:r>
            <a:endParaRPr lang="en-US" sz="3200" dirty="0">
              <a:latin typeface="Arial" panose="020B0604020202020204" pitchFamily="34" charset="0"/>
              <a:cs typeface="Arial" panose="020B0604020202020204" pitchFamily="34" charset="0"/>
            </a:endParaRPr>
          </a:p>
          <a:p>
            <a:r>
              <a:rPr lang="en-US" sz="2800" dirty="0" smtClean="0">
                <a:latin typeface="Arial" panose="020B0604020202020204" pitchFamily="34" charset="0"/>
                <a:cs typeface="Arial" panose="020B0604020202020204" pitchFamily="34" charset="0"/>
              </a:rPr>
              <a:t>4</a:t>
            </a:r>
            <a:r>
              <a:rPr lang="en-US" sz="2800" b="1" i="1" dirty="0">
                <a:latin typeface="Arial" panose="020B0604020202020204" pitchFamily="34" charset="0"/>
                <a:cs typeface="Arial" panose="020B0604020202020204" pitchFamily="34" charset="0"/>
              </a:rPr>
              <a:t>) “I’m a/ We’re a Direct Mail Marketing and Moneysaver and we help people like you to by helping them increase their business and customers. We also harness the power of the Internet with your business</a:t>
            </a:r>
            <a:r>
              <a:rPr lang="en-US" sz="2800" b="1" i="1" dirty="0" smtClean="0">
                <a:latin typeface="Arial" panose="020B0604020202020204" pitchFamily="34" charset="0"/>
                <a:cs typeface="Arial" panose="020B0604020202020204" pitchFamily="34" charset="0"/>
              </a:rPr>
              <a:t>.” </a:t>
            </a:r>
            <a:endParaRPr lang="en-US" sz="2800" i="1" dirty="0">
              <a:latin typeface="Arial" panose="020B0604020202020204" pitchFamily="34" charset="0"/>
              <a:cs typeface="Arial" panose="020B0604020202020204" pitchFamily="34" charset="0"/>
            </a:endParaRPr>
          </a:p>
          <a:p>
            <a:r>
              <a:rPr lang="en-US" sz="2800" dirty="0">
                <a:latin typeface="Arial" panose="020B0604020202020204" pitchFamily="34" charset="0"/>
                <a:cs typeface="Arial" panose="020B0604020202020204" pitchFamily="34" charset="0"/>
              </a:rPr>
              <a:t>5) Ask some more questions to find some pain? </a:t>
            </a:r>
            <a:r>
              <a:rPr lang="en-US" sz="2800" b="1" i="1" dirty="0">
                <a:latin typeface="Arial" panose="020B0604020202020204" pitchFamily="34" charset="0"/>
                <a:cs typeface="Arial" panose="020B0604020202020204" pitchFamily="34" charset="0"/>
              </a:rPr>
              <a:t>“What is the biggest challenge that will slow you down or stop you from growing as fast as you want to? </a:t>
            </a:r>
            <a:r>
              <a:rPr lang="en-US" sz="2800" b="1" i="1" dirty="0" smtClean="0">
                <a:latin typeface="Arial" panose="020B0604020202020204" pitchFamily="34" charset="0"/>
                <a:cs typeface="Arial" panose="020B0604020202020204" pitchFamily="34" charset="0"/>
              </a:rPr>
              <a:t>  What </a:t>
            </a:r>
            <a:r>
              <a:rPr lang="en-US" sz="2800" b="1" i="1" dirty="0">
                <a:latin typeface="Arial" panose="020B0604020202020204" pitchFamily="34" charset="0"/>
                <a:cs typeface="Arial" panose="020B0604020202020204" pitchFamily="34" charset="0"/>
              </a:rPr>
              <a:t>is this challenge costing you</a:t>
            </a:r>
            <a:r>
              <a:rPr lang="en-US" sz="2800" b="1" i="1" dirty="0" smtClean="0">
                <a:latin typeface="Arial" panose="020B0604020202020204" pitchFamily="34" charset="0"/>
                <a:cs typeface="Arial" panose="020B0604020202020204" pitchFamily="34" charset="0"/>
              </a:rPr>
              <a:t>?” </a:t>
            </a:r>
            <a:endParaRPr lang="en-US" sz="2800" b="1" i="1" dirty="0">
              <a:latin typeface="Arial" panose="020B0604020202020204" pitchFamily="34" charset="0"/>
              <a:cs typeface="Arial" panose="020B0604020202020204" pitchFamily="34" charset="0"/>
            </a:endParaRPr>
          </a:p>
          <a:p>
            <a:r>
              <a:rPr lang="en-US" sz="2800" dirty="0">
                <a:latin typeface="Arial" panose="020B0604020202020204" pitchFamily="34" charset="0"/>
                <a:cs typeface="Arial" panose="020B0604020202020204" pitchFamily="34" charset="0"/>
              </a:rPr>
              <a:t>6) Make an offer: </a:t>
            </a:r>
            <a:r>
              <a:rPr lang="en-US" sz="2800" dirty="0" smtClean="0">
                <a:latin typeface="Arial" panose="020B0604020202020204" pitchFamily="34" charset="0"/>
                <a:cs typeface="Arial" panose="020B0604020202020204" pitchFamily="34" charset="0"/>
              </a:rPr>
              <a:t> </a:t>
            </a:r>
            <a:r>
              <a:rPr lang="en-US" sz="2800" i="1" dirty="0" smtClean="0">
                <a:latin typeface="Arial" panose="020B0604020202020204" pitchFamily="34" charset="0"/>
                <a:cs typeface="Arial" panose="020B0604020202020204" pitchFamily="34" charset="0"/>
              </a:rPr>
              <a:t>“</a:t>
            </a:r>
            <a:r>
              <a:rPr lang="en-US" sz="2800" b="1" i="1" dirty="0" smtClean="0">
                <a:latin typeface="Arial" panose="020B0604020202020204" pitchFamily="34" charset="0"/>
                <a:cs typeface="Arial" panose="020B0604020202020204" pitchFamily="34" charset="0"/>
              </a:rPr>
              <a:t>I </a:t>
            </a:r>
            <a:r>
              <a:rPr lang="en-US" sz="2800" b="1" i="1" dirty="0">
                <a:latin typeface="Arial" panose="020B0604020202020204" pitchFamily="34" charset="0"/>
                <a:cs typeface="Arial" panose="020B0604020202020204" pitchFamily="34" charset="0"/>
              </a:rPr>
              <a:t>will have one of our Advisors stop in with a FREE No-Obligation Marketing Analysis plus a packet with samples for your review</a:t>
            </a:r>
            <a:r>
              <a:rPr lang="en-US" sz="2800" b="1" i="1" dirty="0" smtClean="0">
                <a:latin typeface="Arial" panose="020B0604020202020204" pitchFamily="34" charset="0"/>
                <a:cs typeface="Arial" panose="020B0604020202020204" pitchFamily="34" charset="0"/>
              </a:rPr>
              <a:t>.” </a:t>
            </a:r>
            <a:endParaRPr lang="en-US" sz="2800" i="1" dirty="0">
              <a:latin typeface="Arial" panose="020B0604020202020204" pitchFamily="34" charset="0"/>
              <a:cs typeface="Arial" panose="020B0604020202020204" pitchFamily="34" charset="0"/>
            </a:endParaRPr>
          </a:p>
        </p:txBody>
      </p:sp>
      <p:sp>
        <p:nvSpPr>
          <p:cNvPr id="4" name="TextBox 3"/>
          <p:cNvSpPr txBox="1"/>
          <p:nvPr/>
        </p:nvSpPr>
        <p:spPr>
          <a:xfrm>
            <a:off x="413657" y="359232"/>
            <a:ext cx="11310257" cy="646331"/>
          </a:xfrm>
          <a:prstGeom prst="rect">
            <a:avLst/>
          </a:prstGeom>
          <a:noFill/>
        </p:spPr>
        <p:txBody>
          <a:bodyPr wrap="square" rtlCol="0">
            <a:spAutoFit/>
          </a:bodyPr>
          <a:lstStyle/>
          <a:p>
            <a:r>
              <a:rPr lang="en-US" sz="3600" b="1" dirty="0">
                <a:solidFill>
                  <a:srgbClr val="FFFF00"/>
                </a:solidFill>
              </a:rPr>
              <a:t>Appointment Setter’s SCRIPTS and </a:t>
            </a:r>
            <a:r>
              <a:rPr lang="en-US" sz="3600" b="1" dirty="0" smtClean="0">
                <a:solidFill>
                  <a:srgbClr val="FFFF00"/>
                </a:solidFill>
              </a:rPr>
              <a:t>TIPS (Part 3)</a:t>
            </a:r>
            <a:endParaRPr lang="en-US" dirty="0">
              <a:solidFill>
                <a:srgbClr val="FFFF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691915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2"/>
          <p:cNvSpPr>
            <a:spLocks noGrp="1"/>
          </p:cNvSpPr>
          <p:nvPr>
            <p:ph idx="1"/>
          </p:nvPr>
        </p:nvSpPr>
        <p:spPr>
          <a:xfrm>
            <a:off x="206829" y="1567543"/>
            <a:ext cx="11713028" cy="5050971"/>
          </a:xfrm>
        </p:spPr>
        <p:txBody>
          <a:bodyPr>
            <a:noAutofit/>
          </a:bodyPr>
          <a:lstStyle/>
          <a:p>
            <a:pPr marL="0" indent="0">
              <a:buNone/>
            </a:pPr>
            <a:r>
              <a:rPr lang="en-US" sz="3200" b="1" dirty="0" smtClean="0">
                <a:latin typeface="Arial" panose="020B0604020202020204" pitchFamily="34" charset="0"/>
                <a:cs typeface="Arial" panose="020B0604020202020204" pitchFamily="34" charset="0"/>
              </a:rPr>
              <a:t>Script </a:t>
            </a:r>
            <a:r>
              <a:rPr lang="en-US" sz="3200" b="1" dirty="0">
                <a:latin typeface="Arial" panose="020B0604020202020204" pitchFamily="34" charset="0"/>
                <a:cs typeface="Arial" panose="020B0604020202020204" pitchFamily="34" charset="0"/>
              </a:rPr>
              <a:t>Skeleton: </a:t>
            </a:r>
            <a:endParaRPr lang="en-US" sz="3200" dirty="0">
              <a:latin typeface="Arial" panose="020B0604020202020204" pitchFamily="34" charset="0"/>
              <a:cs typeface="Arial" panose="020B0604020202020204" pitchFamily="34" charset="0"/>
            </a:endParaRPr>
          </a:p>
          <a:p>
            <a:pPr marL="0" indent="0">
              <a:buNone/>
            </a:pPr>
            <a:r>
              <a:rPr lang="en-US" sz="2800" dirty="0" smtClean="0">
                <a:latin typeface="Arial" panose="020B0604020202020204" pitchFamily="34" charset="0"/>
                <a:cs typeface="Arial" panose="020B0604020202020204" pitchFamily="34" charset="0"/>
              </a:rPr>
              <a:t>Your </a:t>
            </a:r>
            <a:r>
              <a:rPr lang="en-US" sz="2800" dirty="0">
                <a:latin typeface="Arial" panose="020B0604020202020204" pitchFamily="34" charset="0"/>
                <a:cs typeface="Arial" panose="020B0604020202020204" pitchFamily="34" charset="0"/>
              </a:rPr>
              <a:t>asking for a meeting of some type. </a:t>
            </a:r>
          </a:p>
          <a:p>
            <a:r>
              <a:rPr lang="en-US" sz="2800" b="1" dirty="0">
                <a:latin typeface="Arial" panose="020B0604020202020204" pitchFamily="34" charset="0"/>
                <a:cs typeface="Arial" panose="020B0604020202020204" pitchFamily="34" charset="0"/>
              </a:rPr>
              <a:t>REMEMBER: </a:t>
            </a:r>
            <a:r>
              <a:rPr lang="en-US" sz="2800" dirty="0">
                <a:latin typeface="Arial" panose="020B0604020202020204" pitchFamily="34" charset="0"/>
                <a:cs typeface="Arial" panose="020B0604020202020204" pitchFamily="34" charset="0"/>
              </a:rPr>
              <a:t>You probably want an appointment from the phone, not to make the actual sale. </a:t>
            </a:r>
          </a:p>
          <a:p>
            <a:r>
              <a:rPr lang="en-US" sz="2800" dirty="0">
                <a:latin typeface="Arial" panose="020B0604020202020204" pitchFamily="34" charset="0"/>
                <a:cs typeface="Arial" panose="020B0604020202020204" pitchFamily="34" charset="0"/>
              </a:rPr>
              <a:t>7) Set a time for the </a:t>
            </a:r>
            <a:r>
              <a:rPr lang="en-US" sz="2800" b="1" dirty="0">
                <a:latin typeface="Arial" panose="020B0604020202020204" pitchFamily="34" charset="0"/>
                <a:cs typeface="Arial" panose="020B0604020202020204" pitchFamily="34" charset="0"/>
              </a:rPr>
              <a:t>FREE </a:t>
            </a:r>
            <a:r>
              <a:rPr lang="en-US" sz="2800" dirty="0">
                <a:latin typeface="Arial" panose="020B0604020202020204" pitchFamily="34" charset="0"/>
                <a:cs typeface="Arial" panose="020B0604020202020204" pitchFamily="34" charset="0"/>
              </a:rPr>
              <a:t>meeting</a:t>
            </a:r>
            <a:r>
              <a:rPr lang="en-US" sz="2800" b="1" i="1" dirty="0">
                <a:latin typeface="Arial" panose="020B0604020202020204" pitchFamily="34" charset="0"/>
                <a:cs typeface="Arial" panose="020B0604020202020204" pitchFamily="34" charset="0"/>
              </a:rPr>
              <a:t>: “What is a good day for you to get together this week/next week? Great what’s the best time for you?” </a:t>
            </a:r>
            <a:endParaRPr lang="en-US" sz="2800" i="1" dirty="0">
              <a:latin typeface="Arial" panose="020B0604020202020204" pitchFamily="34" charset="0"/>
              <a:cs typeface="Arial" panose="020B0604020202020204" pitchFamily="34" charset="0"/>
            </a:endParaRPr>
          </a:p>
          <a:p>
            <a:r>
              <a:rPr lang="en-US" sz="2800" dirty="0">
                <a:latin typeface="Arial" panose="020B0604020202020204" pitchFamily="34" charset="0"/>
                <a:cs typeface="Arial" panose="020B0604020202020204" pitchFamily="34" charset="0"/>
              </a:rPr>
              <a:t>8) </a:t>
            </a:r>
            <a:r>
              <a:rPr lang="en-US" sz="4400" b="1" dirty="0">
                <a:latin typeface="Arial" panose="020B0604020202020204" pitchFamily="34" charset="0"/>
                <a:cs typeface="Arial" panose="020B0604020202020204" pitchFamily="34" charset="0"/>
              </a:rPr>
              <a:t>Make the sale! </a:t>
            </a:r>
            <a:endParaRPr lang="en-US" sz="4400" b="1" dirty="0" smtClean="0">
              <a:latin typeface="Arial" panose="020B0604020202020204" pitchFamily="34" charset="0"/>
              <a:cs typeface="Arial" panose="020B0604020202020204" pitchFamily="34" charset="0"/>
            </a:endParaRPr>
          </a:p>
        </p:txBody>
      </p:sp>
      <p:sp>
        <p:nvSpPr>
          <p:cNvPr id="4" name="TextBox 3"/>
          <p:cNvSpPr txBox="1"/>
          <p:nvPr/>
        </p:nvSpPr>
        <p:spPr>
          <a:xfrm>
            <a:off x="413657" y="359232"/>
            <a:ext cx="11310257" cy="646331"/>
          </a:xfrm>
          <a:prstGeom prst="rect">
            <a:avLst/>
          </a:prstGeom>
          <a:noFill/>
        </p:spPr>
        <p:txBody>
          <a:bodyPr wrap="square" rtlCol="0">
            <a:spAutoFit/>
          </a:bodyPr>
          <a:lstStyle/>
          <a:p>
            <a:r>
              <a:rPr lang="en-US" sz="3600" b="1" dirty="0">
                <a:solidFill>
                  <a:srgbClr val="FFFF00"/>
                </a:solidFill>
              </a:rPr>
              <a:t>Appointment Setter’s SCRIPTS and </a:t>
            </a:r>
            <a:r>
              <a:rPr lang="en-US" sz="3600" b="1" dirty="0" smtClean="0">
                <a:solidFill>
                  <a:srgbClr val="FFFF00"/>
                </a:solidFill>
              </a:rPr>
              <a:t>TIPS (Part 3)</a:t>
            </a:r>
            <a:endParaRPr lang="en-US" dirty="0">
              <a:solidFill>
                <a:srgbClr val="FFFF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230707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06150" y="296635"/>
            <a:ext cx="895350" cy="238125"/>
          </a:xfrm>
          <a:prstGeom prst="rect">
            <a:avLst/>
          </a:prstGeom>
        </p:spPr>
      </p:pic>
      <p:sp>
        <p:nvSpPr>
          <p:cNvPr id="6" name="TextBox 5"/>
          <p:cNvSpPr txBox="1"/>
          <p:nvPr/>
        </p:nvSpPr>
        <p:spPr>
          <a:xfrm>
            <a:off x="402771" y="2329543"/>
            <a:ext cx="3820886" cy="1938992"/>
          </a:xfrm>
          <a:prstGeom prst="rect">
            <a:avLst/>
          </a:prstGeom>
          <a:noFill/>
        </p:spPr>
        <p:txBody>
          <a:bodyPr wrap="square" rtlCol="0">
            <a:spAutoFit/>
          </a:bodyPr>
          <a:lstStyle/>
          <a:p>
            <a:pPr algn="ctr"/>
            <a:r>
              <a:rPr lang="en-US" sz="6000" b="1" dirty="0" smtClean="0">
                <a:solidFill>
                  <a:schemeClr val="tx2"/>
                </a:solidFill>
              </a:rPr>
              <a:t>Good Selling !</a:t>
            </a:r>
            <a:endParaRPr lang="en-US" sz="6000" b="1" dirty="0">
              <a:solidFill>
                <a:schemeClr val="tx2"/>
              </a:solidFill>
            </a:endParaRPr>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50041" y="4256315"/>
            <a:ext cx="1685360" cy="609600"/>
          </a:xfrm>
          <a:prstGeom prst="rect">
            <a:avLst/>
          </a:prstGeom>
        </p:spPr>
      </p:pic>
      <p:sp>
        <p:nvSpPr>
          <p:cNvPr id="8" name="Content Placeholder 7"/>
          <p:cNvSpPr txBox="1">
            <a:spLocks/>
          </p:cNvSpPr>
          <p:nvPr/>
        </p:nvSpPr>
        <p:spPr>
          <a:xfrm>
            <a:off x="0" y="5998030"/>
            <a:ext cx="12115800" cy="968832"/>
          </a:xfrm>
          <a:prstGeom prst="rect">
            <a:avLst/>
          </a:prstGeom>
        </p:spPr>
        <p:txBody>
          <a:bodyPr vert="horz" lIns="91440" tIns="45720" rIns="91440" bIns="45720" rtlCol="0">
            <a:normAutofit lnSpcReduction="10000"/>
          </a:bodyPr>
          <a:lstStyle>
            <a:lvl1pPr marL="274320" indent="-274320" algn="l" defTabSz="914400" rtl="0" eaLnBrk="1" latinLnBrk="0" hangingPunct="1">
              <a:lnSpc>
                <a:spcPct val="90000"/>
              </a:lnSpc>
              <a:spcBef>
                <a:spcPts val="1800"/>
              </a:spcBef>
              <a:buFont typeface="Arial" panose="020B0604020202020204" pitchFamily="34" charset="0"/>
              <a:buChar char="•"/>
              <a:defRPr sz="2400" kern="1200">
                <a:solidFill>
                  <a:schemeClr val="tx1"/>
                </a:solidFill>
                <a:latin typeface="+mn-lt"/>
                <a:ea typeface="+mn-ea"/>
                <a:cs typeface="+mn-cs"/>
              </a:defRPr>
            </a:lvl1pPr>
            <a:lvl2pPr marL="548640" indent="-228600" algn="l" defTabSz="914400" rtl="0" eaLnBrk="1" latinLnBrk="0" hangingPunct="1">
              <a:lnSpc>
                <a:spcPct val="90000"/>
              </a:lnSpc>
              <a:spcBef>
                <a:spcPts val="1000"/>
              </a:spcBef>
              <a:buFont typeface="Arial" panose="020B0604020202020204" pitchFamily="34" charset="0"/>
              <a:buChar char="•"/>
              <a:defRPr sz="2000" kern="1200">
                <a:solidFill>
                  <a:schemeClr val="tx1"/>
                </a:solidFill>
                <a:latin typeface="+mn-lt"/>
                <a:ea typeface="+mn-ea"/>
                <a:cs typeface="+mn-cs"/>
              </a:defRPr>
            </a:lvl2pPr>
            <a:lvl3pPr marL="822960" indent="-228600" algn="l" defTabSz="914400" rtl="0" eaLnBrk="1" latinLnBrk="0" hangingPunct="1">
              <a:lnSpc>
                <a:spcPct val="90000"/>
              </a:lnSpc>
              <a:spcBef>
                <a:spcPts val="800"/>
              </a:spcBef>
              <a:buFont typeface="Arial" panose="020B0604020202020204" pitchFamily="34" charset="0"/>
              <a:buChar char="•"/>
              <a:defRPr sz="1800" kern="1200">
                <a:solidFill>
                  <a:schemeClr val="tx1"/>
                </a:solidFill>
                <a:latin typeface="+mn-lt"/>
                <a:ea typeface="+mn-ea"/>
                <a:cs typeface="+mn-cs"/>
              </a:defRPr>
            </a:lvl3pPr>
            <a:lvl4pPr marL="10972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4pPr>
            <a:lvl5pPr marL="13258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5pPr>
            <a:lvl6pPr marL="15544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6pPr>
            <a:lvl7pPr marL="17830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7pPr>
            <a:lvl8pPr marL="20116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8pPr>
            <a:lvl9pPr marL="22402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9pPr>
          </a:lstStyle>
          <a:p>
            <a:r>
              <a:rPr lang="en-US" sz="1100" dirty="0" smtClean="0"/>
              <a:t>Disclaimer: The information contained in this presentation is intended solely for your personal reference. Such information is subject to change without notice, its accuracy is not guaranteed and it may not contain all material information concerning J.W. Owens.  The Company makes no representation regarding, and assumes no responsibility or liability for, the accuracy or completeness of, or any errors or omissions in, any information contained herein. In addition, the information contains white papers , presentation from others, industry material, public or shared  information from others and J.W. Owens that may reflect the his current views with respect to future events and performance. This presentation does not constitute an offer or invitation to purchase or subscribe or to provide any service or advice, and no part of it shall form the basis of or be relied upon in connection with any contract, commitment or decision in relation thereto.</a:t>
            </a:r>
          </a:p>
          <a:p>
            <a:endParaRPr lang="en-US" dirty="0"/>
          </a:p>
        </p:txBody>
      </p:sp>
      <p:sp>
        <p:nvSpPr>
          <p:cNvPr id="9" name="TextBox 8"/>
          <p:cNvSpPr txBox="1"/>
          <p:nvPr/>
        </p:nvSpPr>
        <p:spPr>
          <a:xfrm>
            <a:off x="76200" y="1543050"/>
            <a:ext cx="4495799" cy="646331"/>
          </a:xfrm>
          <a:prstGeom prst="rect">
            <a:avLst/>
          </a:prstGeom>
          <a:noFill/>
        </p:spPr>
        <p:txBody>
          <a:bodyPr wrap="square" rtlCol="0">
            <a:spAutoFit/>
          </a:bodyPr>
          <a:lstStyle/>
          <a:p>
            <a:pPr algn="ctr"/>
            <a:r>
              <a:rPr lang="en-US" b="1" dirty="0">
                <a:solidFill>
                  <a:schemeClr val="tx2"/>
                </a:solidFill>
              </a:rPr>
              <a:t>This is a series of </a:t>
            </a:r>
            <a:r>
              <a:rPr lang="en-US" b="1" dirty="0" smtClean="0">
                <a:solidFill>
                  <a:schemeClr val="tx2"/>
                </a:solidFill>
              </a:rPr>
              <a:t>Training </a:t>
            </a:r>
            <a:r>
              <a:rPr lang="en-US" b="1" dirty="0">
                <a:solidFill>
                  <a:schemeClr val="tx2"/>
                </a:solidFill>
              </a:rPr>
              <a:t>for your </a:t>
            </a:r>
            <a:r>
              <a:rPr lang="en-US" b="1" dirty="0" smtClean="0">
                <a:solidFill>
                  <a:schemeClr val="tx2"/>
                </a:solidFill>
              </a:rPr>
              <a:t>Management, Sales &amp; Office TEAM</a:t>
            </a:r>
            <a:endParaRPr lang="en-US" b="1" dirty="0">
              <a:solidFill>
                <a:schemeClr val="tx2"/>
              </a:solidFill>
            </a:endParaRPr>
          </a:p>
        </p:txBody>
      </p:sp>
      <p:sp>
        <p:nvSpPr>
          <p:cNvPr id="10" name="TextBox 9"/>
          <p:cNvSpPr txBox="1"/>
          <p:nvPr/>
        </p:nvSpPr>
        <p:spPr>
          <a:xfrm>
            <a:off x="231239" y="5084488"/>
            <a:ext cx="4256314" cy="646331"/>
          </a:xfrm>
          <a:prstGeom prst="rect">
            <a:avLst/>
          </a:prstGeom>
          <a:noFill/>
        </p:spPr>
        <p:txBody>
          <a:bodyPr wrap="square" rtlCol="0">
            <a:spAutoFit/>
          </a:bodyPr>
          <a:lstStyle/>
          <a:p>
            <a:pPr algn="ctr"/>
            <a:r>
              <a:rPr lang="en-US" b="1" dirty="0" smtClean="0"/>
              <a:t>J.W. Owens - 561-372-5922 results.jwowens@gmail.com </a:t>
            </a:r>
            <a:endParaRPr lang="en-US" b="1" dirty="0"/>
          </a:p>
        </p:txBody>
      </p:sp>
      <p:sp>
        <p:nvSpPr>
          <p:cNvPr id="11" name="TextBox 10"/>
          <p:cNvSpPr txBox="1"/>
          <p:nvPr/>
        </p:nvSpPr>
        <p:spPr>
          <a:xfrm>
            <a:off x="413657" y="359232"/>
            <a:ext cx="11310257" cy="646331"/>
          </a:xfrm>
          <a:prstGeom prst="rect">
            <a:avLst/>
          </a:prstGeom>
          <a:noFill/>
        </p:spPr>
        <p:txBody>
          <a:bodyPr wrap="square" rtlCol="0">
            <a:spAutoFit/>
          </a:bodyPr>
          <a:lstStyle/>
          <a:p>
            <a:r>
              <a:rPr lang="en-US" sz="3600" b="1" dirty="0">
                <a:solidFill>
                  <a:srgbClr val="FFFF00"/>
                </a:solidFill>
              </a:rPr>
              <a:t>Appointment Setter’s SCRIPTS and </a:t>
            </a:r>
            <a:r>
              <a:rPr lang="en-US" sz="3600" b="1" dirty="0" smtClean="0">
                <a:solidFill>
                  <a:srgbClr val="FFFF00"/>
                </a:solidFill>
              </a:rPr>
              <a:t>TIPS (Part 3)</a:t>
            </a:r>
            <a:endParaRPr lang="en-US" dirty="0">
              <a:solidFill>
                <a:srgbClr val="FFFF00"/>
              </a:solidFill>
              <a:latin typeface="Arial" panose="020B0604020202020204" pitchFamily="34" charset="0"/>
              <a:cs typeface="Arial" panose="020B0604020202020204" pitchFamily="34" charset="0"/>
            </a:endParaRPr>
          </a:p>
        </p:txBody>
      </p:sp>
      <p:pic>
        <p:nvPicPr>
          <p:cNvPr id="12" name="Content Placeholder 11"/>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6183087" y="1543051"/>
            <a:ext cx="5932714" cy="4454980"/>
          </a:xfrm>
        </p:spPr>
      </p:pic>
      <p:sp>
        <p:nvSpPr>
          <p:cNvPr id="13" name="TextBox 6"/>
          <p:cNvSpPr txBox="1"/>
          <p:nvPr/>
        </p:nvSpPr>
        <p:spPr>
          <a:xfrm>
            <a:off x="646210" y="5629089"/>
            <a:ext cx="3426372" cy="369332"/>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b="1" dirty="0" smtClean="0">
                <a:solidFill>
                  <a:srgbClr val="0070C0"/>
                </a:solidFill>
                <a:latin typeface="Bodoni MT" panose="02070603080606020203" pitchFamily="18" charset="0"/>
              </a:rPr>
              <a:t>A Perspective 101 Series</a:t>
            </a:r>
            <a:endParaRPr lang="en-US" b="1" dirty="0">
              <a:solidFill>
                <a:srgbClr val="0070C0"/>
              </a:solidFill>
              <a:latin typeface="Bodoni MT" panose="02070603080606020203" pitchFamily="18" charset="0"/>
            </a:endParaRPr>
          </a:p>
        </p:txBody>
      </p:sp>
    </p:spTree>
    <p:extLst>
      <p:ext uri="{BB962C8B-B14F-4D97-AF65-F5344CB8AC3E}">
        <p14:creationId xmlns:p14="http://schemas.microsoft.com/office/powerpoint/2010/main" val="24351094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2"/>
          <p:cNvSpPr>
            <a:spLocks noGrp="1"/>
          </p:cNvSpPr>
          <p:nvPr>
            <p:ph idx="1"/>
          </p:nvPr>
        </p:nvSpPr>
        <p:spPr>
          <a:xfrm>
            <a:off x="599726" y="1567543"/>
            <a:ext cx="10972800" cy="5050971"/>
          </a:xfrm>
        </p:spPr>
        <p:txBody>
          <a:bodyPr>
            <a:noAutofit/>
          </a:bodyPr>
          <a:lstStyle/>
          <a:p>
            <a:pPr marL="0" indent="0">
              <a:buNone/>
            </a:pPr>
            <a:r>
              <a:rPr lang="en-US" sz="3200" b="1" dirty="0">
                <a:solidFill>
                  <a:schemeClr val="tx2"/>
                </a:solidFill>
                <a:latin typeface="Arial" panose="020B0604020202020204" pitchFamily="34" charset="0"/>
                <a:cs typeface="Arial" panose="020B0604020202020204" pitchFamily="34" charset="0"/>
              </a:rPr>
              <a:t>What did the new trainees struggle with the most? </a:t>
            </a:r>
            <a:endParaRPr lang="en-US" sz="3200" dirty="0">
              <a:solidFill>
                <a:schemeClr val="tx2"/>
              </a:solidFill>
              <a:latin typeface="Arial" panose="020B0604020202020204" pitchFamily="34" charset="0"/>
              <a:cs typeface="Arial" panose="020B0604020202020204" pitchFamily="34" charset="0"/>
            </a:endParaRPr>
          </a:p>
          <a:p>
            <a:r>
              <a:rPr lang="en-US" sz="2800" dirty="0">
                <a:solidFill>
                  <a:schemeClr val="tx2"/>
                </a:solidFill>
                <a:latin typeface="Arial" panose="020B0604020202020204" pitchFamily="34" charset="0"/>
                <a:cs typeface="Arial" panose="020B0604020202020204" pitchFamily="34" charset="0"/>
              </a:rPr>
              <a:t> They had a problem making their first 5 to 10 calls. </a:t>
            </a:r>
          </a:p>
          <a:p>
            <a:r>
              <a:rPr lang="en-US" sz="2800" dirty="0">
                <a:solidFill>
                  <a:schemeClr val="tx2"/>
                </a:solidFill>
                <a:latin typeface="Arial" panose="020B0604020202020204" pitchFamily="34" charset="0"/>
                <a:cs typeface="Arial" panose="020B0604020202020204" pitchFamily="34" charset="0"/>
              </a:rPr>
              <a:t> They had a problem with waiting for customers answers. They would ask, </a:t>
            </a:r>
            <a:r>
              <a:rPr lang="en-US" sz="2800" b="1" i="1" dirty="0">
                <a:solidFill>
                  <a:schemeClr val="tx2"/>
                </a:solidFill>
                <a:latin typeface="Arial" panose="020B0604020202020204" pitchFamily="34" charset="0"/>
                <a:cs typeface="Arial" panose="020B0604020202020204" pitchFamily="34" charset="0"/>
              </a:rPr>
              <a:t>“which works best 1 or 2:30″ </a:t>
            </a:r>
            <a:r>
              <a:rPr lang="en-US" sz="2800" dirty="0">
                <a:solidFill>
                  <a:schemeClr val="tx2"/>
                </a:solidFill>
                <a:latin typeface="Arial" panose="020B0604020202020204" pitchFamily="34" charset="0"/>
                <a:cs typeface="Arial" panose="020B0604020202020204" pitchFamily="34" charset="0"/>
              </a:rPr>
              <a:t>and then interrupt the customer before they answered. </a:t>
            </a:r>
            <a:r>
              <a:rPr lang="en-US" sz="2800" dirty="0" smtClean="0">
                <a:solidFill>
                  <a:schemeClr val="tx2"/>
                </a:solidFill>
                <a:latin typeface="Arial" panose="020B0604020202020204" pitchFamily="34" charset="0"/>
                <a:cs typeface="Arial" panose="020B0604020202020204" pitchFamily="34" charset="0"/>
              </a:rPr>
              <a:t> When </a:t>
            </a:r>
            <a:r>
              <a:rPr lang="en-US" sz="2800" dirty="0">
                <a:solidFill>
                  <a:schemeClr val="tx2"/>
                </a:solidFill>
                <a:latin typeface="Arial" panose="020B0604020202020204" pitchFamily="34" charset="0"/>
                <a:cs typeface="Arial" panose="020B0604020202020204" pitchFamily="34" charset="0"/>
              </a:rPr>
              <a:t>you ask the customer a questions wait for the answer</a:t>
            </a:r>
            <a:r>
              <a:rPr lang="en-US" sz="2800" dirty="0" smtClean="0">
                <a:solidFill>
                  <a:schemeClr val="tx2"/>
                </a:solidFill>
                <a:latin typeface="Arial" panose="020B0604020202020204" pitchFamily="34" charset="0"/>
                <a:cs typeface="Arial" panose="020B0604020202020204" pitchFamily="34" charset="0"/>
              </a:rPr>
              <a:t>.  </a:t>
            </a:r>
            <a:r>
              <a:rPr lang="en-US" sz="2800" u="sng" dirty="0">
                <a:solidFill>
                  <a:schemeClr val="tx2"/>
                </a:solidFill>
                <a:latin typeface="Arial" panose="020B0604020202020204" pitchFamily="34" charset="0"/>
                <a:cs typeface="Arial" panose="020B0604020202020204" pitchFamily="34" charset="0"/>
              </a:rPr>
              <a:t>Never say</a:t>
            </a:r>
            <a:r>
              <a:rPr lang="en-US" sz="2800" dirty="0">
                <a:solidFill>
                  <a:schemeClr val="tx2"/>
                </a:solidFill>
                <a:latin typeface="Arial" panose="020B0604020202020204" pitchFamily="34" charset="0"/>
                <a:cs typeface="Arial" panose="020B0604020202020204" pitchFamily="34" charset="0"/>
              </a:rPr>
              <a:t>, </a:t>
            </a:r>
            <a:r>
              <a:rPr lang="en-US" sz="2800" b="1" i="1" dirty="0">
                <a:solidFill>
                  <a:schemeClr val="tx2"/>
                </a:solidFill>
                <a:latin typeface="Arial" panose="020B0604020202020204" pitchFamily="34" charset="0"/>
                <a:cs typeface="Arial" panose="020B0604020202020204" pitchFamily="34" charset="0"/>
              </a:rPr>
              <a:t>“Are you there?” </a:t>
            </a:r>
          </a:p>
          <a:p>
            <a:r>
              <a:rPr lang="en-US" sz="2800" dirty="0">
                <a:solidFill>
                  <a:schemeClr val="tx2"/>
                </a:solidFill>
                <a:latin typeface="Arial" panose="020B0604020202020204" pitchFamily="34" charset="0"/>
                <a:cs typeface="Arial" panose="020B0604020202020204" pitchFamily="34" charset="0"/>
              </a:rPr>
              <a:t> They had a problem with asking for permission. They fell into a habit of saying, </a:t>
            </a:r>
            <a:r>
              <a:rPr lang="en-US" sz="2800" b="1" i="1" dirty="0">
                <a:solidFill>
                  <a:schemeClr val="tx2"/>
                </a:solidFill>
                <a:latin typeface="Arial" panose="020B0604020202020204" pitchFamily="34" charset="0"/>
                <a:cs typeface="Arial" panose="020B0604020202020204" pitchFamily="34" charset="0"/>
              </a:rPr>
              <a:t>“is it ok, if we meet at 1 or 2:30?” </a:t>
            </a:r>
          </a:p>
        </p:txBody>
      </p:sp>
      <p:sp>
        <p:nvSpPr>
          <p:cNvPr id="4" name="TextBox 3"/>
          <p:cNvSpPr txBox="1"/>
          <p:nvPr/>
        </p:nvSpPr>
        <p:spPr>
          <a:xfrm>
            <a:off x="413657" y="359232"/>
            <a:ext cx="11310257" cy="646331"/>
          </a:xfrm>
          <a:prstGeom prst="rect">
            <a:avLst/>
          </a:prstGeom>
          <a:noFill/>
        </p:spPr>
        <p:txBody>
          <a:bodyPr wrap="square" rtlCol="0">
            <a:spAutoFit/>
          </a:bodyPr>
          <a:lstStyle/>
          <a:p>
            <a:r>
              <a:rPr lang="en-US" sz="3600" b="1" dirty="0">
                <a:solidFill>
                  <a:srgbClr val="FFFF00"/>
                </a:solidFill>
              </a:rPr>
              <a:t>Appointment Setter’s SCRIPTS and </a:t>
            </a:r>
            <a:r>
              <a:rPr lang="en-US" sz="3600" b="1" dirty="0" smtClean="0">
                <a:solidFill>
                  <a:srgbClr val="FFFF00"/>
                </a:solidFill>
              </a:rPr>
              <a:t>TIPS (Part 3)</a:t>
            </a:r>
            <a:endParaRPr lang="en-US" dirty="0">
              <a:solidFill>
                <a:srgbClr val="FFFF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959506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2"/>
          <p:cNvSpPr>
            <a:spLocks noGrp="1"/>
          </p:cNvSpPr>
          <p:nvPr>
            <p:ph idx="1"/>
          </p:nvPr>
        </p:nvSpPr>
        <p:spPr>
          <a:xfrm>
            <a:off x="599726" y="1567543"/>
            <a:ext cx="10972800" cy="5050971"/>
          </a:xfrm>
        </p:spPr>
        <p:txBody>
          <a:bodyPr>
            <a:noAutofit/>
          </a:bodyPr>
          <a:lstStyle/>
          <a:p>
            <a:pPr marL="0" indent="0">
              <a:buNone/>
            </a:pPr>
            <a:r>
              <a:rPr lang="en-US" sz="3200" b="1" dirty="0" smtClean="0">
                <a:latin typeface="Arial" panose="020B0604020202020204" pitchFamily="34" charset="0"/>
                <a:cs typeface="Arial" panose="020B0604020202020204" pitchFamily="34" charset="0"/>
              </a:rPr>
              <a:t>Your </a:t>
            </a:r>
            <a:r>
              <a:rPr lang="en-US" sz="3200" b="1" dirty="0">
                <a:latin typeface="Arial" panose="020B0604020202020204" pitchFamily="34" charset="0"/>
                <a:cs typeface="Arial" panose="020B0604020202020204" pitchFamily="34" charset="0"/>
              </a:rPr>
              <a:t>Phone Introduction </a:t>
            </a:r>
            <a:endParaRPr lang="en-US" sz="3200" dirty="0">
              <a:latin typeface="Arial" panose="020B0604020202020204" pitchFamily="34" charset="0"/>
              <a:cs typeface="Arial" panose="020B0604020202020204" pitchFamily="34" charset="0"/>
            </a:endParaRPr>
          </a:p>
          <a:p>
            <a:r>
              <a:rPr lang="en-US" sz="2800" dirty="0">
                <a:latin typeface="Arial" panose="020B0604020202020204" pitchFamily="34" charset="0"/>
                <a:cs typeface="Arial" panose="020B0604020202020204" pitchFamily="34" charset="0"/>
              </a:rPr>
              <a:t> Must state </a:t>
            </a:r>
            <a:r>
              <a:rPr lang="en-US" sz="2800" b="1" dirty="0">
                <a:latin typeface="Arial" panose="020B0604020202020204" pitchFamily="34" charset="0"/>
                <a:cs typeface="Arial" panose="020B0604020202020204" pitchFamily="34" charset="0"/>
              </a:rPr>
              <a:t>name and company </a:t>
            </a:r>
            <a:endParaRPr lang="en-US" sz="2800" dirty="0">
              <a:latin typeface="Arial" panose="020B0604020202020204" pitchFamily="34" charset="0"/>
              <a:cs typeface="Arial" panose="020B0604020202020204" pitchFamily="34" charset="0"/>
            </a:endParaRPr>
          </a:p>
          <a:p>
            <a:r>
              <a:rPr lang="en-US" sz="2800" dirty="0">
                <a:latin typeface="Arial" panose="020B0604020202020204" pitchFamily="34" charset="0"/>
                <a:cs typeface="Arial" panose="020B0604020202020204" pitchFamily="34" charset="0"/>
              </a:rPr>
              <a:t> It also is polite </a:t>
            </a:r>
            <a:r>
              <a:rPr lang="en-US" sz="2800" b="1" dirty="0">
                <a:latin typeface="Arial" panose="020B0604020202020204" pitchFamily="34" charset="0"/>
                <a:cs typeface="Arial" panose="020B0604020202020204" pitchFamily="34" charset="0"/>
              </a:rPr>
              <a:t>to state your name and company </a:t>
            </a:r>
            <a:endParaRPr lang="en-US" sz="2800" dirty="0">
              <a:latin typeface="Arial" panose="020B0604020202020204" pitchFamily="34" charset="0"/>
              <a:cs typeface="Arial" panose="020B0604020202020204" pitchFamily="34" charset="0"/>
            </a:endParaRPr>
          </a:p>
          <a:p>
            <a:r>
              <a:rPr lang="en-US" sz="2800" dirty="0">
                <a:latin typeface="Arial" panose="020B0604020202020204" pitchFamily="34" charset="0"/>
                <a:cs typeface="Arial" panose="020B0604020202020204" pitchFamily="34" charset="0"/>
              </a:rPr>
              <a:t> </a:t>
            </a:r>
            <a:r>
              <a:rPr lang="en-US" sz="2800" b="1" dirty="0">
                <a:latin typeface="Arial" panose="020B0604020202020204" pitchFamily="34" charset="0"/>
                <a:cs typeface="Arial" panose="020B0604020202020204" pitchFamily="34" charset="0"/>
              </a:rPr>
              <a:t>Get excited and smile </a:t>
            </a:r>
            <a:r>
              <a:rPr lang="en-US" sz="2800" dirty="0">
                <a:latin typeface="Arial" panose="020B0604020202020204" pitchFamily="34" charset="0"/>
                <a:cs typeface="Arial" panose="020B0604020202020204" pitchFamily="34" charset="0"/>
              </a:rPr>
              <a:t>(Smile &amp; Dial) </a:t>
            </a:r>
          </a:p>
          <a:p>
            <a:r>
              <a:rPr lang="en-US" sz="2800" dirty="0">
                <a:latin typeface="Arial" panose="020B0604020202020204" pitchFamily="34" charset="0"/>
                <a:cs typeface="Arial" panose="020B0604020202020204" pitchFamily="34" charset="0"/>
              </a:rPr>
              <a:t> Sometimes it makes sense to sound like you don’t care if you sell. (The customer may assume it really is a </a:t>
            </a:r>
            <a:r>
              <a:rPr lang="en-US" sz="2800" dirty="0" smtClean="0">
                <a:latin typeface="Arial" panose="020B0604020202020204" pitchFamily="34" charset="0"/>
                <a:cs typeface="Arial" panose="020B0604020202020204" pitchFamily="34" charset="0"/>
              </a:rPr>
              <a:t>curtesy </a:t>
            </a:r>
            <a:r>
              <a:rPr lang="en-US" sz="2800" dirty="0">
                <a:latin typeface="Arial" panose="020B0604020202020204" pitchFamily="34" charset="0"/>
                <a:cs typeface="Arial" panose="020B0604020202020204" pitchFamily="34" charset="0"/>
              </a:rPr>
              <a:t>call.) </a:t>
            </a:r>
          </a:p>
          <a:p>
            <a:r>
              <a:rPr lang="en-US" sz="2800" dirty="0">
                <a:latin typeface="Arial" panose="020B0604020202020204" pitchFamily="34" charset="0"/>
                <a:cs typeface="Arial" panose="020B0604020202020204" pitchFamily="34" charset="0"/>
              </a:rPr>
              <a:t> </a:t>
            </a:r>
            <a:r>
              <a:rPr lang="en-US" sz="2800" b="1" dirty="0">
                <a:latin typeface="Arial" panose="020B0604020202020204" pitchFamily="34" charset="0"/>
                <a:cs typeface="Arial" panose="020B0604020202020204" pitchFamily="34" charset="0"/>
              </a:rPr>
              <a:t>Pace their voice patterns</a:t>
            </a:r>
            <a:r>
              <a:rPr lang="en-US" sz="2800" dirty="0">
                <a:latin typeface="Arial" panose="020B0604020202020204" pitchFamily="34" charset="0"/>
                <a:cs typeface="Arial" panose="020B0604020202020204" pitchFamily="34" charset="0"/>
              </a:rPr>
              <a:t>, but don’t make it obvious. (Talk at the pace of the customer, while using their slang.) </a:t>
            </a:r>
            <a:r>
              <a:rPr lang="en-US" sz="2800" dirty="0" smtClean="0">
                <a:latin typeface="Arial" panose="020B0604020202020204" pitchFamily="34" charset="0"/>
                <a:cs typeface="Arial" panose="020B0604020202020204" pitchFamily="34" charset="0"/>
              </a:rPr>
              <a:t> </a:t>
            </a:r>
            <a:endParaRPr lang="en-US" sz="2800" b="1" dirty="0" smtClean="0">
              <a:latin typeface="Arial" panose="020B0604020202020204" pitchFamily="34" charset="0"/>
              <a:cs typeface="Arial" panose="020B0604020202020204" pitchFamily="34" charset="0"/>
            </a:endParaRPr>
          </a:p>
        </p:txBody>
      </p:sp>
      <p:sp>
        <p:nvSpPr>
          <p:cNvPr id="4" name="TextBox 3"/>
          <p:cNvSpPr txBox="1"/>
          <p:nvPr/>
        </p:nvSpPr>
        <p:spPr>
          <a:xfrm>
            <a:off x="413657" y="359232"/>
            <a:ext cx="11310257" cy="646331"/>
          </a:xfrm>
          <a:prstGeom prst="rect">
            <a:avLst/>
          </a:prstGeom>
          <a:noFill/>
        </p:spPr>
        <p:txBody>
          <a:bodyPr wrap="square" rtlCol="0">
            <a:spAutoFit/>
          </a:bodyPr>
          <a:lstStyle/>
          <a:p>
            <a:r>
              <a:rPr lang="en-US" sz="3600" b="1" dirty="0">
                <a:solidFill>
                  <a:srgbClr val="FFFF00"/>
                </a:solidFill>
              </a:rPr>
              <a:t>Appointment Setter’s SCRIPTS and </a:t>
            </a:r>
            <a:r>
              <a:rPr lang="en-US" sz="3600" b="1" dirty="0" smtClean="0">
                <a:solidFill>
                  <a:srgbClr val="FFFF00"/>
                </a:solidFill>
              </a:rPr>
              <a:t>TIPS (Part 3)</a:t>
            </a:r>
            <a:endParaRPr lang="en-US" dirty="0">
              <a:solidFill>
                <a:srgbClr val="FFFF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530395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2"/>
          <p:cNvSpPr>
            <a:spLocks noGrp="1"/>
          </p:cNvSpPr>
          <p:nvPr>
            <p:ph idx="1"/>
          </p:nvPr>
        </p:nvSpPr>
        <p:spPr>
          <a:xfrm>
            <a:off x="195943" y="1567543"/>
            <a:ext cx="11778343" cy="5050971"/>
          </a:xfrm>
        </p:spPr>
        <p:txBody>
          <a:bodyPr>
            <a:noAutofit/>
          </a:bodyPr>
          <a:lstStyle/>
          <a:p>
            <a:pPr marL="0" indent="0">
              <a:buNone/>
            </a:pPr>
            <a:r>
              <a:rPr lang="en-US" sz="3200" b="1" dirty="0" smtClean="0">
                <a:latin typeface="Arial" panose="020B0604020202020204" pitchFamily="34" charset="0"/>
                <a:cs typeface="Arial" panose="020B0604020202020204" pitchFamily="34" charset="0"/>
              </a:rPr>
              <a:t>Don’t </a:t>
            </a:r>
            <a:r>
              <a:rPr lang="en-US" sz="3200" b="1" dirty="0">
                <a:latin typeface="Arial" panose="020B0604020202020204" pitchFamily="34" charset="0"/>
                <a:cs typeface="Arial" panose="020B0604020202020204" pitchFamily="34" charset="0"/>
              </a:rPr>
              <a:t>Ask for Permission </a:t>
            </a:r>
            <a:endParaRPr lang="en-US" sz="3200" dirty="0">
              <a:latin typeface="Arial" panose="020B0604020202020204" pitchFamily="34" charset="0"/>
              <a:cs typeface="Arial" panose="020B0604020202020204" pitchFamily="34" charset="0"/>
            </a:endParaRPr>
          </a:p>
          <a:p>
            <a:r>
              <a:rPr lang="en-US" sz="2800" dirty="0">
                <a:latin typeface="Arial" panose="020B0604020202020204" pitchFamily="34" charset="0"/>
                <a:cs typeface="Arial" panose="020B0604020202020204" pitchFamily="34" charset="0"/>
              </a:rPr>
              <a:t>If your acting in their best interest, </a:t>
            </a:r>
            <a:r>
              <a:rPr lang="en-US" sz="2800" b="1" dirty="0">
                <a:latin typeface="Arial" panose="020B0604020202020204" pitchFamily="34" charset="0"/>
                <a:cs typeface="Arial" panose="020B0604020202020204" pitchFamily="34" charset="0"/>
              </a:rPr>
              <a:t>why ask if you can help? </a:t>
            </a:r>
            <a:endParaRPr lang="en-US" sz="2800" dirty="0">
              <a:latin typeface="Arial" panose="020B0604020202020204" pitchFamily="34" charset="0"/>
              <a:cs typeface="Arial" panose="020B0604020202020204" pitchFamily="34" charset="0"/>
            </a:endParaRPr>
          </a:p>
          <a:p>
            <a:r>
              <a:rPr lang="en-US" sz="2800" b="1" dirty="0">
                <a:latin typeface="Arial" panose="020B0604020202020204" pitchFamily="34" charset="0"/>
                <a:cs typeface="Arial" panose="020B0604020202020204" pitchFamily="34" charset="0"/>
              </a:rPr>
              <a:t>The number one problem, our new trainees had, was asking for permission. </a:t>
            </a:r>
            <a:r>
              <a:rPr lang="en-US" sz="2800" b="1" dirty="0" smtClean="0">
                <a:latin typeface="Arial" panose="020B0604020202020204" pitchFamily="34" charset="0"/>
                <a:cs typeface="Arial" panose="020B0604020202020204" pitchFamily="34" charset="0"/>
              </a:rPr>
              <a:t>  </a:t>
            </a:r>
            <a:r>
              <a:rPr lang="en-US" sz="2800" dirty="0" smtClean="0">
                <a:latin typeface="Arial" panose="020B0604020202020204" pitchFamily="34" charset="0"/>
                <a:cs typeface="Arial" panose="020B0604020202020204" pitchFamily="34" charset="0"/>
              </a:rPr>
              <a:t>If </a:t>
            </a:r>
            <a:r>
              <a:rPr lang="en-US" sz="2800" dirty="0">
                <a:latin typeface="Arial" panose="020B0604020202020204" pitchFamily="34" charset="0"/>
                <a:cs typeface="Arial" panose="020B0604020202020204" pitchFamily="34" charset="0"/>
              </a:rPr>
              <a:t>you saw someone stuck on a train track, would you take the time to ask if they needed your help? </a:t>
            </a:r>
          </a:p>
          <a:p>
            <a:r>
              <a:rPr lang="en-US" sz="2800" dirty="0">
                <a:latin typeface="Arial" panose="020B0604020202020204" pitchFamily="34" charset="0"/>
                <a:cs typeface="Arial" panose="020B0604020202020204" pitchFamily="34" charset="0"/>
              </a:rPr>
              <a:t>Don’t ask </a:t>
            </a:r>
            <a:r>
              <a:rPr lang="en-US" sz="2800" b="1" i="1" dirty="0">
                <a:latin typeface="Arial" panose="020B0604020202020204" pitchFamily="34" charset="0"/>
                <a:cs typeface="Arial" panose="020B0604020202020204" pitchFamily="34" charset="0"/>
              </a:rPr>
              <a:t>“Would it be OK if we meet on Tuesday or Thursday…”</a:t>
            </a:r>
            <a:r>
              <a:rPr lang="en-US" sz="2800" b="1" dirty="0">
                <a:latin typeface="Arial" panose="020B0604020202020204" pitchFamily="34" charset="0"/>
                <a:cs typeface="Arial" panose="020B0604020202020204" pitchFamily="34" charset="0"/>
              </a:rPr>
              <a:t> If you ask for permission 98% will say NO!!! </a:t>
            </a:r>
            <a:r>
              <a:rPr lang="en-US" sz="2800" b="1" dirty="0" smtClean="0">
                <a:latin typeface="Arial" panose="020B0604020202020204" pitchFamily="34" charset="0"/>
                <a:cs typeface="Arial" panose="020B0604020202020204" pitchFamily="34" charset="0"/>
              </a:rPr>
              <a:t> </a:t>
            </a:r>
            <a:r>
              <a:rPr lang="en-US" sz="2800" dirty="0" smtClean="0">
                <a:latin typeface="Arial" panose="020B0604020202020204" pitchFamily="34" charset="0"/>
                <a:cs typeface="Arial" panose="020B0604020202020204" pitchFamily="34" charset="0"/>
              </a:rPr>
              <a:t>You </a:t>
            </a:r>
            <a:r>
              <a:rPr lang="en-US" sz="2800" dirty="0">
                <a:latin typeface="Arial" panose="020B0604020202020204" pitchFamily="34" charset="0"/>
                <a:cs typeface="Arial" panose="020B0604020202020204" pitchFamily="34" charset="0"/>
              </a:rPr>
              <a:t>must assume you will provide a better product or service than a competitor. If you don’t believe your product is the best, your client will </a:t>
            </a:r>
            <a:r>
              <a:rPr lang="en-US" sz="2800" dirty="0" smtClean="0">
                <a:latin typeface="Arial" panose="020B0604020202020204" pitchFamily="34" charset="0"/>
                <a:cs typeface="Arial" panose="020B0604020202020204" pitchFamily="34" charset="0"/>
              </a:rPr>
              <a:t>realize </a:t>
            </a:r>
            <a:r>
              <a:rPr lang="en-US" sz="2800" dirty="0">
                <a:latin typeface="Arial" panose="020B0604020202020204" pitchFamily="34" charset="0"/>
                <a:cs typeface="Arial" panose="020B0604020202020204" pitchFamily="34" charset="0"/>
              </a:rPr>
              <a:t>that as well. </a:t>
            </a:r>
            <a:r>
              <a:rPr lang="en-US" sz="2800" dirty="0" smtClean="0">
                <a:latin typeface="Arial" panose="020B0604020202020204" pitchFamily="34" charset="0"/>
                <a:cs typeface="Arial" panose="020B0604020202020204" pitchFamily="34" charset="0"/>
              </a:rPr>
              <a:t> </a:t>
            </a:r>
            <a:r>
              <a:rPr lang="en-US" sz="2800" b="1" dirty="0" smtClean="0">
                <a:latin typeface="Arial" panose="020B0604020202020204" pitchFamily="34" charset="0"/>
                <a:cs typeface="Arial" panose="020B0604020202020204" pitchFamily="34" charset="0"/>
              </a:rPr>
              <a:t>You </a:t>
            </a:r>
            <a:r>
              <a:rPr lang="en-US" sz="2800" b="1" dirty="0">
                <a:latin typeface="Arial" panose="020B0604020202020204" pitchFamily="34" charset="0"/>
                <a:cs typeface="Arial" panose="020B0604020202020204" pitchFamily="34" charset="0"/>
              </a:rPr>
              <a:t>must believe in yourself and your product or you will never meet your potential in sales</a:t>
            </a:r>
            <a:r>
              <a:rPr lang="en-US" sz="2800" dirty="0">
                <a:latin typeface="Arial" panose="020B0604020202020204" pitchFamily="34" charset="0"/>
                <a:cs typeface="Arial" panose="020B0604020202020204" pitchFamily="34" charset="0"/>
              </a:rPr>
              <a:t>. </a:t>
            </a:r>
            <a:endParaRPr lang="en-US" sz="2800" b="1" dirty="0" smtClean="0">
              <a:latin typeface="Arial" panose="020B0604020202020204" pitchFamily="34" charset="0"/>
              <a:cs typeface="Arial" panose="020B0604020202020204" pitchFamily="34" charset="0"/>
            </a:endParaRPr>
          </a:p>
        </p:txBody>
      </p:sp>
      <p:sp>
        <p:nvSpPr>
          <p:cNvPr id="4" name="TextBox 3"/>
          <p:cNvSpPr txBox="1"/>
          <p:nvPr/>
        </p:nvSpPr>
        <p:spPr>
          <a:xfrm>
            <a:off x="413657" y="359232"/>
            <a:ext cx="11310257" cy="646331"/>
          </a:xfrm>
          <a:prstGeom prst="rect">
            <a:avLst/>
          </a:prstGeom>
          <a:noFill/>
        </p:spPr>
        <p:txBody>
          <a:bodyPr wrap="square" rtlCol="0">
            <a:spAutoFit/>
          </a:bodyPr>
          <a:lstStyle/>
          <a:p>
            <a:r>
              <a:rPr lang="en-US" sz="3600" b="1" dirty="0">
                <a:solidFill>
                  <a:srgbClr val="FFFF00"/>
                </a:solidFill>
              </a:rPr>
              <a:t>Appointment Setter’s SCRIPTS and </a:t>
            </a:r>
            <a:r>
              <a:rPr lang="en-US" sz="3600" b="1" dirty="0" smtClean="0">
                <a:solidFill>
                  <a:srgbClr val="FFFF00"/>
                </a:solidFill>
              </a:rPr>
              <a:t>TIPS (Part 3)</a:t>
            </a:r>
            <a:endParaRPr lang="en-US" dirty="0">
              <a:solidFill>
                <a:srgbClr val="FFFF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673896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2"/>
          <p:cNvSpPr>
            <a:spLocks noGrp="1"/>
          </p:cNvSpPr>
          <p:nvPr>
            <p:ph idx="1"/>
          </p:nvPr>
        </p:nvSpPr>
        <p:spPr>
          <a:xfrm>
            <a:off x="87086" y="1567543"/>
            <a:ext cx="11996057" cy="5290457"/>
          </a:xfrm>
        </p:spPr>
        <p:txBody>
          <a:bodyPr>
            <a:noAutofit/>
          </a:bodyPr>
          <a:lstStyle/>
          <a:p>
            <a:r>
              <a:rPr lang="en-US" b="1" dirty="0" smtClean="0">
                <a:latin typeface="Arial" panose="020B0604020202020204" pitchFamily="34" charset="0"/>
                <a:cs typeface="Arial" panose="020B0604020202020204" pitchFamily="34" charset="0"/>
              </a:rPr>
              <a:t>If </a:t>
            </a:r>
            <a:r>
              <a:rPr lang="en-US" b="1" dirty="0">
                <a:latin typeface="Arial" panose="020B0604020202020204" pitchFamily="34" charset="0"/>
                <a:cs typeface="Arial" panose="020B0604020202020204" pitchFamily="34" charset="0"/>
              </a:rPr>
              <a:t>you find yourself in a Q &amp; A session, you know you probably lost the sale or appointment</a:t>
            </a:r>
            <a:r>
              <a:rPr lang="en-US" dirty="0">
                <a:latin typeface="Arial" panose="020B0604020202020204" pitchFamily="34" charset="0"/>
                <a:cs typeface="Arial" panose="020B0604020202020204" pitchFamily="34" charset="0"/>
              </a:rPr>
              <a:t>. </a:t>
            </a:r>
          </a:p>
          <a:p>
            <a:pPr marL="0" indent="0">
              <a:buNone/>
            </a:pPr>
            <a:r>
              <a:rPr lang="en-US" b="1" dirty="0">
                <a:latin typeface="Arial" panose="020B0604020202020204" pitchFamily="34" charset="0"/>
                <a:cs typeface="Arial" panose="020B0604020202020204" pitchFamily="34" charset="0"/>
              </a:rPr>
              <a:t>Avoid questions that don’t have a YES or NO answer. </a:t>
            </a:r>
            <a:endParaRPr lang="en-US" dirty="0">
              <a:latin typeface="Arial" panose="020B0604020202020204" pitchFamily="34" charset="0"/>
              <a:cs typeface="Arial" panose="020B0604020202020204" pitchFamily="34" charset="0"/>
            </a:endParaRPr>
          </a:p>
          <a:p>
            <a:pPr marL="0" indent="0">
              <a:buNone/>
            </a:pPr>
            <a:r>
              <a:rPr lang="en-US" b="1" dirty="0">
                <a:latin typeface="Arial" panose="020B0604020202020204" pitchFamily="34" charset="0"/>
                <a:cs typeface="Arial" panose="020B0604020202020204" pitchFamily="34" charset="0"/>
              </a:rPr>
              <a:t>If you’re not sure you can help, why are you calling? </a:t>
            </a:r>
            <a:endParaRPr lang="en-US" dirty="0">
              <a:latin typeface="Arial" panose="020B0604020202020204" pitchFamily="34" charset="0"/>
              <a:cs typeface="Arial" panose="020B0604020202020204" pitchFamily="34" charset="0"/>
            </a:endParaRPr>
          </a:p>
          <a:p>
            <a:pPr marL="0" indent="0">
              <a:buNone/>
            </a:pPr>
            <a:r>
              <a:rPr lang="en-US" dirty="0">
                <a:latin typeface="Arial" panose="020B0604020202020204" pitchFamily="34" charset="0"/>
                <a:cs typeface="Arial" panose="020B0604020202020204" pitchFamily="34" charset="0"/>
              </a:rPr>
              <a:t>Again if your company isn’t the best, quit and go work for the best. Successful sales people don’t ask for permission. From what I’ve seen, the difference between the best sales people I have worked with is that the best assume the client wants to buy or meet with them. </a:t>
            </a:r>
            <a:r>
              <a:rPr lang="en-US" b="1" dirty="0">
                <a:latin typeface="Arial" panose="020B0604020202020204" pitchFamily="34" charset="0"/>
                <a:cs typeface="Arial" panose="020B0604020202020204" pitchFamily="34" charset="0"/>
              </a:rPr>
              <a:t>It really is that simple! </a:t>
            </a:r>
            <a:endParaRPr lang="en-US" dirty="0">
              <a:latin typeface="Arial" panose="020B0604020202020204" pitchFamily="34" charset="0"/>
              <a:cs typeface="Arial" panose="020B0604020202020204" pitchFamily="34" charset="0"/>
            </a:endParaRPr>
          </a:p>
          <a:p>
            <a:pPr marL="0" indent="0">
              <a:buNone/>
            </a:pPr>
            <a:r>
              <a:rPr lang="en-US" dirty="0">
                <a:latin typeface="Arial" panose="020B0604020202020204" pitchFamily="34" charset="0"/>
                <a:cs typeface="Arial" panose="020B0604020202020204" pitchFamily="34" charset="0"/>
              </a:rPr>
              <a:t>These scripts showed a </a:t>
            </a:r>
            <a:r>
              <a:rPr lang="en-US" b="1" dirty="0">
                <a:latin typeface="Arial" panose="020B0604020202020204" pitchFamily="34" charset="0"/>
                <a:cs typeface="Arial" panose="020B0604020202020204" pitchFamily="34" charset="0"/>
              </a:rPr>
              <a:t>70 to 80% </a:t>
            </a:r>
            <a:r>
              <a:rPr lang="en-US" dirty="0">
                <a:latin typeface="Arial" panose="020B0604020202020204" pitchFamily="34" charset="0"/>
                <a:cs typeface="Arial" panose="020B0604020202020204" pitchFamily="34" charset="0"/>
              </a:rPr>
              <a:t>success rate. Also, I found that with a good script in hand I all but eliminated all of my phone anxiety and started to love selling on the phone. </a:t>
            </a:r>
          </a:p>
          <a:p>
            <a:pPr marL="0" indent="0">
              <a:buNone/>
            </a:pPr>
            <a:r>
              <a:rPr lang="en-US" b="1" dirty="0">
                <a:latin typeface="Arial" panose="020B0604020202020204" pitchFamily="34" charset="0"/>
                <a:cs typeface="Arial" panose="020B0604020202020204" pitchFamily="34" charset="0"/>
              </a:rPr>
              <a:t>Selling on the phone is not a Numbers Game, it’s a Good Script + Practice Game. </a:t>
            </a:r>
            <a:endParaRPr lang="en-US" dirty="0">
              <a:latin typeface="Arial" panose="020B0604020202020204" pitchFamily="34" charset="0"/>
              <a:cs typeface="Arial" panose="020B0604020202020204" pitchFamily="34" charset="0"/>
            </a:endParaRPr>
          </a:p>
        </p:txBody>
      </p:sp>
      <p:sp>
        <p:nvSpPr>
          <p:cNvPr id="4" name="TextBox 3"/>
          <p:cNvSpPr txBox="1"/>
          <p:nvPr/>
        </p:nvSpPr>
        <p:spPr>
          <a:xfrm>
            <a:off x="413657" y="359232"/>
            <a:ext cx="11310257" cy="646331"/>
          </a:xfrm>
          <a:prstGeom prst="rect">
            <a:avLst/>
          </a:prstGeom>
          <a:noFill/>
        </p:spPr>
        <p:txBody>
          <a:bodyPr wrap="square" rtlCol="0">
            <a:spAutoFit/>
          </a:bodyPr>
          <a:lstStyle/>
          <a:p>
            <a:r>
              <a:rPr lang="en-US" sz="3600" b="1" dirty="0">
                <a:solidFill>
                  <a:srgbClr val="FFFF00"/>
                </a:solidFill>
              </a:rPr>
              <a:t>Appointment Setter’s SCRIPTS and </a:t>
            </a:r>
            <a:r>
              <a:rPr lang="en-US" sz="3600" b="1" dirty="0" smtClean="0">
                <a:solidFill>
                  <a:srgbClr val="FFFF00"/>
                </a:solidFill>
              </a:rPr>
              <a:t>TIPS (Part 3)</a:t>
            </a:r>
            <a:endParaRPr lang="en-US" dirty="0">
              <a:solidFill>
                <a:srgbClr val="FFFF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805828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2"/>
          <p:cNvSpPr>
            <a:spLocks noGrp="1"/>
          </p:cNvSpPr>
          <p:nvPr>
            <p:ph idx="1"/>
          </p:nvPr>
        </p:nvSpPr>
        <p:spPr>
          <a:xfrm>
            <a:off x="206829" y="1567543"/>
            <a:ext cx="11713028" cy="5050971"/>
          </a:xfrm>
        </p:spPr>
        <p:txBody>
          <a:bodyPr>
            <a:noAutofit/>
          </a:bodyPr>
          <a:lstStyle/>
          <a:p>
            <a:pPr marL="0" indent="0" algn="ctr">
              <a:buNone/>
            </a:pPr>
            <a:r>
              <a:rPr lang="en-US" sz="3600" b="1" dirty="0" smtClean="0">
                <a:latin typeface="Arial" panose="020B0604020202020204" pitchFamily="34" charset="0"/>
                <a:cs typeface="Arial" panose="020B0604020202020204" pitchFamily="34" charset="0"/>
              </a:rPr>
              <a:t>Here's </a:t>
            </a:r>
            <a:r>
              <a:rPr lang="en-US" sz="3600" b="1" dirty="0">
                <a:latin typeface="Arial" panose="020B0604020202020204" pitchFamily="34" charset="0"/>
                <a:cs typeface="Arial" panose="020B0604020202020204" pitchFamily="34" charset="0"/>
              </a:rPr>
              <a:t>a sample telesales script template that we think will give you a head start. </a:t>
            </a:r>
            <a:endParaRPr lang="en-US" sz="3600" dirty="0">
              <a:latin typeface="Arial" panose="020B0604020202020204" pitchFamily="34" charset="0"/>
              <a:cs typeface="Arial" panose="020B0604020202020204" pitchFamily="34" charset="0"/>
            </a:endParaRPr>
          </a:p>
          <a:p>
            <a:pPr marL="0" indent="0">
              <a:buNone/>
            </a:pPr>
            <a:r>
              <a:rPr lang="en-US" sz="3600" b="1" dirty="0">
                <a:latin typeface="Arial" panose="020B0604020202020204" pitchFamily="34" charset="0"/>
                <a:cs typeface="Arial" panose="020B0604020202020204" pitchFamily="34" charset="0"/>
              </a:rPr>
              <a:t>Opening </a:t>
            </a:r>
          </a:p>
          <a:p>
            <a:r>
              <a:rPr lang="en-US" sz="2800" b="1" i="1" dirty="0">
                <a:latin typeface="Arial" panose="020B0604020202020204" pitchFamily="34" charset="0"/>
                <a:cs typeface="Arial" panose="020B0604020202020204" pitchFamily="34" charset="0"/>
              </a:rPr>
              <a:t>"Is this Mr. Jones? Hi, this is ____________ with _______________________." </a:t>
            </a:r>
            <a:endParaRPr lang="en-US" sz="2800" dirty="0">
              <a:latin typeface="Arial" panose="020B0604020202020204" pitchFamily="34" charset="0"/>
              <a:cs typeface="Arial" panose="020B0604020202020204" pitchFamily="34" charset="0"/>
            </a:endParaRPr>
          </a:p>
          <a:p>
            <a:r>
              <a:rPr lang="en-US" sz="2800" dirty="0">
                <a:latin typeface="Arial" panose="020B0604020202020204" pitchFamily="34" charset="0"/>
                <a:cs typeface="Arial" panose="020B0604020202020204" pitchFamily="34" charset="0"/>
              </a:rPr>
              <a:t>It's always a good idea to </a:t>
            </a:r>
            <a:r>
              <a:rPr lang="en-US" sz="2800" b="1" dirty="0">
                <a:latin typeface="Arial" panose="020B0604020202020204" pitchFamily="34" charset="0"/>
                <a:cs typeface="Arial" panose="020B0604020202020204" pitchFamily="34" charset="0"/>
              </a:rPr>
              <a:t>clearly identify yourself and your company </a:t>
            </a:r>
            <a:r>
              <a:rPr lang="en-US" sz="2800" dirty="0">
                <a:latin typeface="Arial" panose="020B0604020202020204" pitchFamily="34" charset="0"/>
                <a:cs typeface="Arial" panose="020B0604020202020204" pitchFamily="34" charset="0"/>
              </a:rPr>
              <a:t>in the opening. </a:t>
            </a:r>
            <a:r>
              <a:rPr lang="en-US" sz="2800" dirty="0" smtClean="0">
                <a:latin typeface="Arial" panose="020B0604020202020204" pitchFamily="34" charset="0"/>
                <a:cs typeface="Arial" panose="020B0604020202020204" pitchFamily="34" charset="0"/>
              </a:rPr>
              <a:t> Don't </a:t>
            </a:r>
            <a:r>
              <a:rPr lang="en-US" sz="2800" dirty="0">
                <a:latin typeface="Arial" panose="020B0604020202020204" pitchFamily="34" charset="0"/>
                <a:cs typeface="Arial" panose="020B0604020202020204" pitchFamily="34" charset="0"/>
              </a:rPr>
              <a:t>misrepresent yourself by pretending you are conducting a survey of local business owners or by using a similarly deceptive approach. </a:t>
            </a:r>
            <a:r>
              <a:rPr lang="en-US" sz="2800" dirty="0" smtClean="0">
                <a:latin typeface="Arial" panose="020B0604020202020204" pitchFamily="34" charset="0"/>
                <a:cs typeface="Arial" panose="020B0604020202020204" pitchFamily="34" charset="0"/>
              </a:rPr>
              <a:t> It </a:t>
            </a:r>
            <a:r>
              <a:rPr lang="en-US" sz="2800" dirty="0">
                <a:latin typeface="Arial" panose="020B0604020202020204" pitchFamily="34" charset="0"/>
                <a:cs typeface="Arial" panose="020B0604020202020204" pitchFamily="34" charset="0"/>
              </a:rPr>
              <a:t>will most likely backfire on you later in the call. </a:t>
            </a:r>
          </a:p>
        </p:txBody>
      </p:sp>
      <p:sp>
        <p:nvSpPr>
          <p:cNvPr id="4" name="TextBox 3"/>
          <p:cNvSpPr txBox="1"/>
          <p:nvPr/>
        </p:nvSpPr>
        <p:spPr>
          <a:xfrm>
            <a:off x="413657" y="359232"/>
            <a:ext cx="11310257" cy="646331"/>
          </a:xfrm>
          <a:prstGeom prst="rect">
            <a:avLst/>
          </a:prstGeom>
          <a:noFill/>
        </p:spPr>
        <p:txBody>
          <a:bodyPr wrap="square" rtlCol="0">
            <a:spAutoFit/>
          </a:bodyPr>
          <a:lstStyle/>
          <a:p>
            <a:r>
              <a:rPr lang="en-US" sz="3600" b="1" dirty="0">
                <a:solidFill>
                  <a:srgbClr val="FFFF00"/>
                </a:solidFill>
              </a:rPr>
              <a:t>Appointment Setter’s SCRIPTS and </a:t>
            </a:r>
            <a:r>
              <a:rPr lang="en-US" sz="3600" b="1" dirty="0" smtClean="0">
                <a:solidFill>
                  <a:srgbClr val="FFFF00"/>
                </a:solidFill>
              </a:rPr>
              <a:t>TIPS (Part 3)</a:t>
            </a:r>
            <a:endParaRPr lang="en-US" dirty="0">
              <a:solidFill>
                <a:srgbClr val="FFFF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639421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2"/>
          <p:cNvSpPr>
            <a:spLocks noGrp="1"/>
          </p:cNvSpPr>
          <p:nvPr>
            <p:ph idx="1"/>
          </p:nvPr>
        </p:nvSpPr>
        <p:spPr>
          <a:xfrm>
            <a:off x="206829" y="1567543"/>
            <a:ext cx="11713028" cy="5290457"/>
          </a:xfrm>
        </p:spPr>
        <p:txBody>
          <a:bodyPr>
            <a:noAutofit/>
          </a:bodyPr>
          <a:lstStyle/>
          <a:p>
            <a:pPr marL="0" indent="0">
              <a:buNone/>
            </a:pPr>
            <a:r>
              <a:rPr lang="en-US" sz="3600" b="1" dirty="0" smtClean="0">
                <a:latin typeface="Arial" panose="020B0604020202020204" pitchFamily="34" charset="0"/>
                <a:cs typeface="Arial" panose="020B0604020202020204" pitchFamily="34" charset="0"/>
              </a:rPr>
              <a:t>Statement </a:t>
            </a:r>
            <a:r>
              <a:rPr lang="en-US" sz="3600" b="1" dirty="0">
                <a:latin typeface="Arial" panose="020B0604020202020204" pitchFamily="34" charset="0"/>
                <a:cs typeface="Arial" panose="020B0604020202020204" pitchFamily="34" charset="0"/>
              </a:rPr>
              <a:t>&amp; Interesting Question </a:t>
            </a:r>
          </a:p>
          <a:p>
            <a:pPr marL="0" indent="0">
              <a:buNone/>
            </a:pPr>
            <a:r>
              <a:rPr lang="en-US" sz="1800" b="1" i="1" dirty="0">
                <a:latin typeface="Arial" panose="020B0604020202020204" pitchFamily="34" charset="0"/>
                <a:cs typeface="Arial" panose="020B0604020202020204" pitchFamily="34" charset="0"/>
              </a:rPr>
              <a:t>"</a:t>
            </a:r>
            <a:r>
              <a:rPr lang="en-US" b="1" i="1" dirty="0">
                <a:latin typeface="Arial" panose="020B0604020202020204" pitchFamily="34" charset="0"/>
                <a:cs typeface="Arial" panose="020B0604020202020204" pitchFamily="34" charset="0"/>
              </a:rPr>
              <a:t>We're offering a FREE No-Obligation Marketing Analysis. Have you ever worked with Direct Mail and </a:t>
            </a:r>
            <a:r>
              <a:rPr lang="en-US" b="1" i="1" dirty="0" smtClean="0">
                <a:latin typeface="Arial" panose="020B0604020202020204" pitchFamily="34" charset="0"/>
                <a:cs typeface="Arial" panose="020B0604020202020204" pitchFamily="34" charset="0"/>
              </a:rPr>
              <a:t>_______________ </a:t>
            </a:r>
            <a:r>
              <a:rPr lang="en-US" b="1" i="1" dirty="0">
                <a:latin typeface="Arial" panose="020B0604020202020204" pitchFamily="34" charset="0"/>
                <a:cs typeface="Arial" panose="020B0604020202020204" pitchFamily="34" charset="0"/>
              </a:rPr>
              <a:t>before?" </a:t>
            </a:r>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The statement and question are designed to tell the prospect why you are calling and create the momentum you need to </a:t>
            </a:r>
            <a:r>
              <a:rPr lang="en-US" b="1" dirty="0">
                <a:latin typeface="Arial" panose="020B0604020202020204" pitchFamily="34" charset="0"/>
                <a:cs typeface="Arial" panose="020B0604020202020204" pitchFamily="34" charset="0"/>
              </a:rPr>
              <a:t>carry the conversation to the next step. </a:t>
            </a:r>
            <a:endParaRPr lang="en-US" b="1" dirty="0" smtClean="0">
              <a:latin typeface="Arial" panose="020B0604020202020204" pitchFamily="34" charset="0"/>
              <a:cs typeface="Arial" panose="020B0604020202020204" pitchFamily="34" charset="0"/>
            </a:endParaRPr>
          </a:p>
          <a:p>
            <a:r>
              <a:rPr lang="en-US" dirty="0" smtClean="0">
                <a:latin typeface="Arial" panose="020B0604020202020204" pitchFamily="34" charset="0"/>
                <a:cs typeface="Arial" panose="020B0604020202020204" pitchFamily="34" charset="0"/>
              </a:rPr>
              <a:t>The </a:t>
            </a:r>
            <a:r>
              <a:rPr lang="en-US" dirty="0">
                <a:latin typeface="Arial" panose="020B0604020202020204" pitchFamily="34" charset="0"/>
                <a:cs typeface="Arial" panose="020B0604020202020204" pitchFamily="34" charset="0"/>
              </a:rPr>
              <a:t>idea is to use a question that catches them a little off guard and </a:t>
            </a:r>
            <a:r>
              <a:rPr lang="en-US" b="1" dirty="0">
                <a:latin typeface="Arial" panose="020B0604020202020204" pitchFamily="34" charset="0"/>
                <a:cs typeface="Arial" panose="020B0604020202020204" pitchFamily="34" charset="0"/>
              </a:rPr>
              <a:t>requires an answer you can leverage. </a:t>
            </a:r>
            <a:endParaRPr lang="en-US" b="1" dirty="0" smtClean="0">
              <a:latin typeface="Arial" panose="020B0604020202020204" pitchFamily="34" charset="0"/>
              <a:cs typeface="Arial" panose="020B0604020202020204" pitchFamily="34" charset="0"/>
            </a:endParaRPr>
          </a:p>
          <a:p>
            <a:r>
              <a:rPr lang="en-US" dirty="0" smtClean="0">
                <a:latin typeface="Arial" panose="020B0604020202020204" pitchFamily="34" charset="0"/>
                <a:cs typeface="Arial" panose="020B0604020202020204" pitchFamily="34" charset="0"/>
              </a:rPr>
              <a:t>A </a:t>
            </a:r>
            <a:r>
              <a:rPr lang="en-US" dirty="0">
                <a:latin typeface="Arial" panose="020B0604020202020204" pitchFamily="34" charset="0"/>
                <a:cs typeface="Arial" panose="020B0604020202020204" pitchFamily="34" charset="0"/>
              </a:rPr>
              <a:t>question that asks the prospect if they have experience using the product or service you offer can work well because it gives you a </a:t>
            </a:r>
            <a:r>
              <a:rPr lang="en-US" b="1" dirty="0">
                <a:latin typeface="Arial" panose="020B0604020202020204" pitchFamily="34" charset="0"/>
                <a:cs typeface="Arial" panose="020B0604020202020204" pitchFamily="34" charset="0"/>
              </a:rPr>
              <a:t>nice launching point for a discussion about your service or product. </a:t>
            </a:r>
          </a:p>
        </p:txBody>
      </p:sp>
      <p:sp>
        <p:nvSpPr>
          <p:cNvPr id="4" name="TextBox 3"/>
          <p:cNvSpPr txBox="1"/>
          <p:nvPr/>
        </p:nvSpPr>
        <p:spPr>
          <a:xfrm>
            <a:off x="413657" y="359232"/>
            <a:ext cx="11310257" cy="646331"/>
          </a:xfrm>
          <a:prstGeom prst="rect">
            <a:avLst/>
          </a:prstGeom>
          <a:noFill/>
        </p:spPr>
        <p:txBody>
          <a:bodyPr wrap="square" rtlCol="0">
            <a:spAutoFit/>
          </a:bodyPr>
          <a:lstStyle/>
          <a:p>
            <a:r>
              <a:rPr lang="en-US" sz="3600" b="1" dirty="0">
                <a:solidFill>
                  <a:srgbClr val="FFFF00"/>
                </a:solidFill>
              </a:rPr>
              <a:t>Appointment Setter’s SCRIPTS and </a:t>
            </a:r>
            <a:r>
              <a:rPr lang="en-US" sz="3600" b="1" dirty="0" smtClean="0">
                <a:solidFill>
                  <a:srgbClr val="FFFF00"/>
                </a:solidFill>
              </a:rPr>
              <a:t>TIPS (Part 3)</a:t>
            </a:r>
            <a:endParaRPr lang="en-US" dirty="0">
              <a:solidFill>
                <a:srgbClr val="FFFF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218691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2"/>
          <p:cNvSpPr>
            <a:spLocks noGrp="1"/>
          </p:cNvSpPr>
          <p:nvPr>
            <p:ph idx="1"/>
          </p:nvPr>
        </p:nvSpPr>
        <p:spPr>
          <a:xfrm>
            <a:off x="206829" y="1567543"/>
            <a:ext cx="11713028" cy="5050971"/>
          </a:xfrm>
        </p:spPr>
        <p:txBody>
          <a:bodyPr>
            <a:noAutofit/>
          </a:bodyPr>
          <a:lstStyle/>
          <a:p>
            <a:pPr marL="0" indent="0">
              <a:buNone/>
            </a:pPr>
            <a:r>
              <a:rPr lang="en-US" sz="3200" b="1" dirty="0" smtClean="0">
                <a:latin typeface="Arial" panose="020B0604020202020204" pitchFamily="34" charset="0"/>
                <a:cs typeface="Arial" panose="020B0604020202020204" pitchFamily="34" charset="0"/>
              </a:rPr>
              <a:t>The </a:t>
            </a:r>
            <a:r>
              <a:rPr lang="en-US" sz="3200" b="1" dirty="0">
                <a:latin typeface="Arial" panose="020B0604020202020204" pitchFamily="34" charset="0"/>
                <a:cs typeface="Arial" panose="020B0604020202020204" pitchFamily="34" charset="0"/>
              </a:rPr>
              <a:t>Offer </a:t>
            </a:r>
            <a:endParaRPr lang="en-US" sz="3200" dirty="0">
              <a:latin typeface="Arial" panose="020B0604020202020204" pitchFamily="34" charset="0"/>
              <a:cs typeface="Arial" panose="020B0604020202020204" pitchFamily="34" charset="0"/>
            </a:endParaRPr>
          </a:p>
          <a:p>
            <a:r>
              <a:rPr lang="en-US" sz="2800" b="1" i="1" dirty="0">
                <a:latin typeface="Arial" panose="020B0604020202020204" pitchFamily="34" charset="0"/>
                <a:cs typeface="Arial" panose="020B0604020202020204" pitchFamily="34" charset="0"/>
              </a:rPr>
              <a:t>"Good, so you're already familiar with Direct Mail and Moneysaver. Our services are similar to perhaps with a company you’ve used], but there are a few important differences." </a:t>
            </a:r>
            <a:r>
              <a:rPr lang="en-US" sz="2800" i="1" dirty="0">
                <a:latin typeface="Arial" panose="020B0604020202020204" pitchFamily="34" charset="0"/>
                <a:cs typeface="Arial" panose="020B0604020202020204" pitchFamily="34" charset="0"/>
              </a:rPr>
              <a:t>We also harness the power of the </a:t>
            </a:r>
            <a:r>
              <a:rPr lang="en-US" sz="2800" i="1" dirty="0" smtClean="0">
                <a:latin typeface="Arial" panose="020B0604020202020204" pitchFamily="34" charset="0"/>
                <a:cs typeface="Arial" panose="020B0604020202020204" pitchFamily="34" charset="0"/>
              </a:rPr>
              <a:t>Internet and Mobile with </a:t>
            </a:r>
            <a:r>
              <a:rPr lang="en-US" sz="2800" i="1" dirty="0">
                <a:latin typeface="Arial" panose="020B0604020202020204" pitchFamily="34" charset="0"/>
                <a:cs typeface="Arial" panose="020B0604020202020204" pitchFamily="34" charset="0"/>
              </a:rPr>
              <a:t>your business. </a:t>
            </a:r>
            <a:endParaRPr lang="en-US" sz="2800" dirty="0">
              <a:latin typeface="Arial" panose="020B0604020202020204" pitchFamily="34" charset="0"/>
              <a:cs typeface="Arial" panose="020B0604020202020204" pitchFamily="34" charset="0"/>
            </a:endParaRPr>
          </a:p>
          <a:p>
            <a:r>
              <a:rPr lang="en-US" sz="2800" dirty="0">
                <a:latin typeface="Arial" panose="020B0604020202020204" pitchFamily="34" charset="0"/>
                <a:cs typeface="Arial" panose="020B0604020202020204" pitchFamily="34" charset="0"/>
              </a:rPr>
              <a:t>When you introduce the offer</a:t>
            </a:r>
            <a:r>
              <a:rPr lang="en-US" sz="2800" b="1" dirty="0">
                <a:latin typeface="Arial" panose="020B0604020202020204" pitchFamily="34" charset="0"/>
                <a:cs typeface="Arial" panose="020B0604020202020204" pitchFamily="34" charset="0"/>
              </a:rPr>
              <a:t>, your goal isn't to overwhelm them with details</a:t>
            </a:r>
            <a:r>
              <a:rPr lang="en-US" sz="2800" dirty="0">
                <a:latin typeface="Arial" panose="020B0604020202020204" pitchFamily="34" charset="0"/>
                <a:cs typeface="Arial" panose="020B0604020202020204" pitchFamily="34" charset="0"/>
              </a:rPr>
              <a:t>, but to give them basic information and </a:t>
            </a:r>
            <a:r>
              <a:rPr lang="en-US" sz="2800" b="1" dirty="0">
                <a:latin typeface="Arial" panose="020B0604020202020204" pitchFamily="34" charset="0"/>
                <a:cs typeface="Arial" panose="020B0604020202020204" pitchFamily="34" charset="0"/>
              </a:rPr>
              <a:t>make the appointment! </a:t>
            </a:r>
            <a:endParaRPr lang="en-US" sz="2800" b="1" dirty="0" smtClean="0">
              <a:latin typeface="Arial" panose="020B0604020202020204" pitchFamily="34" charset="0"/>
              <a:cs typeface="Arial" panose="020B0604020202020204" pitchFamily="34" charset="0"/>
            </a:endParaRPr>
          </a:p>
          <a:p>
            <a:r>
              <a:rPr lang="en-US" sz="2800" dirty="0" smtClean="0">
                <a:latin typeface="Arial" panose="020B0604020202020204" pitchFamily="34" charset="0"/>
                <a:cs typeface="Arial" panose="020B0604020202020204" pitchFamily="34" charset="0"/>
              </a:rPr>
              <a:t>Ideally</a:t>
            </a:r>
            <a:r>
              <a:rPr lang="en-US" sz="2800" dirty="0">
                <a:latin typeface="Arial" panose="020B0604020202020204" pitchFamily="34" charset="0"/>
                <a:cs typeface="Arial" panose="020B0604020202020204" pitchFamily="34" charset="0"/>
              </a:rPr>
              <a:t>, the call should naturally flow from the rest of the conversation and provide the prospect with </a:t>
            </a:r>
            <a:r>
              <a:rPr lang="en-US" sz="2800" b="1" dirty="0">
                <a:latin typeface="Arial" panose="020B0604020202020204" pitchFamily="34" charset="0"/>
                <a:cs typeface="Arial" panose="020B0604020202020204" pitchFamily="34" charset="0"/>
              </a:rPr>
              <a:t>an incentive </a:t>
            </a:r>
            <a:r>
              <a:rPr lang="en-US" sz="2800" dirty="0">
                <a:latin typeface="Arial" panose="020B0604020202020204" pitchFamily="34" charset="0"/>
                <a:cs typeface="Arial" panose="020B0604020202020204" pitchFamily="34" charset="0"/>
              </a:rPr>
              <a:t>to meet with a </a:t>
            </a:r>
            <a:r>
              <a:rPr lang="en-US" sz="2800" b="1" dirty="0">
                <a:latin typeface="Arial" panose="020B0604020202020204" pitchFamily="34" charset="0"/>
                <a:cs typeface="Arial" panose="020B0604020202020204" pitchFamily="34" charset="0"/>
              </a:rPr>
              <a:t>SPECIALIST </a:t>
            </a:r>
            <a:r>
              <a:rPr lang="en-US" sz="2800" dirty="0" smtClean="0">
                <a:latin typeface="Arial" panose="020B0604020202020204" pitchFamily="34" charset="0"/>
                <a:cs typeface="Arial" panose="020B0604020202020204" pitchFamily="34" charset="0"/>
              </a:rPr>
              <a:t> </a:t>
            </a:r>
            <a:endParaRPr lang="en-US" sz="2800" b="1" dirty="0" smtClean="0">
              <a:latin typeface="Arial" panose="020B0604020202020204" pitchFamily="34" charset="0"/>
              <a:cs typeface="Arial" panose="020B0604020202020204" pitchFamily="34" charset="0"/>
            </a:endParaRPr>
          </a:p>
        </p:txBody>
      </p:sp>
      <p:sp>
        <p:nvSpPr>
          <p:cNvPr id="4" name="TextBox 3"/>
          <p:cNvSpPr txBox="1"/>
          <p:nvPr/>
        </p:nvSpPr>
        <p:spPr>
          <a:xfrm>
            <a:off x="413657" y="359232"/>
            <a:ext cx="11310257" cy="646331"/>
          </a:xfrm>
          <a:prstGeom prst="rect">
            <a:avLst/>
          </a:prstGeom>
          <a:noFill/>
        </p:spPr>
        <p:txBody>
          <a:bodyPr wrap="square" rtlCol="0">
            <a:spAutoFit/>
          </a:bodyPr>
          <a:lstStyle/>
          <a:p>
            <a:r>
              <a:rPr lang="en-US" sz="3600" b="1" dirty="0">
                <a:solidFill>
                  <a:srgbClr val="FFFF00"/>
                </a:solidFill>
              </a:rPr>
              <a:t>Appointment Setter’s SCRIPTS and </a:t>
            </a:r>
            <a:r>
              <a:rPr lang="en-US" sz="3600" b="1" dirty="0" smtClean="0">
                <a:solidFill>
                  <a:srgbClr val="FFFF00"/>
                </a:solidFill>
              </a:rPr>
              <a:t>TIPS (Part 3)</a:t>
            </a:r>
            <a:endParaRPr lang="en-US" dirty="0">
              <a:solidFill>
                <a:srgbClr val="FFFF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006743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2"/>
          <p:cNvSpPr>
            <a:spLocks noGrp="1"/>
          </p:cNvSpPr>
          <p:nvPr>
            <p:ph idx="1"/>
          </p:nvPr>
        </p:nvSpPr>
        <p:spPr>
          <a:xfrm>
            <a:off x="206829" y="1567543"/>
            <a:ext cx="11713028" cy="5050971"/>
          </a:xfrm>
        </p:spPr>
        <p:txBody>
          <a:bodyPr>
            <a:noAutofit/>
          </a:bodyPr>
          <a:lstStyle/>
          <a:p>
            <a:pPr marL="0" indent="0">
              <a:buNone/>
            </a:pPr>
            <a:r>
              <a:rPr lang="en-US" sz="3600" b="1" dirty="0" smtClean="0">
                <a:latin typeface="Arial" panose="020B0604020202020204" pitchFamily="34" charset="0"/>
                <a:cs typeface="Arial" panose="020B0604020202020204" pitchFamily="34" charset="0"/>
              </a:rPr>
              <a:t>Overcome </a:t>
            </a:r>
            <a:r>
              <a:rPr lang="en-US" sz="3600" b="1" dirty="0">
                <a:latin typeface="Arial" panose="020B0604020202020204" pitchFamily="34" charset="0"/>
                <a:cs typeface="Arial" panose="020B0604020202020204" pitchFamily="34" charset="0"/>
              </a:rPr>
              <a:t>Objections </a:t>
            </a:r>
          </a:p>
          <a:p>
            <a:r>
              <a:rPr lang="en-US" sz="2800" b="1" i="1" dirty="0">
                <a:latin typeface="Arial" panose="020B0604020202020204" pitchFamily="34" charset="0"/>
                <a:cs typeface="Arial" panose="020B0604020202020204" pitchFamily="34" charset="0"/>
              </a:rPr>
              <a:t>"I understand your concerns about cost. </a:t>
            </a:r>
            <a:r>
              <a:rPr lang="en-US" sz="2800" b="1" i="1" dirty="0" smtClean="0">
                <a:latin typeface="Arial" panose="020B0604020202020204" pitchFamily="34" charset="0"/>
                <a:cs typeface="Arial" panose="020B0604020202020204" pitchFamily="34" charset="0"/>
              </a:rPr>
              <a:t> Cost </a:t>
            </a:r>
            <a:r>
              <a:rPr lang="en-US" sz="2800" b="1" i="1" dirty="0">
                <a:latin typeface="Arial" panose="020B0604020202020204" pitchFamily="34" charset="0"/>
                <a:cs typeface="Arial" panose="020B0604020202020204" pitchFamily="34" charset="0"/>
              </a:rPr>
              <a:t>was a concern for many of the other local companies we do business with, too. That's why we've designed small business packages that are both affordable and flexible." </a:t>
            </a:r>
            <a:endParaRPr lang="en-US" sz="2800" i="1" dirty="0">
              <a:latin typeface="Arial" panose="020B0604020202020204" pitchFamily="34" charset="0"/>
              <a:cs typeface="Arial" panose="020B0604020202020204" pitchFamily="34" charset="0"/>
            </a:endParaRPr>
          </a:p>
          <a:p>
            <a:r>
              <a:rPr lang="en-US" sz="2800" b="1" dirty="0">
                <a:latin typeface="Arial" panose="020B0604020202020204" pitchFamily="34" charset="0"/>
                <a:cs typeface="Arial" panose="020B0604020202020204" pitchFamily="34" charset="0"/>
              </a:rPr>
              <a:t>Objections can cover a lot of territory</a:t>
            </a:r>
            <a:r>
              <a:rPr lang="en-US" sz="2800" dirty="0">
                <a:latin typeface="Arial" panose="020B0604020202020204" pitchFamily="34" charset="0"/>
                <a:cs typeface="Arial" panose="020B0604020202020204" pitchFamily="34" charset="0"/>
              </a:rPr>
              <a:t>. </a:t>
            </a:r>
            <a:r>
              <a:rPr lang="en-US" sz="2800" dirty="0" smtClean="0">
                <a:latin typeface="Arial" panose="020B0604020202020204" pitchFamily="34" charset="0"/>
                <a:cs typeface="Arial" panose="020B0604020202020204" pitchFamily="34" charset="0"/>
              </a:rPr>
              <a:t>  Although </a:t>
            </a:r>
            <a:r>
              <a:rPr lang="en-US" sz="2800" dirty="0">
                <a:latin typeface="Arial" panose="020B0604020202020204" pitchFamily="34" charset="0"/>
                <a:cs typeface="Arial" panose="020B0604020202020204" pitchFamily="34" charset="0"/>
              </a:rPr>
              <a:t>your script should include responses to the most common objections you will encounter, they should always validate the prospect's concerns and present a way for him to justify a decision to meet with your </a:t>
            </a:r>
            <a:r>
              <a:rPr lang="en-US" sz="2800" b="1" dirty="0">
                <a:latin typeface="Arial" panose="020B0604020202020204" pitchFamily="34" charset="0"/>
                <a:cs typeface="Arial" panose="020B0604020202020204" pitchFamily="34" charset="0"/>
              </a:rPr>
              <a:t>SPECIALIST</a:t>
            </a:r>
            <a:r>
              <a:rPr lang="en-US" sz="2800" dirty="0">
                <a:latin typeface="Arial" panose="020B0604020202020204" pitchFamily="34" charset="0"/>
                <a:cs typeface="Arial" panose="020B0604020202020204" pitchFamily="34" charset="0"/>
              </a:rPr>
              <a:t>. </a:t>
            </a:r>
          </a:p>
        </p:txBody>
      </p:sp>
      <p:sp>
        <p:nvSpPr>
          <p:cNvPr id="4" name="TextBox 3"/>
          <p:cNvSpPr txBox="1"/>
          <p:nvPr/>
        </p:nvSpPr>
        <p:spPr>
          <a:xfrm>
            <a:off x="413657" y="359232"/>
            <a:ext cx="11310257" cy="646331"/>
          </a:xfrm>
          <a:prstGeom prst="rect">
            <a:avLst/>
          </a:prstGeom>
          <a:noFill/>
        </p:spPr>
        <p:txBody>
          <a:bodyPr wrap="square" rtlCol="0">
            <a:spAutoFit/>
          </a:bodyPr>
          <a:lstStyle/>
          <a:p>
            <a:r>
              <a:rPr lang="en-US" sz="3600" b="1" dirty="0">
                <a:solidFill>
                  <a:srgbClr val="FFFF00"/>
                </a:solidFill>
              </a:rPr>
              <a:t>Appointment Setter’s SCRIPTS and </a:t>
            </a:r>
            <a:r>
              <a:rPr lang="en-US" sz="3600" b="1" dirty="0" smtClean="0">
                <a:solidFill>
                  <a:srgbClr val="FFFF00"/>
                </a:solidFill>
              </a:rPr>
              <a:t>TIPS (Part 3)</a:t>
            </a:r>
            <a:endParaRPr lang="en-US" dirty="0">
              <a:solidFill>
                <a:srgbClr val="FFFF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434292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Sales Direction 16X9">
  <a:themeElements>
    <a:clrScheme name="SalesDirection">
      <a:dk1>
        <a:srgbClr val="595959"/>
      </a:dk1>
      <a:lt1>
        <a:sysClr val="window" lastClr="FFFFFF"/>
      </a:lt1>
      <a:dk2>
        <a:srgbClr val="000000"/>
      </a:dk2>
      <a:lt2>
        <a:srgbClr val="F2F2F2"/>
      </a:lt2>
      <a:accent1>
        <a:srgbClr val="1EB8C1"/>
      </a:accent1>
      <a:accent2>
        <a:srgbClr val="EF7920"/>
      </a:accent2>
      <a:accent3>
        <a:srgbClr val="EFC119"/>
      </a:accent3>
      <a:accent4>
        <a:srgbClr val="969890"/>
      </a:accent4>
      <a:accent5>
        <a:srgbClr val="50B4F2"/>
      </a:accent5>
      <a:accent6>
        <a:srgbClr val="C05A3A"/>
      </a:accent6>
      <a:hlink>
        <a:srgbClr val="EFC119"/>
      </a:hlink>
      <a:folHlink>
        <a:srgbClr val="969890"/>
      </a:folHlink>
    </a:clrScheme>
    <a:fontScheme name="Book Antiqua">
      <a:majorFont>
        <a:latin typeface="Book Antiqua"/>
        <a:ea typeface=""/>
        <a:cs typeface=""/>
      </a:majorFont>
      <a:minorFont>
        <a:latin typeface="Book Antiqu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SalesDirection_16x9.potx" id="{FE35DD5A-B687-4161-B4D9-35484B75A379}" vid="{5DB76398-B2EF-4269-B3B2-C0E4C29F3554}"/>
    </a:ext>
  </a:extLst>
</a:theme>
</file>

<file path=ppt/theme/theme2.xml><?xml version="1.0" encoding="utf-8"?>
<a:theme xmlns:a="http://schemas.openxmlformats.org/drawingml/2006/main" name="Office Theme">
  <a:themeElements>
    <a:clrScheme name="SalesDirection">
      <a:dk1>
        <a:srgbClr val="595959"/>
      </a:dk1>
      <a:lt1>
        <a:sysClr val="window" lastClr="FFFFFF"/>
      </a:lt1>
      <a:dk2>
        <a:srgbClr val="000000"/>
      </a:dk2>
      <a:lt2>
        <a:srgbClr val="F2F2F2"/>
      </a:lt2>
      <a:accent1>
        <a:srgbClr val="1EB8C1"/>
      </a:accent1>
      <a:accent2>
        <a:srgbClr val="EF7920"/>
      </a:accent2>
      <a:accent3>
        <a:srgbClr val="EFC119"/>
      </a:accent3>
      <a:accent4>
        <a:srgbClr val="969890"/>
      </a:accent4>
      <a:accent5>
        <a:srgbClr val="50B4F2"/>
      </a:accent5>
      <a:accent6>
        <a:srgbClr val="C05A3A"/>
      </a:accent6>
      <a:hlink>
        <a:srgbClr val="EFC119"/>
      </a:hlink>
      <a:folHlink>
        <a:srgbClr val="969890"/>
      </a:folHlink>
    </a:clrScheme>
    <a:fontScheme name="Book Antiqua">
      <a:majorFont>
        <a:latin typeface="Book Antiqua"/>
        <a:ea typeface=""/>
        <a:cs typeface=""/>
      </a:majorFont>
      <a:minorFont>
        <a:latin typeface="Book Antiqu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SalesDirection">
      <a:dk1>
        <a:srgbClr val="595959"/>
      </a:dk1>
      <a:lt1>
        <a:sysClr val="window" lastClr="FFFFFF"/>
      </a:lt1>
      <a:dk2>
        <a:srgbClr val="000000"/>
      </a:dk2>
      <a:lt2>
        <a:srgbClr val="F2F2F2"/>
      </a:lt2>
      <a:accent1>
        <a:srgbClr val="1EB8C1"/>
      </a:accent1>
      <a:accent2>
        <a:srgbClr val="EF7920"/>
      </a:accent2>
      <a:accent3>
        <a:srgbClr val="EFC119"/>
      </a:accent3>
      <a:accent4>
        <a:srgbClr val="969890"/>
      </a:accent4>
      <a:accent5>
        <a:srgbClr val="50B4F2"/>
      </a:accent5>
      <a:accent6>
        <a:srgbClr val="C05A3A"/>
      </a:accent6>
      <a:hlink>
        <a:srgbClr val="EFC119"/>
      </a:hlink>
      <a:folHlink>
        <a:srgbClr val="969890"/>
      </a:folHlink>
    </a:clrScheme>
    <a:fontScheme name="Book Antiqua">
      <a:majorFont>
        <a:latin typeface="Book Antiqua"/>
        <a:ea typeface=""/>
        <a:cs typeface=""/>
      </a:majorFont>
      <a:minorFont>
        <a:latin typeface="Book Antiqu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331</TotalTime>
  <Words>1875</Words>
  <Application>Microsoft Office PowerPoint</Application>
  <PresentationFormat>Custom</PresentationFormat>
  <Paragraphs>91</Paragraphs>
  <Slides>16</Slides>
  <Notes>1</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Sales Direction 16X9</vt:lpstr>
      <vt:lpstr>  Appointment Setter’s SCRIPTS and TIPS (Part 3)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with Picture Layout</dc:title>
  <dc:creator>JW Owens</dc:creator>
  <cp:lastModifiedBy>JW Owens</cp:lastModifiedBy>
  <cp:revision>44</cp:revision>
  <dcterms:created xsi:type="dcterms:W3CDTF">2012-08-30T21:52:00Z</dcterms:created>
  <dcterms:modified xsi:type="dcterms:W3CDTF">2016-08-01T16:29:31Z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nternalTags">
    <vt:lpwstr/>
  </property>
  <property fmtid="{D5CDD505-2E9C-101B-9397-08002B2CF9AE}" pid="3" name="ContentTypeId">
    <vt:lpwstr>0x0101007C1D5F340F01F94FA2FD29A5E6DC872E</vt:lpwstr>
  </property>
  <property fmtid="{D5CDD505-2E9C-101B-9397-08002B2CF9AE}" pid="4" name="FeatureTags">
    <vt:lpwstr/>
  </property>
  <property fmtid="{D5CDD505-2E9C-101B-9397-08002B2CF9AE}" pid="5" name="LocalizationTags">
    <vt:lpwstr/>
  </property>
  <property fmtid="{D5CDD505-2E9C-101B-9397-08002B2CF9AE}" pid="6" name="ScenarioTags">
    <vt:lpwstr/>
  </property>
  <property fmtid="{D5CDD505-2E9C-101B-9397-08002B2CF9AE}" pid="7" name="CampaignTags">
    <vt:lpwstr/>
  </property>
</Properties>
</file>