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306" r:id="rId3"/>
    <p:sldId id="307" r:id="rId4"/>
    <p:sldId id="308" r:id="rId5"/>
    <p:sldId id="309" r:id="rId6"/>
    <p:sldId id="310" r:id="rId7"/>
    <p:sldId id="311" r:id="rId8"/>
    <p:sldId id="319" r:id="rId9"/>
    <p:sldId id="320" r:id="rId10"/>
    <p:sldId id="312" r:id="rId11"/>
    <p:sldId id="325" r:id="rId12"/>
    <p:sldId id="324" r:id="rId13"/>
    <p:sldId id="321" r:id="rId14"/>
    <p:sldId id="29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87" d="100"/>
          <a:sy n="87" d="100"/>
        </p:scale>
        <p:origin x="-498"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9109" y="3581418"/>
            <a:ext cx="6327492" cy="1556657"/>
          </a:xfrm>
        </p:spPr>
        <p:txBody>
          <a:bodyPr>
            <a:noAutofit/>
          </a:bodyPr>
          <a:lstStyle/>
          <a:p>
            <a:pPr algn="ctr"/>
            <a:r>
              <a:rPr lang="en-US" sz="5400" b="1" dirty="0"/>
              <a:t>10 Mistakes </a:t>
            </a:r>
            <a:r>
              <a:rPr lang="en-US" sz="5400" b="1" dirty="0" smtClean="0"/>
              <a:t/>
            </a:r>
            <a:br>
              <a:rPr lang="en-US" sz="5400" b="1" dirty="0" smtClean="0"/>
            </a:br>
            <a:r>
              <a:rPr lang="en-US" sz="5400" b="1" dirty="0" smtClean="0"/>
              <a:t>that </a:t>
            </a:r>
            <a:r>
              <a:rPr lang="en-US" sz="5400" b="1" dirty="0"/>
              <a:t>Kill </a:t>
            </a:r>
            <a:r>
              <a:rPr lang="en-US" sz="5400" b="1" dirty="0" smtClean="0"/>
              <a:t/>
            </a:r>
            <a:br>
              <a:rPr lang="en-US" sz="5400" b="1" dirty="0" smtClean="0"/>
            </a:br>
            <a:r>
              <a:rPr lang="en-US" sz="5400" b="1" dirty="0" smtClean="0"/>
              <a:t>Sales </a:t>
            </a:r>
            <a:r>
              <a:rPr lang="en-US" sz="5400" b="1" dirty="0"/>
              <a:t>Calls</a:t>
            </a:r>
            <a:r>
              <a:rPr lang="en-US" sz="5400" dirty="0"/>
              <a:t/>
            </a:r>
            <a:br>
              <a:rPr lang="en-US" sz="5400" dirty="0"/>
            </a:br>
            <a:r>
              <a:rPr lang="en-US" sz="6000" b="1" dirty="0" smtClean="0"/>
              <a:t/>
            </a:r>
            <a:br>
              <a:rPr lang="en-US" sz="6000" b="1" dirty="0" smtClean="0"/>
            </a:br>
            <a:endParaRPr lang="en-US" sz="6000" b="1" dirty="0"/>
          </a:p>
        </p:txBody>
      </p:sp>
      <p:sp>
        <p:nvSpPr>
          <p:cNvPr id="3" name="Subtitle 2"/>
          <p:cNvSpPr>
            <a:spLocks noGrp="1"/>
          </p:cNvSpPr>
          <p:nvPr>
            <p:ph type="subTitle" idx="1"/>
          </p:nvPr>
        </p:nvSpPr>
        <p:spPr/>
        <p:txBody>
          <a:bodyPr/>
          <a:lstStyle/>
          <a:p>
            <a:pPr algn="ctr"/>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1119" y="5120036"/>
            <a:ext cx="1790700" cy="476250"/>
          </a:xfrm>
          <a:prstGeom prst="rect">
            <a:avLst/>
          </a:prstGeom>
        </p:spPr>
      </p:pic>
      <p:pic>
        <p:nvPicPr>
          <p:cNvPr id="8" name="Picture Placeholder 7"/>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l="23519" r="23519"/>
          <a:stretch>
            <a:fillRect/>
          </a:stretch>
        </p:blipFill>
        <p:spPr/>
      </p:pic>
      <p:sp>
        <p:nvSpPr>
          <p:cNvPr id="9" name="Rectangle 8"/>
          <p:cNvSpPr/>
          <p:nvPr/>
        </p:nvSpPr>
        <p:spPr>
          <a:xfrm>
            <a:off x="11114314" y="6478546"/>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b="1" dirty="0" smtClean="0">
                <a:solidFill>
                  <a:srgbClr val="FFFF00"/>
                </a:solidFill>
              </a:rPr>
              <a:t>JWO 236</a:t>
            </a:r>
            <a:endParaRPr lang="en-US" sz="1600" b="1" dirty="0">
              <a:solidFill>
                <a:srgbClr val="FFFF00"/>
              </a:solidFill>
            </a:endParaRPr>
          </a:p>
        </p:txBody>
      </p:sp>
      <p:sp>
        <p:nvSpPr>
          <p:cNvPr id="10" name="TextBox 6"/>
          <p:cNvSpPr txBox="1"/>
          <p:nvPr/>
        </p:nvSpPr>
        <p:spPr>
          <a:xfrm>
            <a:off x="2140357" y="5607563"/>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119743" y="1545771"/>
            <a:ext cx="11963400" cy="5213499"/>
          </a:xfrm>
        </p:spPr>
        <p:txBody>
          <a:bodyPr>
            <a:noAutofit/>
          </a:bodyPr>
          <a:lstStyle/>
          <a:p>
            <a:pPr marL="0" indent="0">
              <a:buNone/>
            </a:pPr>
            <a:r>
              <a:rPr lang="en-US" sz="3200" dirty="0">
                <a:latin typeface="Arial" panose="020B0604020202020204" pitchFamily="34" charset="0"/>
                <a:cs typeface="Arial" panose="020B0604020202020204" pitchFamily="34" charset="0"/>
              </a:rPr>
              <a:t> </a:t>
            </a:r>
            <a:r>
              <a:rPr lang="en-US" sz="3200" b="1" i="1" dirty="0" smtClean="0">
                <a:latin typeface="Arial" panose="020B0604020202020204" pitchFamily="34" charset="0"/>
                <a:cs typeface="Arial" panose="020B0604020202020204" pitchFamily="34" charset="0"/>
              </a:rPr>
              <a:t>The </a:t>
            </a:r>
            <a:r>
              <a:rPr lang="en-US" sz="3200" b="1" i="1" dirty="0">
                <a:latin typeface="Arial" panose="020B0604020202020204" pitchFamily="34" charset="0"/>
                <a:cs typeface="Arial" panose="020B0604020202020204" pitchFamily="34" charset="0"/>
              </a:rPr>
              <a:t>best sales teams do something that is very difficult. </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They </a:t>
            </a:r>
            <a:r>
              <a:rPr lang="en-US" dirty="0">
                <a:latin typeface="Arial" panose="020B0604020202020204" pitchFamily="34" charset="0"/>
                <a:cs typeface="Arial" panose="020B0604020202020204" pitchFamily="34" charset="0"/>
              </a:rPr>
              <a:t>execute on a daily basis.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Every </a:t>
            </a:r>
            <a:r>
              <a:rPr lang="en-US" dirty="0">
                <a:latin typeface="Arial" panose="020B0604020202020204" pitchFamily="34" charset="0"/>
                <a:cs typeface="Arial" panose="020B0604020202020204" pitchFamily="34" charset="0"/>
              </a:rPr>
              <a:t>interaction is treated as a golden opportunity.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You </a:t>
            </a:r>
            <a:r>
              <a:rPr lang="en-US" dirty="0">
                <a:latin typeface="Arial" panose="020B0604020202020204" pitchFamily="34" charset="0"/>
                <a:cs typeface="Arial" panose="020B0604020202020204" pitchFamily="34" charset="0"/>
              </a:rPr>
              <a:t>either move the deal forward or you don’t.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As </a:t>
            </a:r>
            <a:r>
              <a:rPr lang="en-US" dirty="0">
                <a:latin typeface="Arial" panose="020B0604020202020204" pitchFamily="34" charset="0"/>
                <a:cs typeface="Arial" panose="020B0604020202020204" pitchFamily="34" charset="0"/>
              </a:rPr>
              <a:t>a sales leader you should ensure your reps are ready for major interactions.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Major </a:t>
            </a:r>
            <a:r>
              <a:rPr lang="en-US" dirty="0">
                <a:latin typeface="Arial" panose="020B0604020202020204" pitchFamily="34" charset="0"/>
                <a:cs typeface="Arial" panose="020B0604020202020204" pitchFamily="34" charset="0"/>
              </a:rPr>
              <a:t>interactions are sales calls that either advance an opportunity or kill it.  </a:t>
            </a:r>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Major </a:t>
            </a:r>
            <a:r>
              <a:rPr lang="en-US" dirty="0">
                <a:latin typeface="Arial" panose="020B0604020202020204" pitchFamily="34" charset="0"/>
                <a:cs typeface="Arial" panose="020B0604020202020204" pitchFamily="34" charset="0"/>
              </a:rPr>
              <a:t>interactions should be identified in your Sales Process and require additional preparation</a:t>
            </a:r>
            <a:r>
              <a:rPr lang="en-US" dirty="0" smtClean="0">
                <a:latin typeface="Arial" panose="020B0604020202020204" pitchFamily="34" charset="0"/>
                <a:cs typeface="Arial" panose="020B0604020202020204" pitchFamily="34" charset="0"/>
              </a:rPr>
              <a:t>.</a:t>
            </a:r>
            <a:endParaRPr lang="en-US" sz="2800" dirty="0">
              <a:solidFill>
                <a:schemeClr val="bg1">
                  <a:lumMod val="50000"/>
                </a:schemeClr>
              </a:solidFill>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2622775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359917" y="1746018"/>
            <a:ext cx="11383925" cy="5013252"/>
          </a:xfrm>
        </p:spPr>
        <p:txBody>
          <a:bodyPr>
            <a:noAutofit/>
          </a:bodyPr>
          <a:lstStyle/>
          <a:p>
            <a:r>
              <a:rPr lang="en-US" sz="3200" b="1" dirty="0" smtClean="0">
                <a:latin typeface="Arial" panose="020B0604020202020204" pitchFamily="34" charset="0"/>
                <a:cs typeface="Arial" panose="020B0604020202020204" pitchFamily="34" charset="0"/>
              </a:rPr>
              <a:t>How </a:t>
            </a:r>
            <a:r>
              <a:rPr lang="en-US" sz="3200" b="1" dirty="0">
                <a:latin typeface="Arial" panose="020B0604020202020204" pitchFamily="34" charset="0"/>
                <a:cs typeface="Arial" panose="020B0604020202020204" pitchFamily="34" charset="0"/>
              </a:rPr>
              <a:t>to Prepare your Sales Team for Major Interactions</a:t>
            </a:r>
            <a:endParaRPr lang="en-US" sz="2800" dirty="0">
              <a:latin typeface="Arial" panose="020B0604020202020204" pitchFamily="34" charset="0"/>
              <a:cs typeface="Arial" panose="020B0604020202020204" pitchFamily="34" charset="0"/>
            </a:endParaRPr>
          </a:p>
          <a:p>
            <a:pPr marL="0" lvl="0" indent="0">
              <a:buNone/>
            </a:pPr>
            <a:r>
              <a:rPr lang="en-US" sz="2000" dirty="0" smtClean="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Track</a:t>
            </a:r>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you have to know what interactions are coming up.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Discuss </a:t>
            </a:r>
            <a:r>
              <a:rPr lang="en-US" dirty="0">
                <a:latin typeface="Arial" panose="020B0604020202020204" pitchFamily="34" charset="0"/>
                <a:cs typeface="Arial" panose="020B0604020202020204" pitchFamily="34" charset="0"/>
              </a:rPr>
              <a:t>them in your weekly 1-on-1 meetings.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Call </a:t>
            </a:r>
            <a:r>
              <a:rPr lang="en-US" dirty="0">
                <a:latin typeface="Arial" panose="020B0604020202020204" pitchFamily="34" charset="0"/>
                <a:cs typeface="Arial" panose="020B0604020202020204" pitchFamily="34" charset="0"/>
              </a:rPr>
              <a:t>them out in your sales process and track in your CRM system</a:t>
            </a:r>
            <a:r>
              <a:rPr lang="en-US"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lvl="0"/>
            <a:r>
              <a:rPr lang="en-US" sz="3200" b="1" dirty="0" smtClean="0">
                <a:latin typeface="Arial" panose="020B0604020202020204" pitchFamily="34" charset="0"/>
                <a:cs typeface="Arial" panose="020B0604020202020204" pitchFamily="34" charset="0"/>
              </a:rPr>
              <a:t>Inspect:</a:t>
            </a:r>
            <a:endParaRPr lang="en-US" sz="2800" dirty="0" smtClean="0">
              <a:latin typeface="Arial" panose="020B0604020202020204" pitchFamily="34" charset="0"/>
              <a:cs typeface="Arial" panose="020B0604020202020204" pitchFamily="34" charset="0"/>
            </a:endParaRPr>
          </a:p>
          <a:p>
            <a:pPr marL="0" lvl="0" indent="0">
              <a:buNone/>
            </a:pPr>
            <a:r>
              <a:rPr lang="en-US" sz="2800" b="1"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CRM</a:t>
            </a:r>
            <a:r>
              <a:rPr lang="en-US" dirty="0">
                <a:latin typeface="Arial" panose="020B0604020202020204" pitchFamily="34" charset="0"/>
                <a:cs typeface="Arial" panose="020B0604020202020204" pitchFamily="34" charset="0"/>
              </a:rPr>
              <a:t> –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is </a:t>
            </a:r>
            <a:r>
              <a:rPr lang="en-US" dirty="0">
                <a:latin typeface="Arial" panose="020B0604020202020204" pitchFamily="34" charset="0"/>
                <a:cs typeface="Arial" panose="020B0604020202020204" pitchFamily="34" charset="0"/>
              </a:rPr>
              <a:t>the deal progressing?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Is </a:t>
            </a:r>
            <a:r>
              <a:rPr lang="en-US" dirty="0">
                <a:latin typeface="Arial" panose="020B0604020202020204" pitchFamily="34" charset="0"/>
                <a:cs typeface="Arial" panose="020B0604020202020204" pitchFamily="34" charset="0"/>
              </a:rPr>
              <a:t>there information missing?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Is </a:t>
            </a:r>
            <a:r>
              <a:rPr lang="en-US" dirty="0">
                <a:latin typeface="Arial" panose="020B0604020202020204" pitchFamily="34" charset="0"/>
                <a:cs typeface="Arial" panose="020B0604020202020204" pitchFamily="34" charset="0"/>
              </a:rPr>
              <a:t>it in the </a:t>
            </a:r>
            <a:r>
              <a:rPr lang="en-US" dirty="0" smtClean="0">
                <a:latin typeface="Arial" panose="020B0604020202020204" pitchFamily="34" charset="0"/>
                <a:cs typeface="Arial" panose="020B0604020202020204" pitchFamily="34" charset="0"/>
              </a:rPr>
              <a:t>correct </a:t>
            </a:r>
            <a:r>
              <a:rPr lang="en-US" dirty="0">
                <a:latin typeface="Arial" panose="020B0604020202020204" pitchFamily="34" charset="0"/>
                <a:cs typeface="Arial" panose="020B0604020202020204" pitchFamily="34" charset="0"/>
              </a:rPr>
              <a:t>sales process </a:t>
            </a:r>
            <a:r>
              <a:rPr lang="en-US" dirty="0" smtClean="0">
                <a:latin typeface="Arial" panose="020B0604020202020204" pitchFamily="34" charset="0"/>
                <a:cs typeface="Arial" panose="020B0604020202020204" pitchFamily="34" charset="0"/>
              </a:rPr>
              <a:t>stage?</a:t>
            </a:r>
            <a:endParaRPr lang="en-US" sz="1800" dirty="0" smtClean="0">
              <a:latin typeface="Arial" panose="020B0604020202020204" pitchFamily="34" charset="0"/>
              <a:cs typeface="Arial" panose="020B0604020202020204" pitchFamily="34" charset="0"/>
            </a:endParaRPr>
          </a:p>
          <a:p>
            <a:pPr marL="0" lvl="0" indent="0">
              <a:buNone/>
            </a:pPr>
            <a:r>
              <a:rPr lang="en-US" sz="1800" b="1" dirty="0">
                <a:latin typeface="Arial" panose="020B0604020202020204" pitchFamily="34" charset="0"/>
                <a:cs typeface="Arial" panose="020B0604020202020204" pitchFamily="34" charset="0"/>
              </a:rPr>
              <a:t>	</a:t>
            </a:r>
            <a:endParaRPr lang="en-US" sz="1800" dirty="0">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184049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163286" y="1545771"/>
            <a:ext cx="11821885" cy="5213499"/>
          </a:xfrm>
        </p:spPr>
        <p:txBody>
          <a:bodyPr>
            <a:noAutofit/>
          </a:bodyPr>
          <a:lstStyle/>
          <a:p>
            <a:pPr lvl="1"/>
            <a:r>
              <a:rPr lang="en-US" sz="3200" b="1" dirty="0" smtClean="0">
                <a:latin typeface="Arial" panose="020B0604020202020204" pitchFamily="34" charset="0"/>
                <a:cs typeface="Arial" panose="020B0604020202020204" pitchFamily="34" charset="0"/>
              </a:rPr>
              <a:t>Job </a:t>
            </a:r>
            <a:r>
              <a:rPr lang="en-US" sz="3200" b="1" dirty="0">
                <a:latin typeface="Arial" panose="020B0604020202020204" pitchFamily="34" charset="0"/>
                <a:cs typeface="Arial" panose="020B0604020202020204" pitchFamily="34" charset="0"/>
              </a:rPr>
              <a:t>Aids</a:t>
            </a:r>
            <a:r>
              <a:rPr lang="en-US" sz="3200" dirty="0">
                <a:latin typeface="Arial" panose="020B0604020202020204" pitchFamily="34" charset="0"/>
                <a:cs typeface="Arial" panose="020B0604020202020204" pitchFamily="34" charset="0"/>
              </a:rPr>
              <a:t> – </a:t>
            </a:r>
            <a:endParaRPr lang="en-US" sz="3200" dirty="0" smtClean="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has </a:t>
            </a:r>
            <a:r>
              <a:rPr lang="en-US" sz="2800" dirty="0">
                <a:latin typeface="Arial" panose="020B0604020202020204" pitchFamily="34" charset="0"/>
                <a:cs typeface="Arial" panose="020B0604020202020204" pitchFamily="34" charset="0"/>
              </a:rPr>
              <a:t>the rep completed a call plan?  </a:t>
            </a:r>
            <a:endParaRPr lang="en-US" sz="2800" dirty="0" smtClean="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Do </a:t>
            </a:r>
            <a:r>
              <a:rPr lang="en-US" sz="2800" dirty="0">
                <a:latin typeface="Arial" panose="020B0604020202020204" pitchFamily="34" charset="0"/>
                <a:cs typeface="Arial" panose="020B0604020202020204" pitchFamily="34" charset="0"/>
              </a:rPr>
              <a:t>they know what gaps they need to address?  </a:t>
            </a:r>
            <a:endParaRPr lang="en-US" sz="2800" dirty="0" smtClean="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Have </a:t>
            </a:r>
            <a:r>
              <a:rPr lang="en-US" sz="2800" dirty="0">
                <a:latin typeface="Arial" panose="020B0604020202020204" pitchFamily="34" charset="0"/>
                <a:cs typeface="Arial" panose="020B0604020202020204" pitchFamily="34" charset="0"/>
              </a:rPr>
              <a:t>they assessed the opportunity?  </a:t>
            </a:r>
            <a:endParaRPr lang="en-US" sz="2800" dirty="0" smtClean="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Do </a:t>
            </a:r>
            <a:r>
              <a:rPr lang="en-US" sz="2800" dirty="0">
                <a:latin typeface="Arial" panose="020B0604020202020204" pitchFamily="34" charset="0"/>
                <a:cs typeface="Arial" panose="020B0604020202020204" pitchFamily="34" charset="0"/>
              </a:rPr>
              <a:t>they know where the buyer is in their buying process?  </a:t>
            </a:r>
            <a:endParaRPr lang="en-US" sz="2800" dirty="0" smtClean="0">
              <a:latin typeface="Arial" panose="020B0604020202020204" pitchFamily="34" charset="0"/>
              <a:cs typeface="Arial" panose="020B0604020202020204" pitchFamily="34" charset="0"/>
            </a:endParaRPr>
          </a:p>
          <a:p>
            <a:pPr lvl="1"/>
            <a:r>
              <a:rPr lang="en-US" sz="2800" dirty="0" smtClean="0">
                <a:latin typeface="Arial" panose="020B0604020202020204" pitchFamily="34" charset="0"/>
                <a:cs typeface="Arial" panose="020B0604020202020204" pitchFamily="34" charset="0"/>
              </a:rPr>
              <a:t>Are </a:t>
            </a:r>
            <a:r>
              <a:rPr lang="en-US" sz="2800" dirty="0">
                <a:latin typeface="Arial" panose="020B0604020202020204" pitchFamily="34" charset="0"/>
                <a:cs typeface="Arial" panose="020B0604020202020204" pitchFamily="34" charset="0"/>
              </a:rPr>
              <a:t>they ready to engage the right people</a:t>
            </a:r>
            <a:r>
              <a:rPr lang="en-US" sz="2800" dirty="0" smtClean="0">
                <a:latin typeface="Arial" panose="020B0604020202020204" pitchFamily="34" charset="0"/>
                <a:cs typeface="Arial" panose="020B0604020202020204" pitchFamily="34" charset="0"/>
              </a:rPr>
              <a:t>?</a:t>
            </a:r>
          </a:p>
          <a:p>
            <a:pPr marL="320040" lvl="1" indent="0">
              <a:buNone/>
            </a:pPr>
            <a:endParaRPr lang="en-US" sz="2400" dirty="0">
              <a:latin typeface="Arial" panose="020B0604020202020204" pitchFamily="34" charset="0"/>
              <a:cs typeface="Arial" panose="020B0604020202020204" pitchFamily="34" charset="0"/>
            </a:endParaRPr>
          </a:p>
          <a:p>
            <a:pPr lvl="0"/>
            <a:r>
              <a:rPr lang="en-US" sz="3200" b="1" dirty="0">
                <a:latin typeface="Arial" panose="020B0604020202020204" pitchFamily="34" charset="0"/>
                <a:cs typeface="Arial" panose="020B0604020202020204" pitchFamily="34" charset="0"/>
              </a:rPr>
              <a:t>Ask:</a:t>
            </a:r>
            <a:r>
              <a:rPr lang="en-US" b="1" dirty="0">
                <a:latin typeface="Arial" panose="020B0604020202020204" pitchFamily="34" charset="0"/>
                <a:cs typeface="Arial" panose="020B0604020202020204" pitchFamily="34" charset="0"/>
              </a:rPr>
              <a:t>  </a:t>
            </a:r>
            <a:endParaRPr lang="en-US" b="1" dirty="0" smtClean="0">
              <a:latin typeface="Arial" panose="020B0604020202020204" pitchFamily="34" charset="0"/>
              <a:cs typeface="Arial" panose="020B0604020202020204" pitchFamily="34" charset="0"/>
            </a:endParaRPr>
          </a:p>
          <a:p>
            <a:pPr lvl="0"/>
            <a:r>
              <a:rPr lang="en-US" sz="2800" b="1" dirty="0" smtClean="0">
                <a:latin typeface="Arial" panose="020B0604020202020204" pitchFamily="34" charset="0"/>
                <a:cs typeface="Arial" panose="020B0604020202020204" pitchFamily="34" charset="0"/>
              </a:rPr>
              <a:t>probing </a:t>
            </a:r>
            <a:r>
              <a:rPr lang="en-US" sz="2800" b="1" dirty="0">
                <a:latin typeface="Arial" panose="020B0604020202020204" pitchFamily="34" charset="0"/>
                <a:cs typeface="Arial" panose="020B0604020202020204" pitchFamily="34" charset="0"/>
              </a:rPr>
              <a:t>questions to ensure they are prepared</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369837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359917" y="1767790"/>
            <a:ext cx="11744997" cy="5013252"/>
          </a:xfrm>
        </p:spPr>
        <p:txBody>
          <a:bodyPr>
            <a:noAutofit/>
          </a:bodyPr>
          <a:lstStyle/>
          <a:p>
            <a:pPr marL="0" lvl="0" indent="0">
              <a:buNone/>
            </a:pPr>
            <a:r>
              <a:rPr lang="en-US" sz="3200" b="1" dirty="0" smtClean="0">
                <a:latin typeface="Arial" panose="020B0604020202020204" pitchFamily="34" charset="0"/>
                <a:cs typeface="Arial" panose="020B0604020202020204" pitchFamily="34" charset="0"/>
              </a:rPr>
              <a:t>Provide</a:t>
            </a:r>
            <a:r>
              <a:rPr lang="en-US" sz="3200" dirty="0">
                <a:latin typeface="Arial" panose="020B0604020202020204" pitchFamily="34" charset="0"/>
                <a:cs typeface="Arial" panose="020B0604020202020204" pitchFamily="34" charset="0"/>
              </a:rPr>
              <a:t>:  </a:t>
            </a:r>
            <a:endParaRPr lang="en-US" sz="32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ideas</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insights</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content</a:t>
            </a:r>
            <a:r>
              <a:rPr lang="en-US" sz="2800" dirty="0">
                <a:latin typeface="Arial" panose="020B0604020202020204" pitchFamily="34" charset="0"/>
                <a:cs typeface="Arial" panose="020B0604020202020204" pitchFamily="34" charset="0"/>
              </a:rPr>
              <a:t>, examples,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use </a:t>
            </a:r>
            <a:r>
              <a:rPr lang="en-US" sz="2800" dirty="0">
                <a:latin typeface="Arial" panose="020B0604020202020204" pitchFamily="34" charset="0"/>
                <a:cs typeface="Arial" panose="020B0604020202020204" pitchFamily="34" charset="0"/>
              </a:rPr>
              <a:t>cases and best practices.  </a:t>
            </a:r>
            <a:endParaRPr lang="en-US" sz="2800" dirty="0" smtClean="0">
              <a:latin typeface="Arial" panose="020B0604020202020204" pitchFamily="34" charset="0"/>
              <a:cs typeface="Arial" panose="020B0604020202020204" pitchFamily="34" charset="0"/>
            </a:endParaRPr>
          </a:p>
          <a:p>
            <a:pPr marL="0" lvl="0" indent="0">
              <a:buNone/>
            </a:pPr>
            <a:r>
              <a:rPr lang="en-US" sz="2800" dirty="0" smtClean="0">
                <a:latin typeface="Arial" panose="020B0604020202020204" pitchFamily="34" charset="0"/>
                <a:cs typeface="Arial" panose="020B0604020202020204" pitchFamily="34" charset="0"/>
              </a:rPr>
              <a:t>Ensure </a:t>
            </a:r>
            <a:r>
              <a:rPr lang="en-US" sz="2800" dirty="0">
                <a:latin typeface="Arial" panose="020B0604020202020204" pitchFamily="34" charset="0"/>
                <a:cs typeface="Arial" panose="020B0604020202020204" pitchFamily="34" charset="0"/>
              </a:rPr>
              <a:t>your sales people are bringing value to the conversation.  </a:t>
            </a:r>
            <a:endParaRPr lang="en-US" sz="2800" dirty="0" smtClean="0">
              <a:latin typeface="Arial" panose="020B0604020202020204" pitchFamily="34" charset="0"/>
              <a:cs typeface="Arial" panose="020B0604020202020204" pitchFamily="34" charset="0"/>
            </a:endParaRPr>
          </a:p>
          <a:p>
            <a:pPr marL="0" lvl="0" indent="0">
              <a:buNone/>
            </a:pPr>
            <a:r>
              <a:rPr lang="en-US" sz="2800" dirty="0" smtClean="0">
                <a:latin typeface="Arial" panose="020B0604020202020204" pitchFamily="34" charset="0"/>
                <a:cs typeface="Arial" panose="020B0604020202020204" pitchFamily="34" charset="0"/>
              </a:rPr>
              <a:t>Enable </a:t>
            </a:r>
            <a:r>
              <a:rPr lang="en-US" sz="2800" dirty="0">
                <a:latin typeface="Arial" panose="020B0604020202020204" pitchFamily="34" charset="0"/>
                <a:cs typeface="Arial" panose="020B0604020202020204" pitchFamily="34" charset="0"/>
              </a:rPr>
              <a:t>them to take a different approach than the competition.  </a:t>
            </a:r>
            <a:endParaRPr lang="en-US" sz="2800" dirty="0" smtClean="0">
              <a:latin typeface="Arial" panose="020B0604020202020204" pitchFamily="34" charset="0"/>
              <a:cs typeface="Arial" panose="020B0604020202020204" pitchFamily="34" charset="0"/>
            </a:endParaRPr>
          </a:p>
          <a:p>
            <a:pPr marL="0" lvl="0" indent="0">
              <a:buNone/>
            </a:pPr>
            <a:r>
              <a:rPr lang="en-US" sz="2800" dirty="0" smtClean="0">
                <a:latin typeface="Arial" panose="020B0604020202020204" pitchFamily="34" charset="0"/>
                <a:cs typeface="Arial" panose="020B0604020202020204" pitchFamily="34" charset="0"/>
              </a:rPr>
              <a:t>Help </a:t>
            </a:r>
            <a:r>
              <a:rPr lang="en-US" sz="2800" dirty="0">
                <a:latin typeface="Arial" panose="020B0604020202020204" pitchFamily="34" charset="0"/>
                <a:cs typeface="Arial" panose="020B0604020202020204" pitchFamily="34" charset="0"/>
              </a:rPr>
              <a:t>test the strength of their story and provide improvement ideas</a:t>
            </a:r>
            <a:r>
              <a:rPr lang="en-US" sz="2800" dirty="0" smtClean="0">
                <a:latin typeface="Arial" panose="020B0604020202020204" pitchFamily="34" charset="0"/>
                <a:cs typeface="Arial" panose="020B0604020202020204" pitchFamily="34" charset="0"/>
              </a:rPr>
              <a:t>.</a:t>
            </a:r>
            <a:endParaRPr lang="en-US" sz="3200" dirty="0">
              <a:solidFill>
                <a:schemeClr val="bg1">
                  <a:lumMod val="50000"/>
                </a:schemeClr>
              </a:solidFill>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25943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sp>
        <p:nvSpPr>
          <p:cNvPr id="8" name="Content Placeholder 7"/>
          <p:cNvSpPr txBox="1">
            <a:spLocks/>
          </p:cNvSpPr>
          <p:nvPr/>
        </p:nvSpPr>
        <p:spPr>
          <a:xfrm>
            <a:off x="0" y="5998030"/>
            <a:ext cx="12115800" cy="968832"/>
          </a:xfrm>
          <a:prstGeom prst="rect">
            <a:avLst/>
          </a:prstGeom>
        </p:spPr>
        <p:txBody>
          <a:bodyPr vert="horz" lIns="91440" tIns="45720" rIns="91440" bIns="45720" rtlCol="0">
            <a:normAutofit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t>J.W. Owens - 561-372-5922 results.jwowens@gmail.com </a:t>
            </a:r>
            <a:endParaRPr lang="en-US" b="1" dirty="0"/>
          </a:p>
        </p:txBody>
      </p:sp>
      <p:sp>
        <p:nvSpPr>
          <p:cNvPr id="13" name="TextBox 12"/>
          <p:cNvSpPr txBox="1"/>
          <p:nvPr/>
        </p:nvSpPr>
        <p:spPr>
          <a:xfrm>
            <a:off x="231238" y="196533"/>
            <a:ext cx="11310257" cy="1415772"/>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a:p>
            <a:r>
              <a:rPr lang="en-US" sz="2000" b="1" dirty="0">
                <a:solidFill>
                  <a:srgbClr val="FFFF00"/>
                </a:solidFill>
              </a:rPr>
              <a:t/>
            </a:r>
            <a:br>
              <a:rPr lang="en-US" sz="2000" b="1" dirty="0">
                <a:solidFill>
                  <a:srgbClr val="FFFF00"/>
                </a:solidFill>
              </a:rPr>
            </a:br>
            <a:endParaRPr lang="en-US" dirty="0">
              <a:solidFill>
                <a:srgbClr val="FFFF00"/>
              </a:solidFill>
            </a:endParaRP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30723" y="1543050"/>
            <a:ext cx="7785078" cy="4454980"/>
          </a:xfrm>
        </p:spPr>
      </p:pic>
      <p:sp>
        <p:nvSpPr>
          <p:cNvPr id="11" name="TextBox 6"/>
          <p:cNvSpPr txBox="1"/>
          <p:nvPr/>
        </p:nvSpPr>
        <p:spPr>
          <a:xfrm>
            <a:off x="646210" y="5628698"/>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239486" y="1567543"/>
            <a:ext cx="11333040" cy="5050971"/>
          </a:xfrm>
        </p:spPr>
        <p:txBody>
          <a:bodyPr>
            <a:normAutofit/>
          </a:bodyPr>
          <a:lstStyle/>
          <a:p>
            <a:pPr marL="0" indent="0">
              <a:buNone/>
            </a:pPr>
            <a:r>
              <a:rPr lang="en-US" sz="3200" dirty="0" smtClean="0">
                <a:latin typeface="Arial" panose="020B0604020202020204" pitchFamily="34" charset="0"/>
                <a:cs typeface="Arial" panose="020B0604020202020204" pitchFamily="34" charset="0"/>
              </a:rPr>
              <a:t>Sales </a:t>
            </a:r>
            <a:r>
              <a:rPr lang="en-US" sz="3200" dirty="0">
                <a:latin typeface="Arial" panose="020B0604020202020204" pitchFamily="34" charset="0"/>
                <a:cs typeface="Arial" panose="020B0604020202020204" pitchFamily="34" charset="0"/>
              </a:rPr>
              <a:t>Leaders miss or make the number one sales call at a time. Yet they typically don’t pay enough attention to each call.  </a:t>
            </a:r>
            <a:endParaRPr lang="en-US" sz="3200" dirty="0" smtClean="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They </a:t>
            </a:r>
            <a:r>
              <a:rPr lang="en-US" sz="3200" dirty="0">
                <a:latin typeface="Arial" panose="020B0604020202020204" pitchFamily="34" charset="0"/>
                <a:cs typeface="Arial" panose="020B0604020202020204" pitchFamily="34" charset="0"/>
              </a:rPr>
              <a:t>look at each rep’s performance to quota.  </a:t>
            </a:r>
            <a:endParaRPr lang="en-US" sz="3200" dirty="0" smtClean="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They</a:t>
            </a:r>
            <a:r>
              <a:rPr lang="en-US" sz="3200" dirty="0">
                <a:latin typeface="Arial" panose="020B0604020202020204" pitchFamily="34" charset="0"/>
                <a:cs typeface="Arial" panose="020B0604020202020204" pitchFamily="34" charset="0"/>
              </a:rPr>
              <a:t> review the pipeline.  </a:t>
            </a:r>
            <a:endParaRPr lang="en-US" sz="3200" dirty="0" smtClean="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These </a:t>
            </a:r>
            <a:r>
              <a:rPr lang="en-US" sz="3200" dirty="0">
                <a:latin typeface="Arial" panose="020B0604020202020204" pitchFamily="34" charset="0"/>
                <a:cs typeface="Arial" panose="020B0604020202020204" pitchFamily="34" charset="0"/>
              </a:rPr>
              <a:t>are difficult to control.  </a:t>
            </a:r>
            <a:endParaRPr lang="en-US" sz="3200" dirty="0" smtClean="0">
              <a:latin typeface="Arial" panose="020B0604020202020204" pitchFamily="34" charset="0"/>
              <a:cs typeface="Arial" panose="020B0604020202020204" pitchFamily="34" charset="0"/>
            </a:endParaRPr>
          </a:p>
          <a:p>
            <a:pPr marL="0" indent="0">
              <a:buNone/>
            </a:pPr>
            <a:r>
              <a:rPr lang="en-US" sz="3200" dirty="0" smtClean="0">
                <a:latin typeface="Arial" panose="020B0604020202020204" pitchFamily="34" charset="0"/>
                <a:cs typeface="Arial" panose="020B0604020202020204" pitchFamily="34" charset="0"/>
              </a:rPr>
              <a:t>Sales </a:t>
            </a:r>
            <a:r>
              <a:rPr lang="en-US" sz="3200" dirty="0">
                <a:latin typeface="Arial" panose="020B0604020202020204" pitchFamily="34" charset="0"/>
                <a:cs typeface="Arial" panose="020B0604020202020204" pitchFamily="34" charset="0"/>
              </a:rPr>
              <a:t>leaders can control the quality of sales calls every day.  </a:t>
            </a:r>
            <a:endParaRPr lang="en-US" sz="3200" b="1" dirty="0" smtClean="0">
              <a:latin typeface="Arial" panose="020B0604020202020204" pitchFamily="34" charset="0"/>
              <a:cs typeface="Arial" panose="020B0604020202020204" pitchFamily="34" charset="0"/>
            </a:endParaRPr>
          </a:p>
          <a:p>
            <a:pPr marL="0" indent="0">
              <a:buNone/>
            </a:pPr>
            <a:r>
              <a:rPr lang="en-US" sz="3200" b="1" dirty="0" smtClean="0">
                <a:latin typeface="Arial" panose="020B0604020202020204" pitchFamily="34" charset="0"/>
                <a:cs typeface="Arial" panose="020B0604020202020204" pitchFamily="34" charset="0"/>
              </a:rPr>
              <a:t>Great </a:t>
            </a:r>
            <a:r>
              <a:rPr lang="en-US" sz="3200" b="1" dirty="0">
                <a:latin typeface="Arial" panose="020B0604020202020204" pitchFamily="34" charset="0"/>
                <a:cs typeface="Arial" panose="020B0604020202020204" pitchFamily="34" charset="0"/>
              </a:rPr>
              <a:t>single sales call execution will lead to great results.</a:t>
            </a:r>
          </a:p>
          <a:p>
            <a:pPr marL="0" indent="0">
              <a:buNone/>
            </a:pPr>
            <a:endParaRPr lang="en-US" sz="2800" b="1" dirty="0" smtClean="0"/>
          </a:p>
        </p:txBody>
      </p:sp>
      <p:sp>
        <p:nvSpPr>
          <p:cNvPr id="2" name="TextBox 1"/>
          <p:cNvSpPr txBox="1"/>
          <p:nvPr/>
        </p:nvSpPr>
        <p:spPr>
          <a:xfrm>
            <a:off x="413656" y="239489"/>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328058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97971" y="1680704"/>
            <a:ext cx="11961557" cy="5013252"/>
          </a:xfrm>
        </p:spPr>
        <p:txBody>
          <a:bodyPr>
            <a:noAutofit/>
          </a:bodyPr>
          <a:lstStyle/>
          <a:p>
            <a:pPr marL="0" indent="0">
              <a:buNone/>
            </a:pPr>
            <a:r>
              <a:rPr lang="en-US" sz="2800" b="1" dirty="0" smtClean="0">
                <a:latin typeface="Arial" panose="020B0604020202020204" pitchFamily="34" charset="0"/>
                <a:cs typeface="Arial" panose="020B0604020202020204" pitchFamily="34" charset="0"/>
              </a:rPr>
              <a:t>Every </a:t>
            </a:r>
            <a:r>
              <a:rPr lang="en-US" sz="2800" b="1" dirty="0">
                <a:latin typeface="Arial" panose="020B0604020202020204" pitchFamily="34" charset="0"/>
                <a:cs typeface="Arial" panose="020B0604020202020204" pitchFamily="34" charset="0"/>
              </a:rPr>
              <a:t>week sales reps attend sales calls unprepared.</a:t>
            </a:r>
            <a:r>
              <a:rPr lang="en-US" sz="2800" dirty="0">
                <a:latin typeface="Arial" panose="020B0604020202020204" pitchFamily="34" charset="0"/>
                <a:cs typeface="Arial" panose="020B0604020202020204" pitchFamily="34" charset="0"/>
              </a:rPr>
              <a:t>  </a:t>
            </a:r>
          </a:p>
          <a:p>
            <a:pPr marL="0" indent="0">
              <a:buNone/>
            </a:pPr>
            <a:r>
              <a:rPr lang="en-US" sz="2800" dirty="0" smtClean="0">
                <a:latin typeface="Arial" panose="020B0604020202020204" pitchFamily="34" charset="0"/>
                <a:cs typeface="Arial" panose="020B0604020202020204" pitchFamily="34" charset="0"/>
              </a:rPr>
              <a:t>You </a:t>
            </a:r>
            <a:r>
              <a:rPr lang="en-US" sz="2800" dirty="0">
                <a:latin typeface="Arial" panose="020B0604020202020204" pitchFamily="34" charset="0"/>
                <a:cs typeface="Arial" panose="020B0604020202020204" pitchFamily="34" charset="0"/>
              </a:rPr>
              <a:t>have a Sales Process.  </a:t>
            </a:r>
            <a:endParaRPr lang="en-US" sz="2800" dirty="0" smtClean="0">
              <a:latin typeface="Arial" panose="020B0604020202020204" pitchFamily="34" charset="0"/>
              <a:cs typeface="Arial" panose="020B0604020202020204" pitchFamily="34" charset="0"/>
            </a:endParaRPr>
          </a:p>
          <a:p>
            <a:pPr marL="0" indent="0">
              <a:buNone/>
            </a:pPr>
            <a:r>
              <a:rPr lang="en-US" sz="2800" dirty="0" smtClean="0">
                <a:latin typeface="Arial" panose="020B0604020202020204" pitchFamily="34" charset="0"/>
                <a:cs typeface="Arial" panose="020B0604020202020204" pitchFamily="34" charset="0"/>
              </a:rPr>
              <a:t>You </a:t>
            </a:r>
            <a:r>
              <a:rPr lang="en-US" sz="2800" dirty="0">
                <a:latin typeface="Arial" panose="020B0604020202020204" pitchFamily="34" charset="0"/>
                <a:cs typeface="Arial" panose="020B0604020202020204" pitchFamily="34" charset="0"/>
              </a:rPr>
              <a:t>have a team of experienced sales people, so </a:t>
            </a:r>
            <a:r>
              <a:rPr lang="en-US" sz="2800" b="1" dirty="0">
                <a:latin typeface="Arial" panose="020B0604020202020204" pitchFamily="34" charset="0"/>
                <a:cs typeface="Arial" panose="020B0604020202020204" pitchFamily="34" charset="0"/>
              </a:rPr>
              <a:t>what is the problem?</a:t>
            </a:r>
            <a:endParaRPr lang="en-US" b="1"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sz="2800" b="1" dirty="0" smtClean="0">
                <a:latin typeface="Arial" panose="020B0604020202020204" pitchFamily="34" charset="0"/>
                <a:cs typeface="Arial" panose="020B0604020202020204" pitchFamily="34" charset="0"/>
              </a:rPr>
              <a:t>We will </a:t>
            </a:r>
            <a:r>
              <a:rPr lang="en-US" sz="2800" b="1" dirty="0">
                <a:latin typeface="Arial" panose="020B0604020202020204" pitchFamily="34" charset="0"/>
                <a:cs typeface="Arial" panose="020B0604020202020204" pitchFamily="34" charset="0"/>
              </a:rPr>
              <a:t>explore common sales call mistakes</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F</a:t>
            </a:r>
            <a:r>
              <a:rPr lang="en-US" sz="2800" dirty="0" smtClean="0">
                <a:latin typeface="Arial" panose="020B0604020202020204" pitchFamily="34" charset="0"/>
                <a:cs typeface="Arial" panose="020B0604020202020204" pitchFamily="34" charset="0"/>
              </a:rPr>
              <a:t>our </a:t>
            </a:r>
            <a:r>
              <a:rPr lang="en-US" sz="2800" dirty="0">
                <a:latin typeface="Arial" panose="020B0604020202020204" pitchFamily="34" charset="0"/>
                <a:cs typeface="Arial" panose="020B0604020202020204" pitchFamily="34" charset="0"/>
              </a:rPr>
              <a:t>simple steps sales leaders can implement to prevent them.  </a:t>
            </a:r>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a:t>
            </a:r>
            <a:r>
              <a:rPr lang="en-US" sz="2800" dirty="0">
                <a:latin typeface="Arial" panose="020B0604020202020204" pitchFamily="34" charset="0"/>
                <a:cs typeface="Arial" panose="020B0604020202020204" pitchFamily="34" charset="0"/>
              </a:rPr>
              <a:t> sales call coaching tool will help sales leaders ensure their reps are prepared. </a:t>
            </a:r>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352131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88929" y="1571846"/>
            <a:ext cx="12103071" cy="5013252"/>
          </a:xfrm>
        </p:spPr>
        <p:txBody>
          <a:bodyPr>
            <a:noAutofit/>
          </a:bodyPr>
          <a:lstStyle/>
          <a:p>
            <a:pPr marL="0" indent="0">
              <a:buNone/>
            </a:pPr>
            <a:r>
              <a:rPr lang="en-US" sz="3200" b="1" dirty="0" smtClean="0">
                <a:latin typeface="Arial" panose="020B0604020202020204" pitchFamily="34" charset="0"/>
                <a:cs typeface="Arial" panose="020B0604020202020204" pitchFamily="34" charset="0"/>
              </a:rPr>
              <a:t>Show </a:t>
            </a:r>
            <a:r>
              <a:rPr lang="en-US" sz="3200" b="1" dirty="0">
                <a:latin typeface="Arial" panose="020B0604020202020204" pitchFamily="34" charset="0"/>
                <a:cs typeface="Arial" panose="020B0604020202020204" pitchFamily="34" charset="0"/>
              </a:rPr>
              <a:t>up and throw up (Inward-Out Approach)</a:t>
            </a:r>
            <a:r>
              <a:rPr lang="en-US" sz="2800" dirty="0">
                <a:latin typeface="Arial" panose="020B0604020202020204" pitchFamily="34" charset="0"/>
                <a:cs typeface="Arial" panose="020B0604020202020204" pitchFamily="34" charset="0"/>
              </a:rPr>
              <a:t> – </a:t>
            </a:r>
            <a:endParaRPr lang="en-US" sz="2800"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Quit </a:t>
            </a:r>
            <a:r>
              <a:rPr lang="en-US" sz="2000" b="1" dirty="0">
                <a:latin typeface="Arial" panose="020B0604020202020204" pitchFamily="34" charset="0"/>
                <a:cs typeface="Arial" panose="020B0604020202020204" pitchFamily="34" charset="0"/>
              </a:rPr>
              <a:t>talking about how great your product or company is.  </a:t>
            </a:r>
            <a:endParaRPr lang="en-US" sz="2000" b="1"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Nobody </a:t>
            </a:r>
            <a:r>
              <a:rPr lang="en-US" sz="2000" b="1" dirty="0">
                <a:latin typeface="Arial" panose="020B0604020202020204" pitchFamily="34" charset="0"/>
                <a:cs typeface="Arial" panose="020B0604020202020204" pitchFamily="34" charset="0"/>
              </a:rPr>
              <a:t>cares about your company or product.  </a:t>
            </a:r>
            <a:endParaRPr lang="en-US" sz="2000" b="1"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Humans </a:t>
            </a:r>
            <a:r>
              <a:rPr lang="en-US" sz="2000" b="1" dirty="0">
                <a:latin typeface="Arial" panose="020B0604020202020204" pitchFamily="34" charset="0"/>
                <a:cs typeface="Arial" panose="020B0604020202020204" pitchFamily="34" charset="0"/>
              </a:rPr>
              <a:t>are selfish.  </a:t>
            </a:r>
            <a:endParaRPr lang="en-US" sz="2000" b="1"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They </a:t>
            </a:r>
            <a:r>
              <a:rPr lang="en-US" sz="2000" b="1" dirty="0">
                <a:latin typeface="Arial" panose="020B0604020202020204" pitchFamily="34" charset="0"/>
                <a:cs typeface="Arial" panose="020B0604020202020204" pitchFamily="34" charset="0"/>
              </a:rPr>
              <a:t>want to know how it will help them.  </a:t>
            </a:r>
            <a:endParaRPr lang="en-US" sz="2000" b="1"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Speak </a:t>
            </a:r>
            <a:r>
              <a:rPr lang="en-US" sz="2000" b="1" dirty="0">
                <a:latin typeface="Arial" panose="020B0604020202020204" pitchFamily="34" charset="0"/>
                <a:cs typeface="Arial" panose="020B0604020202020204" pitchFamily="34" charset="0"/>
              </a:rPr>
              <a:t>to their personal wins and business objectives.  </a:t>
            </a:r>
            <a:endParaRPr lang="en-US" sz="2000" b="1"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How </a:t>
            </a:r>
            <a:r>
              <a:rPr lang="en-US" sz="2000" b="1" dirty="0">
                <a:latin typeface="Arial" panose="020B0604020202020204" pitchFamily="34" charset="0"/>
                <a:cs typeface="Arial" panose="020B0604020202020204" pitchFamily="34" charset="0"/>
              </a:rPr>
              <a:t>will your solution help get them promoted?  </a:t>
            </a:r>
            <a:endParaRPr lang="en-US" sz="2000" b="1"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Make </a:t>
            </a:r>
            <a:r>
              <a:rPr lang="en-US" sz="2000" b="1" dirty="0">
                <a:latin typeface="Arial" panose="020B0604020202020204" pitchFamily="34" charset="0"/>
                <a:cs typeface="Arial" panose="020B0604020202020204" pitchFamily="34" charset="0"/>
              </a:rPr>
              <a:t>them more money.  </a:t>
            </a:r>
            <a:endParaRPr lang="en-US" sz="2000" b="1" dirty="0" smtClean="0">
              <a:latin typeface="Arial" panose="020B0604020202020204" pitchFamily="34" charset="0"/>
              <a:cs typeface="Arial" panose="020B0604020202020204" pitchFamily="34" charset="0"/>
            </a:endParaRPr>
          </a:p>
          <a:p>
            <a:pPr marL="0" indent="0">
              <a:buNone/>
            </a:pPr>
            <a:r>
              <a:rPr lang="en-US" sz="2000" b="1" dirty="0" smtClean="0">
                <a:latin typeface="Arial" panose="020B0604020202020204" pitchFamily="34" charset="0"/>
                <a:cs typeface="Arial" panose="020B0604020202020204" pitchFamily="34" charset="0"/>
              </a:rPr>
              <a:t>Get </a:t>
            </a:r>
            <a:r>
              <a:rPr lang="en-US" sz="2000" b="1" dirty="0">
                <a:latin typeface="Arial" panose="020B0604020202020204" pitchFamily="34" charset="0"/>
                <a:cs typeface="Arial" panose="020B0604020202020204" pitchFamily="34" charset="0"/>
              </a:rPr>
              <a:t>them recognized by their boss.</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0" indent="0">
              <a:buNone/>
            </a:pPr>
            <a:r>
              <a:rPr lang="en-US" sz="2800" b="1" dirty="0" smtClean="0">
                <a:latin typeface="Arial" panose="020B0604020202020204" pitchFamily="34" charset="0"/>
                <a:cs typeface="Arial" panose="020B0604020202020204" pitchFamily="34" charset="0"/>
              </a:rPr>
              <a:t>This </a:t>
            </a:r>
            <a:r>
              <a:rPr lang="en-US" sz="2800" b="1" dirty="0">
                <a:latin typeface="Arial" panose="020B0604020202020204" pitchFamily="34" charset="0"/>
                <a:cs typeface="Arial" panose="020B0604020202020204" pitchFamily="34" charset="0"/>
              </a:rPr>
              <a:t>approach will keep your customer’s attention</a:t>
            </a:r>
            <a:r>
              <a:rPr lang="en-US" sz="2800" b="1" dirty="0" smtClean="0">
                <a:latin typeface="Arial" panose="020B0604020202020204" pitchFamily="34" charset="0"/>
                <a:cs typeface="Arial" panose="020B0604020202020204" pitchFamily="34" charset="0"/>
              </a:rPr>
              <a:t>.</a:t>
            </a:r>
            <a:endParaRPr lang="en-US" b="1" dirty="0">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584013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359917" y="1746018"/>
            <a:ext cx="11383925" cy="5013252"/>
          </a:xfrm>
        </p:spPr>
        <p:txBody>
          <a:bodyPr>
            <a:noAutofit/>
          </a:bodyPr>
          <a:lstStyle/>
          <a:p>
            <a:pPr lvl="0"/>
            <a:r>
              <a:rPr lang="en-US" sz="3200" b="1" dirty="0" smtClean="0">
                <a:latin typeface="Arial" panose="020B0604020202020204" pitchFamily="34" charset="0"/>
                <a:cs typeface="Arial" panose="020B0604020202020204" pitchFamily="34" charset="0"/>
              </a:rPr>
              <a:t>Poor </a:t>
            </a:r>
            <a:r>
              <a:rPr lang="en-US" sz="3200" b="1" dirty="0">
                <a:latin typeface="Arial" panose="020B0604020202020204" pitchFamily="34" charset="0"/>
                <a:cs typeface="Arial" panose="020B0604020202020204" pitchFamily="34" charset="0"/>
              </a:rPr>
              <a:t>self-preparation (no call plan)</a:t>
            </a:r>
            <a:r>
              <a:rPr lang="en-US" sz="2800" dirty="0">
                <a:latin typeface="Arial" panose="020B0604020202020204" pitchFamily="34" charset="0"/>
                <a:cs typeface="Arial" panose="020B0604020202020204" pitchFamily="34" charset="0"/>
              </a:rPr>
              <a:t> –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Entering </a:t>
            </a:r>
            <a:r>
              <a:rPr lang="en-US" sz="2800" dirty="0">
                <a:latin typeface="Arial" panose="020B0604020202020204" pitchFamily="34" charset="0"/>
                <a:cs typeface="Arial" panose="020B0604020202020204" pitchFamily="34" charset="0"/>
              </a:rPr>
              <a:t>a call unprepared still shocks me.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But </a:t>
            </a:r>
            <a:r>
              <a:rPr lang="en-US" sz="2800" dirty="0">
                <a:latin typeface="Arial" panose="020B0604020202020204" pitchFamily="34" charset="0"/>
                <a:cs typeface="Arial" panose="020B0604020202020204" pitchFamily="34" charset="0"/>
              </a:rPr>
              <a:t>8 out of 10 calls I observe </a:t>
            </a:r>
            <a:r>
              <a:rPr lang="en-US" sz="2800" dirty="0" smtClean="0">
                <a:latin typeface="Arial" panose="020B0604020202020204" pitchFamily="34" charset="0"/>
                <a:cs typeface="Arial" panose="020B0604020202020204" pitchFamily="34" charset="0"/>
              </a:rPr>
              <a:t>don’t </a:t>
            </a:r>
            <a:r>
              <a:rPr lang="en-US" sz="2800" dirty="0">
                <a:latin typeface="Arial" panose="020B0604020202020204" pitchFamily="34" charset="0"/>
                <a:cs typeface="Arial" panose="020B0604020202020204" pitchFamily="34" charset="0"/>
              </a:rPr>
              <a:t>have completed call plans.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Sales </a:t>
            </a:r>
            <a:r>
              <a:rPr lang="en-US" sz="2800" dirty="0">
                <a:latin typeface="Arial" panose="020B0604020202020204" pitchFamily="34" charset="0"/>
                <a:cs typeface="Arial" panose="020B0604020202020204" pitchFamily="34" charset="0"/>
              </a:rPr>
              <a:t>people don’t think they need them.</a:t>
            </a:r>
            <a:endParaRPr lang="en-US" dirty="0">
              <a:latin typeface="Arial" panose="020B0604020202020204" pitchFamily="34" charset="0"/>
              <a:cs typeface="Arial" panose="020B0604020202020204" pitchFamily="34" charset="0"/>
            </a:endParaRPr>
          </a:p>
          <a:p>
            <a:pPr lvl="0"/>
            <a:r>
              <a:rPr lang="en-US" sz="3200" b="1" dirty="0">
                <a:latin typeface="Arial" panose="020B0604020202020204" pitchFamily="34" charset="0"/>
                <a:cs typeface="Arial" panose="020B0604020202020204" pitchFamily="34" charset="0"/>
              </a:rPr>
              <a:t>Call is one-sided</a:t>
            </a:r>
            <a:r>
              <a:rPr lang="en-US" sz="3200"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Talking </a:t>
            </a:r>
            <a:r>
              <a:rPr lang="en-US" sz="2800" dirty="0">
                <a:latin typeface="Arial" panose="020B0604020202020204" pitchFamily="34" charset="0"/>
                <a:cs typeface="Arial" panose="020B0604020202020204" pitchFamily="34" charset="0"/>
              </a:rPr>
              <a:t>head syndrome.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Your </a:t>
            </a:r>
            <a:r>
              <a:rPr lang="en-US" sz="2800" dirty="0">
                <a:latin typeface="Arial" panose="020B0604020202020204" pitchFamily="34" charset="0"/>
                <a:cs typeface="Arial" panose="020B0604020202020204" pitchFamily="34" charset="0"/>
              </a:rPr>
              <a:t>sales rep talks a lot, but doesn’t engage the audience.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audience loses interest after 5 minutes</a:t>
            </a:r>
            <a:r>
              <a:rPr lang="en-US" sz="2800"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345486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359917" y="1746018"/>
            <a:ext cx="11383925" cy="5013252"/>
          </a:xfrm>
        </p:spPr>
        <p:txBody>
          <a:bodyPr>
            <a:noAutofit/>
          </a:bodyPr>
          <a:lstStyle/>
          <a:p>
            <a:r>
              <a:rPr lang="en-US" sz="2800" b="1" dirty="0" smtClean="0">
                <a:latin typeface="Arial" panose="020B0604020202020204" pitchFamily="34" charset="0"/>
                <a:cs typeface="Arial" panose="020B0604020202020204" pitchFamily="34" charset="0"/>
              </a:rPr>
              <a:t>Overlays/Specialists </a:t>
            </a:r>
            <a:r>
              <a:rPr lang="en-US" sz="2800" b="1" dirty="0">
                <a:latin typeface="Arial" panose="020B0604020202020204" pitchFamily="34" charset="0"/>
                <a:cs typeface="Arial" panose="020B0604020202020204" pitchFamily="34" charset="0"/>
              </a:rPr>
              <a:t>aren’t on the same page as the sales rep</a:t>
            </a:r>
            <a:r>
              <a:rPr lang="en-US" sz="2800" dirty="0">
                <a:latin typeface="Arial" panose="020B0604020202020204" pitchFamily="34" charset="0"/>
                <a:cs typeface="Arial" panose="020B0604020202020204" pitchFamily="34" charset="0"/>
              </a:rPr>
              <a:t> – </a:t>
            </a:r>
            <a:endParaRPr lang="en-US" sz="2800"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 </a:t>
            </a:r>
            <a:r>
              <a:rPr lang="en-US" dirty="0">
                <a:latin typeface="Arial" panose="020B0604020202020204" pitchFamily="34" charset="0"/>
                <a:cs typeface="Arial" panose="020B0604020202020204" pitchFamily="34" charset="0"/>
              </a:rPr>
              <a:t>have witnessed many sales calls where this is the problem.  </a:t>
            </a:r>
            <a:endParaRPr lang="en-US"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or 4 people are all trying to get their point across in a 60 minute </a:t>
            </a:r>
            <a:r>
              <a:rPr lang="en-US" dirty="0" smtClean="0">
                <a:latin typeface="Arial" panose="020B0604020202020204" pitchFamily="34" charset="0"/>
                <a:cs typeface="Arial" panose="020B0604020202020204" pitchFamily="34" charset="0"/>
              </a:rPr>
              <a:t>	meeting</a:t>
            </a:r>
            <a:r>
              <a:rPr lang="en-US" dirty="0">
                <a:latin typeface="Arial" panose="020B0604020202020204" pitchFamily="34" charset="0"/>
                <a:cs typeface="Arial" panose="020B0604020202020204" pitchFamily="34" charset="0"/>
              </a:rPr>
              <a:t>.  </a:t>
            </a:r>
            <a:endParaRPr lang="en-US" dirty="0" smtClean="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This </a:t>
            </a:r>
            <a:r>
              <a:rPr lang="en-US" dirty="0">
                <a:latin typeface="Arial" panose="020B0604020202020204" pitchFamily="34" charset="0"/>
                <a:cs typeface="Arial" panose="020B0604020202020204" pitchFamily="34" charset="0"/>
              </a:rPr>
              <a:t>leads to little customer interaction.  The customer ends the call </a:t>
            </a:r>
            <a:r>
              <a:rPr lang="en-US" dirty="0" smtClean="0">
                <a:latin typeface="Arial" panose="020B0604020202020204" pitchFamily="34" charset="0"/>
                <a:cs typeface="Arial" panose="020B0604020202020204" pitchFamily="34" charset="0"/>
              </a:rPr>
              <a:t>	because time </a:t>
            </a:r>
            <a:r>
              <a:rPr lang="en-US" dirty="0">
                <a:latin typeface="Arial" panose="020B0604020202020204" pitchFamily="34" charset="0"/>
                <a:cs typeface="Arial" panose="020B0604020202020204" pitchFamily="34" charset="0"/>
              </a:rPr>
              <a:t>is up without next steps being discussed.</a:t>
            </a:r>
            <a:endParaRPr lang="en-US" sz="2000" dirty="0">
              <a:latin typeface="Arial" panose="020B0604020202020204" pitchFamily="34" charset="0"/>
              <a:cs typeface="Arial" panose="020B0604020202020204" pitchFamily="34" charset="0"/>
            </a:endParaRPr>
          </a:p>
          <a:p>
            <a:pPr lvl="0"/>
            <a:r>
              <a:rPr lang="en-US" sz="2800" b="1" dirty="0">
                <a:latin typeface="Arial" panose="020B0604020202020204" pitchFamily="34" charset="0"/>
                <a:cs typeface="Arial" panose="020B0604020202020204" pitchFamily="34" charset="0"/>
              </a:rPr>
              <a:t>Front-line Sales Managers aren’t providing adequate coaching </a:t>
            </a:r>
            <a:r>
              <a:rPr lang="en-US" sz="2800" b="1" dirty="0" smtClean="0">
                <a:latin typeface="Arial" panose="020B0604020202020204" pitchFamily="34" charset="0"/>
                <a:cs typeface="Arial" panose="020B0604020202020204" pitchFamily="34" charset="0"/>
              </a:rPr>
              <a:t>–</a:t>
            </a:r>
          </a:p>
          <a:p>
            <a:pPr marL="0" lvl="0" indent="0">
              <a:buNone/>
            </a:pPr>
            <a:r>
              <a:rPr lang="en-US" b="1"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Sales </a:t>
            </a:r>
            <a:r>
              <a:rPr lang="en-US" dirty="0">
                <a:latin typeface="Arial" panose="020B0604020202020204" pitchFamily="34" charset="0"/>
                <a:cs typeface="Arial" panose="020B0604020202020204" pitchFamily="34" charset="0"/>
              </a:rPr>
              <a:t>people need a second opinion.  We all miss things.  A little coaching </a:t>
            </a:r>
            <a:r>
              <a:rPr lang="en-US" dirty="0" smtClean="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rPr>
              <a:t>inspection can make a huge impact on a single call.</a:t>
            </a:r>
            <a:endParaRPr lang="en-US" sz="2000" dirty="0">
              <a:latin typeface="Arial" panose="020B0604020202020204" pitchFamily="34" charset="0"/>
              <a:cs typeface="Arial" panose="020B0604020202020204" pitchFamily="34" charset="0"/>
            </a:endParaRPr>
          </a:p>
          <a:p>
            <a:pPr marL="0" indent="0">
              <a:buNone/>
            </a:pPr>
            <a:endParaRPr lang="en-US" sz="2800" dirty="0">
              <a:solidFill>
                <a:schemeClr val="bg1">
                  <a:lumMod val="50000"/>
                </a:schemeClr>
              </a:solidFill>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2924914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87086" y="1567543"/>
            <a:ext cx="12017827" cy="5191727"/>
          </a:xfrm>
        </p:spPr>
        <p:txBody>
          <a:bodyPr>
            <a:noAutofit/>
          </a:bodyPr>
          <a:lstStyle/>
          <a:p>
            <a:pPr lvl="0"/>
            <a:r>
              <a:rPr lang="en-US" sz="2800" b="1" dirty="0" smtClean="0">
                <a:latin typeface="Arial" panose="020B0604020202020204" pitchFamily="34" charset="0"/>
                <a:cs typeface="Arial" panose="020B0604020202020204" pitchFamily="34" charset="0"/>
              </a:rPr>
              <a:t>Objectives </a:t>
            </a:r>
            <a:r>
              <a:rPr lang="en-US" sz="2800" b="1" dirty="0">
                <a:latin typeface="Arial" panose="020B0604020202020204" pitchFamily="34" charset="0"/>
                <a:cs typeface="Arial" panose="020B0604020202020204" pitchFamily="34" charset="0"/>
              </a:rPr>
              <a:t>for call aren’t clear</a:t>
            </a:r>
            <a:r>
              <a:rPr lang="en-US" sz="2800" dirty="0">
                <a:latin typeface="Arial" panose="020B0604020202020204" pitchFamily="34" charset="0"/>
                <a:cs typeface="Arial" panose="020B0604020202020204" pitchFamily="34" charset="0"/>
              </a:rPr>
              <a:t> – </a:t>
            </a:r>
            <a:endParaRPr lang="en-US" sz="2800"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You </a:t>
            </a:r>
            <a:r>
              <a:rPr lang="en-US" dirty="0">
                <a:latin typeface="Arial" panose="020B0604020202020204" pitchFamily="34" charset="0"/>
                <a:cs typeface="Arial" panose="020B0604020202020204" pitchFamily="34" charset="0"/>
              </a:rPr>
              <a:t>know you want to move the deal forward.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Is </a:t>
            </a:r>
            <a:r>
              <a:rPr lang="en-US" dirty="0">
                <a:latin typeface="Arial" panose="020B0604020202020204" pitchFamily="34" charset="0"/>
                <a:cs typeface="Arial" panose="020B0604020202020204" pitchFamily="34" charset="0"/>
              </a:rPr>
              <a:t>that an objective?  No.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Set </a:t>
            </a:r>
            <a:r>
              <a:rPr lang="en-US" dirty="0">
                <a:latin typeface="Arial" panose="020B0604020202020204" pitchFamily="34" charset="0"/>
                <a:cs typeface="Arial" panose="020B0604020202020204" pitchFamily="34" charset="0"/>
              </a:rPr>
              <a:t>clear, measurable objectives for each sales call.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Then </a:t>
            </a:r>
            <a:r>
              <a:rPr lang="en-US" dirty="0">
                <a:latin typeface="Arial" panose="020B0604020202020204" pitchFamily="34" charset="0"/>
                <a:cs typeface="Arial" panose="020B0604020202020204" pitchFamily="34" charset="0"/>
              </a:rPr>
              <a:t>self-assess post call.</a:t>
            </a:r>
            <a:endParaRPr lang="en-US" sz="2000" dirty="0">
              <a:latin typeface="Arial" panose="020B0604020202020204" pitchFamily="34" charset="0"/>
              <a:cs typeface="Arial" panose="020B0604020202020204" pitchFamily="34" charset="0"/>
            </a:endParaRPr>
          </a:p>
          <a:p>
            <a:pPr lvl="0"/>
            <a:r>
              <a:rPr lang="en-US" sz="2800" b="1" dirty="0">
                <a:latin typeface="Arial" panose="020B0604020202020204" pitchFamily="34" charset="0"/>
                <a:cs typeface="Arial" panose="020B0604020202020204" pitchFamily="34" charset="0"/>
              </a:rPr>
              <a:t>Topical conversation – </a:t>
            </a:r>
            <a:endParaRPr lang="en-US" sz="2800" b="1" dirty="0" smtClean="0">
              <a:latin typeface="Arial" panose="020B0604020202020204" pitchFamily="34" charset="0"/>
              <a:cs typeface="Arial" panose="020B0604020202020204" pitchFamily="34" charset="0"/>
            </a:endParaRPr>
          </a:p>
          <a:p>
            <a:pPr marL="0" lvl="0" indent="0">
              <a:buNone/>
            </a:pPr>
            <a:r>
              <a:rPr lang="en-US" b="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best sales people ask tough questions.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They </a:t>
            </a:r>
            <a:r>
              <a:rPr lang="en-US" dirty="0">
                <a:latin typeface="Arial" panose="020B0604020202020204" pitchFamily="34" charset="0"/>
                <a:cs typeface="Arial" panose="020B0604020202020204" pitchFamily="34" charset="0"/>
              </a:rPr>
              <a:t>surface fear and risk.  </a:t>
            </a:r>
            <a:endParaRPr lang="en-US" dirty="0" smtClean="0">
              <a:latin typeface="Arial" panose="020B0604020202020204" pitchFamily="34" charset="0"/>
              <a:cs typeface="Arial" panose="020B0604020202020204" pitchFamily="34" charset="0"/>
            </a:endParaRPr>
          </a:p>
          <a:p>
            <a:pPr marL="0" lvl="0" indent="0">
              <a:buNone/>
            </a:pPr>
            <a:r>
              <a:rPr lang="en-US" dirty="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Average </a:t>
            </a:r>
            <a:r>
              <a:rPr lang="en-US" dirty="0">
                <a:latin typeface="Arial" panose="020B0604020202020204" pitchFamily="34" charset="0"/>
                <a:cs typeface="Arial" panose="020B0604020202020204" pitchFamily="34" charset="0"/>
              </a:rPr>
              <a:t>sales people talk about product and avoid “awkward” discussions</a:t>
            </a:r>
            <a:r>
              <a:rPr lang="en-US"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1481452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76201" y="1567543"/>
            <a:ext cx="12017828" cy="5191727"/>
          </a:xfrm>
        </p:spPr>
        <p:txBody>
          <a:bodyPr>
            <a:noAutofit/>
          </a:bodyPr>
          <a:lstStyle/>
          <a:p>
            <a:pPr lvl="0"/>
            <a:r>
              <a:rPr lang="en-US" sz="2800" b="1" dirty="0" smtClean="0">
                <a:latin typeface="Arial" panose="020B0604020202020204" pitchFamily="34" charset="0"/>
                <a:cs typeface="Arial" panose="020B0604020202020204" pitchFamily="34" charset="0"/>
              </a:rPr>
              <a:t>Sales </a:t>
            </a:r>
            <a:r>
              <a:rPr lang="en-US" sz="2800" b="1" dirty="0">
                <a:latin typeface="Arial" panose="020B0604020202020204" pitchFamily="34" charset="0"/>
                <a:cs typeface="Arial" panose="020B0604020202020204" pitchFamily="34" charset="0"/>
              </a:rPr>
              <a:t>rep happy ears – </a:t>
            </a:r>
            <a:endParaRPr lang="en-US" sz="2800" b="1" dirty="0" smtClean="0">
              <a:latin typeface="Arial" panose="020B0604020202020204" pitchFamily="34" charset="0"/>
              <a:cs typeface="Arial" panose="020B0604020202020204" pitchFamily="34" charset="0"/>
            </a:endParaRPr>
          </a:p>
          <a:p>
            <a:pPr marL="0" lvl="0" indent="0">
              <a:buNone/>
            </a:pPr>
            <a:r>
              <a:rPr lang="en-US" b="1"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rep that thinks every call went great.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They </a:t>
            </a:r>
            <a:r>
              <a:rPr lang="en-US" sz="2800" dirty="0">
                <a:latin typeface="Arial" panose="020B0604020202020204" pitchFamily="34" charset="0"/>
                <a:cs typeface="Arial" panose="020B0604020202020204" pitchFamily="34" charset="0"/>
              </a:rPr>
              <a:t>ignore risks, gaps, and pitfalls.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While </a:t>
            </a:r>
            <a:r>
              <a:rPr lang="en-US" sz="2800" dirty="0">
                <a:latin typeface="Arial" panose="020B0604020202020204" pitchFamily="34" charset="0"/>
                <a:cs typeface="Arial" panose="020B0604020202020204" pitchFamily="34" charset="0"/>
              </a:rPr>
              <a:t>optimism is a good thing, it has to be balanced with reality.</a:t>
            </a:r>
            <a:r>
              <a:rPr lang="en-US" sz="2800" b="1"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pPr lvl="0"/>
            <a:r>
              <a:rPr lang="en-US" sz="2800" b="1" dirty="0">
                <a:latin typeface="Arial" panose="020B0604020202020204" pitchFamily="34" charset="0"/>
                <a:cs typeface="Arial" panose="020B0604020202020204" pitchFamily="34" charset="0"/>
              </a:rPr>
              <a:t>The call ends without next steps being defined – </a:t>
            </a:r>
          </a:p>
          <a:p>
            <a:pPr marL="0" lvl="0" indent="0">
              <a:buNone/>
            </a:pPr>
            <a:r>
              <a:rPr lang="en-US" b="1"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easiest way to reduce your sales cycle length is to establish next </a:t>
            </a:r>
            <a:r>
              <a:rPr lang="en-US" sz="2800" dirty="0" smtClean="0">
                <a:latin typeface="Arial" panose="020B0604020202020204" pitchFamily="34" charset="0"/>
                <a:cs typeface="Arial" panose="020B0604020202020204" pitchFamily="34" charset="0"/>
              </a:rPr>
              <a:t>	steps</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Never </a:t>
            </a:r>
            <a:r>
              <a:rPr lang="en-US" sz="2800" dirty="0">
                <a:latin typeface="Arial" panose="020B0604020202020204" pitchFamily="34" charset="0"/>
                <a:cs typeface="Arial" panose="020B0604020202020204" pitchFamily="34" charset="0"/>
              </a:rPr>
              <a:t>end a meeting with </a:t>
            </a:r>
            <a:r>
              <a:rPr lang="en-US" sz="2800" b="1" i="1" dirty="0">
                <a:latin typeface="Arial" panose="020B0604020202020204" pitchFamily="34" charset="0"/>
                <a:cs typeface="Arial" panose="020B0604020202020204" pitchFamily="34" charset="0"/>
              </a:rPr>
              <a:t>“I’ll call you next week to catch up”.</a:t>
            </a:r>
            <a:endParaRPr lang="en-US" sz="1800" b="1" i="1" dirty="0">
              <a:latin typeface="Arial" panose="020B0604020202020204" pitchFamily="34" charset="0"/>
              <a:cs typeface="Arial" panose="020B0604020202020204" pitchFamily="34" charset="0"/>
            </a:endParaRPr>
          </a:p>
          <a:p>
            <a:pPr marL="0" indent="0">
              <a:buNone/>
            </a:pPr>
            <a:endParaRPr lang="en-US" sz="2800" b="1" i="1" dirty="0">
              <a:solidFill>
                <a:schemeClr val="bg1">
                  <a:lumMod val="50000"/>
                </a:schemeClr>
              </a:solidFill>
              <a:latin typeface="Arial" panose="020B0604020202020204" pitchFamily="34" charset="0"/>
              <a:cs typeface="Arial" panose="020B0604020202020204" pitchFamily="34" charset="0"/>
            </a:endParaRPr>
          </a:p>
          <a:p>
            <a:pPr marL="0" indent="0">
              <a:buNone/>
            </a:pPr>
            <a:endParaRPr lang="en-US" sz="2800" dirty="0">
              <a:solidFill>
                <a:schemeClr val="bg1">
                  <a:lumMod val="50000"/>
                </a:schemeClr>
              </a:solidFill>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187765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174171" y="1567543"/>
            <a:ext cx="11887200" cy="5191727"/>
          </a:xfrm>
        </p:spPr>
        <p:txBody>
          <a:bodyPr>
            <a:noAutofit/>
          </a:bodyPr>
          <a:lstStyle/>
          <a:p>
            <a:pPr lvl="0"/>
            <a:r>
              <a:rPr lang="en-US" sz="3200" b="1" dirty="0" smtClean="0">
                <a:latin typeface="Arial" panose="020B0604020202020204" pitchFamily="34" charset="0"/>
                <a:cs typeface="Arial" panose="020B0604020202020204" pitchFamily="34" charset="0"/>
              </a:rPr>
              <a:t>Lack </a:t>
            </a:r>
            <a:r>
              <a:rPr lang="en-US" sz="3200" b="1" dirty="0">
                <a:latin typeface="Arial" panose="020B0604020202020204" pitchFamily="34" charset="0"/>
                <a:cs typeface="Arial" panose="020B0604020202020204" pitchFamily="34" charset="0"/>
              </a:rPr>
              <a:t>of value – </a:t>
            </a:r>
            <a:endParaRPr lang="en-US" sz="3200" b="1" dirty="0" smtClean="0">
              <a:latin typeface="Arial" panose="020B0604020202020204" pitchFamily="34" charset="0"/>
              <a:cs typeface="Arial" panose="020B0604020202020204" pitchFamily="34" charset="0"/>
            </a:endParaRPr>
          </a:p>
          <a:p>
            <a:pPr marL="0" lvl="0" indent="0">
              <a:buNone/>
            </a:pPr>
            <a:r>
              <a:rPr lang="en-US" dirty="0" smtClean="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Sales </a:t>
            </a:r>
            <a:r>
              <a:rPr lang="en-US" sz="2800" dirty="0">
                <a:latin typeface="Arial" panose="020B0604020202020204" pitchFamily="34" charset="0"/>
                <a:cs typeface="Arial" panose="020B0604020202020204" pitchFamily="34" charset="0"/>
              </a:rPr>
              <a:t>people that talk product and price are a dime a dozen</a:t>
            </a:r>
            <a:r>
              <a:rPr lang="en-US" sz="2800" b="1" dirty="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pPr marL="0" lvl="0" indent="0">
              <a:buNone/>
            </a:pPr>
            <a:r>
              <a:rPr lang="en-US" sz="2800" dirty="0" smtClean="0">
                <a:latin typeface="Arial" panose="020B0604020202020204" pitchFamily="34" charset="0"/>
                <a:cs typeface="Arial" panose="020B0604020202020204" pitchFamily="34" charset="0"/>
              </a:rPr>
              <a:t>	Great </a:t>
            </a:r>
            <a:r>
              <a:rPr lang="en-US" sz="2800" dirty="0">
                <a:latin typeface="Arial" panose="020B0604020202020204" pitchFamily="34" charset="0"/>
                <a:cs typeface="Arial" panose="020B0604020202020204" pitchFamily="34" charset="0"/>
              </a:rPr>
              <a:t>sale people teach the customer something new.  </a:t>
            </a:r>
            <a:endParaRPr lang="en-US" sz="2800" dirty="0" smtClean="0">
              <a:latin typeface="Arial" panose="020B0604020202020204" pitchFamily="34" charset="0"/>
              <a:cs typeface="Arial" panose="020B0604020202020204" pitchFamily="34" charset="0"/>
            </a:endParaRPr>
          </a:p>
          <a:p>
            <a:pPr marL="0" lvl="0" indent="0">
              <a:buNone/>
            </a:pPr>
            <a:r>
              <a:rPr lang="en-US" sz="2800" dirty="0">
                <a:latin typeface="Arial" panose="020B0604020202020204" pitchFamily="34" charset="0"/>
                <a:cs typeface="Arial" panose="020B0604020202020204" pitchFamily="34" charset="0"/>
              </a:rPr>
              <a:t>	</a:t>
            </a:r>
            <a:r>
              <a:rPr lang="en-US" sz="2800" dirty="0" smtClean="0">
                <a:latin typeface="Arial" panose="020B0604020202020204" pitchFamily="34" charset="0"/>
                <a:cs typeface="Arial" panose="020B0604020202020204" pitchFamily="34" charset="0"/>
              </a:rPr>
              <a:t>They </a:t>
            </a:r>
            <a:r>
              <a:rPr lang="en-US" sz="2800" dirty="0">
                <a:latin typeface="Arial" panose="020B0604020202020204" pitchFamily="34" charset="0"/>
                <a:cs typeface="Arial" panose="020B0604020202020204" pitchFamily="34" charset="0"/>
              </a:rPr>
              <a:t>speak </a:t>
            </a:r>
            <a:r>
              <a:rPr lang="en-US" sz="2800" dirty="0" smtClean="0">
                <a:latin typeface="Arial" panose="020B0604020202020204" pitchFamily="34" charset="0"/>
                <a:cs typeface="Arial" panose="020B0604020202020204" pitchFamily="34" charset="0"/>
              </a:rPr>
              <a:t>at </a:t>
            </a:r>
            <a:r>
              <a:rPr lang="en-US" sz="2800" dirty="0">
                <a:latin typeface="Arial" panose="020B0604020202020204" pitchFamily="34" charset="0"/>
                <a:cs typeface="Arial" panose="020B0604020202020204" pitchFamily="34" charset="0"/>
              </a:rPr>
              <a:t>the level </a:t>
            </a:r>
            <a:r>
              <a:rPr lang="en-US" sz="2800" dirty="0" smtClean="0">
                <a:latin typeface="Arial" panose="020B0604020202020204" pitchFamily="34" charset="0"/>
                <a:cs typeface="Arial" panose="020B0604020202020204" pitchFamily="34" charset="0"/>
              </a:rPr>
              <a:t>of </a:t>
            </a:r>
            <a:r>
              <a:rPr lang="en-US" sz="2800" dirty="0">
                <a:latin typeface="Arial" panose="020B0604020202020204" pitchFamily="34" charset="0"/>
                <a:cs typeface="Arial" panose="020B0604020202020204" pitchFamily="34" charset="0"/>
              </a:rPr>
              <a:t>their audience.  </a:t>
            </a:r>
            <a:endParaRPr lang="en-US" sz="2800" dirty="0" smtClean="0">
              <a:latin typeface="Arial" panose="020B0604020202020204" pitchFamily="34" charset="0"/>
              <a:cs typeface="Arial" panose="020B0604020202020204" pitchFamily="34" charset="0"/>
            </a:endParaRPr>
          </a:p>
          <a:p>
            <a:pPr marL="0" lvl="0" indent="0">
              <a:buNone/>
            </a:pPr>
            <a:r>
              <a:rPr lang="en-US" sz="2800" dirty="0" smtClean="0">
                <a:latin typeface="Arial" panose="020B0604020202020204" pitchFamily="34" charset="0"/>
                <a:cs typeface="Arial" panose="020B0604020202020204" pitchFamily="34" charset="0"/>
              </a:rPr>
              <a:t>	They </a:t>
            </a:r>
            <a:r>
              <a:rPr lang="en-US" sz="2800" dirty="0">
                <a:latin typeface="Arial" panose="020B0604020202020204" pitchFamily="34" charset="0"/>
                <a:cs typeface="Arial" panose="020B0604020202020204" pitchFamily="34" charset="0"/>
              </a:rPr>
              <a:t>challenge the status quo.  </a:t>
            </a:r>
            <a:endParaRPr lang="en-US" sz="2800" dirty="0" smtClean="0">
              <a:latin typeface="Arial" panose="020B0604020202020204" pitchFamily="34" charset="0"/>
              <a:cs typeface="Arial" panose="020B0604020202020204" pitchFamily="34" charset="0"/>
            </a:endParaRPr>
          </a:p>
          <a:p>
            <a:pPr marL="0" lvl="0" indent="0">
              <a:buNone/>
            </a:pPr>
            <a:r>
              <a:rPr lang="en-US" sz="2800" dirty="0" smtClean="0">
                <a:latin typeface="Arial" panose="020B0604020202020204" pitchFamily="34" charset="0"/>
                <a:cs typeface="Arial" panose="020B0604020202020204" pitchFamily="34" charset="0"/>
              </a:rPr>
              <a:t>	They </a:t>
            </a:r>
            <a:r>
              <a:rPr lang="en-US" sz="2800" dirty="0">
                <a:latin typeface="Arial" panose="020B0604020202020204" pitchFamily="34" charset="0"/>
                <a:cs typeface="Arial" panose="020B0604020202020204" pitchFamily="34" charset="0"/>
              </a:rPr>
              <a:t>bring insight and thought leadership that isn’t the norm</a:t>
            </a:r>
            <a:r>
              <a:rPr lang="en-US" sz="2800" dirty="0" smtClean="0">
                <a:latin typeface="Arial" panose="020B0604020202020204" pitchFamily="34" charset="0"/>
                <a:cs typeface="Arial" panose="020B0604020202020204" pitchFamily="34" charset="0"/>
              </a:rPr>
              <a:t>.</a:t>
            </a:r>
            <a:endParaRPr lang="en-US" sz="3200" dirty="0">
              <a:solidFill>
                <a:schemeClr val="bg1">
                  <a:lumMod val="50000"/>
                </a:schemeClr>
              </a:solidFill>
              <a:latin typeface="Arial" panose="020B0604020202020204" pitchFamily="34" charset="0"/>
              <a:cs typeface="Arial" panose="020B0604020202020204" pitchFamily="34" charset="0"/>
            </a:endParaRPr>
          </a:p>
        </p:txBody>
      </p:sp>
      <p:sp>
        <p:nvSpPr>
          <p:cNvPr id="8" name="TextBox 7"/>
          <p:cNvSpPr txBox="1"/>
          <p:nvPr/>
        </p:nvSpPr>
        <p:spPr>
          <a:xfrm>
            <a:off x="413657" y="359232"/>
            <a:ext cx="11310257" cy="830997"/>
          </a:xfrm>
          <a:prstGeom prst="rect">
            <a:avLst/>
          </a:prstGeom>
          <a:noFill/>
        </p:spPr>
        <p:txBody>
          <a:bodyPr wrap="square" rtlCol="0">
            <a:spAutoFit/>
          </a:bodyPr>
          <a:lstStyle/>
          <a:p>
            <a:r>
              <a:rPr lang="en-US" sz="4800" b="1" dirty="0">
                <a:solidFill>
                  <a:srgbClr val="FFFF00"/>
                </a:solidFill>
                <a:latin typeface="Arial" panose="020B0604020202020204" pitchFamily="34" charset="0"/>
                <a:cs typeface="Arial" panose="020B0604020202020204" pitchFamily="34" charset="0"/>
              </a:rPr>
              <a:t>10 Mistakes that Kill Sales Calls</a:t>
            </a:r>
          </a:p>
        </p:txBody>
      </p:sp>
    </p:spTree>
    <p:extLst>
      <p:ext uri="{BB962C8B-B14F-4D97-AF65-F5344CB8AC3E}">
        <p14:creationId xmlns:p14="http://schemas.microsoft.com/office/powerpoint/2010/main" val="3486349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367</TotalTime>
  <Words>396</Words>
  <Application>Microsoft Office PowerPoint</Application>
  <PresentationFormat>Custom</PresentationFormat>
  <Paragraphs>118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Sales Direction 16X9</vt:lpstr>
      <vt:lpstr>10 Mistakes  that Kill  Sales Calls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46</cp:revision>
  <dcterms:created xsi:type="dcterms:W3CDTF">2012-08-30T21:52:00Z</dcterms:created>
  <dcterms:modified xsi:type="dcterms:W3CDTF">2016-08-01T16:17:20Z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