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309" r:id="rId3"/>
    <p:sldId id="338" r:id="rId4"/>
    <p:sldId id="311" r:id="rId5"/>
    <p:sldId id="312" r:id="rId6"/>
    <p:sldId id="339" r:id="rId7"/>
    <p:sldId id="313" r:id="rId8"/>
    <p:sldId id="314" r:id="rId9"/>
    <p:sldId id="315"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40" r:id="rId23"/>
    <p:sldId id="329" r:id="rId24"/>
    <p:sldId id="330" r:id="rId25"/>
    <p:sldId id="331" r:id="rId26"/>
    <p:sldId id="332" r:id="rId27"/>
    <p:sldId id="333" r:id="rId28"/>
    <p:sldId id="334" r:id="rId29"/>
    <p:sldId id="335" r:id="rId30"/>
    <p:sldId id="336" r:id="rId31"/>
    <p:sldId id="337"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0" autoAdjust="0"/>
    <p:restoredTop sz="94660"/>
  </p:normalViewPr>
  <p:slideViewPr>
    <p:cSldViewPr snapToGrid="0">
      <p:cViewPr varScale="1">
        <p:scale>
          <a:sx n="87" d="100"/>
          <a:sy n="87" d="100"/>
        </p:scale>
        <p:origin x="-52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8/1/2016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replace this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380108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endParaRPr lang="en-US"/>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8/1/2016</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917" y="1589322"/>
            <a:ext cx="6327492" cy="1556657"/>
          </a:xfrm>
        </p:spPr>
        <p:txBody>
          <a:bodyPr>
            <a:noAutofit/>
          </a:bodyPr>
          <a:lstStyle/>
          <a:p>
            <a:pPr algn="ctr"/>
            <a:r>
              <a:rPr lang="en-US" altLang="en-US" sz="6600" b="1" dirty="0">
                <a:latin typeface="Arial" panose="020B0604020202020204" pitchFamily="34" charset="0"/>
                <a:cs typeface="Arial" panose="020B0604020202020204" pitchFamily="34" charset="0"/>
              </a:rPr>
              <a:t>Goal Setting</a:t>
            </a:r>
            <a:endParaRPr lang="en-US" sz="7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lgn="ctr"/>
            <a:r>
              <a:rPr lang="en-US" dirty="0" smtClean="0"/>
              <a:t>Presented by J.W. Owens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119" y="5120036"/>
            <a:ext cx="1790700" cy="476250"/>
          </a:xfrm>
          <a:prstGeom prst="rect">
            <a:avLst/>
          </a:prstGeom>
        </p:spPr>
      </p:pic>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5054" r="25054"/>
          <a:stretch>
            <a:fillRect/>
          </a:stretch>
        </p:blipFill>
        <p:spPr/>
      </p:pic>
      <p:sp>
        <p:nvSpPr>
          <p:cNvPr id="9" name="Rectangle 8"/>
          <p:cNvSpPr/>
          <p:nvPr/>
        </p:nvSpPr>
        <p:spPr>
          <a:xfrm>
            <a:off x="11114314" y="6509657"/>
            <a:ext cx="1077686" cy="337457"/>
          </a:xfrm>
          <a:prstGeom prst="rect">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rgbClr val="FFFF00"/>
                </a:solidFill>
              </a:rPr>
              <a:t>JWO 234</a:t>
            </a:r>
            <a:endParaRPr lang="en-US" sz="1600" b="1" dirty="0">
              <a:solidFill>
                <a:srgbClr val="FFFF00"/>
              </a:solidFill>
            </a:endParaRPr>
          </a:p>
        </p:txBody>
      </p:sp>
      <p:sp>
        <p:nvSpPr>
          <p:cNvPr id="8" name="TextBox 6"/>
          <p:cNvSpPr txBox="1"/>
          <p:nvPr/>
        </p:nvSpPr>
        <p:spPr>
          <a:xfrm>
            <a:off x="1993283" y="5715392"/>
            <a:ext cx="342637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rgbClr val="0070C0"/>
                </a:solidFill>
                <a:latin typeface="Bodoni MT" panose="02070603080606020203" pitchFamily="18" charset="0"/>
              </a:rPr>
              <a:t>A Perspective 101 Series</a:t>
            </a:r>
            <a:endParaRPr lang="en-US"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2011 Goal Planning Guide_Page_09.jpg"/>
          <p:cNvPicPr>
            <a:picLocks noGrp="1" noChangeAspect="1"/>
          </p:cNvPicPr>
          <p:nvPr>
            <p:ph idx="1"/>
          </p:nvPr>
        </p:nvPicPr>
        <p:blipFill>
          <a:blip r:embed="rId2">
            <a:extLst>
              <a:ext uri="{28A0092B-C50C-407E-A947-70E740481C1C}">
                <a14:useLocalDpi xmlns:a14="http://schemas.microsoft.com/office/drawing/2010/main" val="0"/>
              </a:ext>
            </a:extLst>
          </a:blip>
          <a:srcRect l="47900" t="19057" r="5264" b="4938"/>
          <a:stretch>
            <a:fillRect/>
          </a:stretch>
        </p:blipFill>
        <p:spPr>
          <a:xfrm>
            <a:off x="6248400" y="1"/>
            <a:ext cx="5943600" cy="6858000"/>
          </a:xfrm>
        </p:spPr>
      </p:pic>
      <p:sp>
        <p:nvSpPr>
          <p:cNvPr id="23555" name="TextBox 2"/>
          <p:cNvSpPr txBox="1">
            <a:spLocks noChangeArrowheads="1"/>
          </p:cNvSpPr>
          <p:nvPr/>
        </p:nvSpPr>
        <p:spPr bwMode="auto">
          <a:xfrm>
            <a:off x="349223" y="1719944"/>
            <a:ext cx="509363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b="1" dirty="0">
                <a:cs typeface="Arial" pitchFamily="34" charset="0"/>
              </a:rPr>
              <a:t>Goal setting doesn’t need to be </a:t>
            </a:r>
            <a:r>
              <a:rPr lang="en-US" altLang="en-US" sz="3200" b="1" dirty="0" smtClean="0">
                <a:cs typeface="Arial" pitchFamily="34" charset="0"/>
              </a:rPr>
              <a:t>time consuming.</a:t>
            </a:r>
          </a:p>
          <a:p>
            <a:pPr eaLnBrk="1" hangingPunct="1"/>
            <a:endParaRPr lang="en-US" altLang="en-US" sz="3200" b="1" dirty="0">
              <a:cs typeface="Arial" pitchFamily="34" charset="0"/>
            </a:endParaRPr>
          </a:p>
          <a:p>
            <a:pPr eaLnBrk="1" hangingPunct="1"/>
            <a:r>
              <a:rPr lang="en-US" altLang="en-US" sz="3200" dirty="0">
                <a:cs typeface="Arial" pitchFamily="34" charset="0"/>
              </a:rPr>
              <a:t>The first, and most important, step towards </a:t>
            </a:r>
            <a:r>
              <a:rPr lang="en-US" altLang="en-US" sz="3200" dirty="0" smtClean="0">
                <a:cs typeface="Arial" pitchFamily="34" charset="0"/>
              </a:rPr>
              <a:t>getting what </a:t>
            </a:r>
            <a:r>
              <a:rPr lang="en-US" altLang="en-US" sz="3200" dirty="0">
                <a:cs typeface="Arial" pitchFamily="34" charset="0"/>
              </a:rPr>
              <a:t>you want is to define it and write it down</a:t>
            </a:r>
            <a:r>
              <a:rPr lang="en-US" altLang="en-US" sz="3200" dirty="0" smtClean="0">
                <a:cs typeface="Arial" pitchFamily="34" charset="0"/>
              </a:rPr>
              <a:t>.</a:t>
            </a:r>
          </a:p>
          <a:p>
            <a:pPr eaLnBrk="1" hangingPunct="1"/>
            <a:endParaRPr lang="en-US" altLang="en-US" sz="3200" dirty="0">
              <a:cs typeface="Arial" pitchFamily="34" charset="0"/>
            </a:endParaRPr>
          </a:p>
          <a:p>
            <a:pPr eaLnBrk="1" hangingPunct="1"/>
            <a:r>
              <a:rPr lang="en-US" altLang="en-US" sz="3200" b="1" dirty="0">
                <a:cs typeface="Arial" pitchFamily="34" charset="0"/>
              </a:rPr>
              <a:t>Remember the Rules!</a:t>
            </a:r>
            <a:endParaRPr lang="en-US" altLang="en-US" sz="3200" dirty="0">
              <a:cs typeface="Arial" pitchFamily="34" charset="0"/>
            </a:endParaRPr>
          </a:p>
        </p:txBody>
      </p:sp>
      <p:sp>
        <p:nvSpPr>
          <p:cNvPr id="6" name="Rectangle 5"/>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354294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1"/>
          <p:cNvSpPr>
            <a:spLocks noGrp="1"/>
          </p:cNvSpPr>
          <p:nvPr>
            <p:ph sz="half" idx="2"/>
          </p:nvPr>
        </p:nvSpPr>
        <p:spPr>
          <a:xfrm>
            <a:off x="0" y="1502229"/>
            <a:ext cx="12061371" cy="5508171"/>
          </a:xfrm>
        </p:spPr>
        <p:txBody>
          <a:bodyPr>
            <a:normAutofit lnSpcReduction="10000"/>
          </a:bodyPr>
          <a:lstStyle/>
          <a:p>
            <a:pPr marL="0" indent="0" eaLnBrk="1" hangingPunct="1">
              <a:buNone/>
            </a:pPr>
            <a:r>
              <a:rPr lang="en-US" altLang="en-US" sz="2800" b="1" dirty="0" smtClean="0">
                <a:solidFill>
                  <a:schemeClr val="tx2"/>
                </a:solidFill>
                <a:latin typeface="Arial" pitchFamily="34" charset="0"/>
                <a:cs typeface="Arial" pitchFamily="34" charset="0"/>
              </a:rPr>
              <a:t>Setting Goals Is Simple</a:t>
            </a:r>
          </a:p>
          <a:p>
            <a:pPr marL="0" indent="0" eaLnBrk="1" hangingPunct="1">
              <a:buNone/>
            </a:pPr>
            <a:r>
              <a:rPr lang="en-US" altLang="en-US" sz="2000" b="1" dirty="0" smtClean="0">
                <a:solidFill>
                  <a:schemeClr val="tx2"/>
                </a:solidFill>
                <a:latin typeface="Arial" pitchFamily="34" charset="0"/>
                <a:cs typeface="Arial" pitchFamily="34" charset="0"/>
              </a:rPr>
              <a:t>There are a few basic rules you should follow when writing down your goals:</a:t>
            </a:r>
          </a:p>
          <a:p>
            <a:pPr eaLnBrk="1" hangingPunct="1"/>
            <a:r>
              <a:rPr lang="en-US" altLang="en-US" b="1" i="1" dirty="0" smtClean="0">
                <a:solidFill>
                  <a:schemeClr val="tx2"/>
                </a:solidFill>
                <a:latin typeface="Arial" pitchFamily="34" charset="0"/>
                <a:cs typeface="Arial" pitchFamily="34" charset="0"/>
              </a:rPr>
              <a:t>Goals Must be Specific, </a:t>
            </a:r>
          </a:p>
          <a:p>
            <a:pPr eaLnBrk="1" hangingPunct="1"/>
            <a:r>
              <a:rPr lang="en-US" altLang="en-US" b="1" i="1" dirty="0" smtClean="0">
                <a:solidFill>
                  <a:schemeClr val="tx2"/>
                </a:solidFill>
                <a:latin typeface="Arial" pitchFamily="34" charset="0"/>
                <a:cs typeface="Arial" pitchFamily="34" charset="0"/>
              </a:rPr>
              <a:t>Goals Must be Time Bound, </a:t>
            </a:r>
          </a:p>
          <a:p>
            <a:pPr eaLnBrk="1" hangingPunct="1"/>
            <a:r>
              <a:rPr lang="en-US" altLang="en-US" b="1" i="1" dirty="0" smtClean="0">
                <a:solidFill>
                  <a:schemeClr val="tx2"/>
                </a:solidFill>
                <a:latin typeface="Arial" pitchFamily="34" charset="0"/>
                <a:cs typeface="Arial" pitchFamily="34" charset="0"/>
              </a:rPr>
              <a:t>Goals Must be Attainable and of course, </a:t>
            </a:r>
          </a:p>
          <a:p>
            <a:pPr eaLnBrk="1" hangingPunct="1"/>
            <a:r>
              <a:rPr lang="en-US" altLang="en-US" b="1" i="1" dirty="0" smtClean="0">
                <a:solidFill>
                  <a:schemeClr val="tx2"/>
                </a:solidFill>
                <a:latin typeface="Arial" pitchFamily="34" charset="0"/>
                <a:cs typeface="Arial" pitchFamily="34" charset="0"/>
              </a:rPr>
              <a:t>Goals Must be Written Down. </a:t>
            </a:r>
          </a:p>
          <a:p>
            <a:pPr marL="0" indent="0" eaLnBrk="1" hangingPunct="1">
              <a:buNone/>
            </a:pPr>
            <a:r>
              <a:rPr lang="en-US" altLang="en-US" sz="2000" b="1" i="1" dirty="0" smtClean="0">
                <a:solidFill>
                  <a:schemeClr val="tx2"/>
                </a:solidFill>
                <a:latin typeface="Arial" pitchFamily="34" charset="0"/>
                <a:cs typeface="Arial" pitchFamily="34" charset="0"/>
              </a:rPr>
              <a:t>It is important to </a:t>
            </a:r>
            <a:r>
              <a:rPr lang="en-US" altLang="en-US" sz="2000" b="1" dirty="0" smtClean="0">
                <a:solidFill>
                  <a:schemeClr val="tx2"/>
                </a:solidFill>
                <a:latin typeface="Arial" pitchFamily="34" charset="0"/>
                <a:cs typeface="Arial" pitchFamily="34" charset="0"/>
              </a:rPr>
              <a:t>shoot for the stars and ignore the limits, but if too many of your goals are long shots you’ll end up becoming frustrated. </a:t>
            </a:r>
          </a:p>
          <a:p>
            <a:pPr marL="0" indent="0" eaLnBrk="1" hangingPunct="1">
              <a:buNone/>
            </a:pPr>
            <a:r>
              <a:rPr lang="en-US" altLang="en-US" sz="2000" b="1" dirty="0" smtClean="0">
                <a:solidFill>
                  <a:schemeClr val="tx2"/>
                </a:solidFill>
                <a:latin typeface="Arial" pitchFamily="34" charset="0"/>
                <a:cs typeface="Arial" pitchFamily="34" charset="0"/>
              </a:rPr>
              <a:t>Getting regular wins helps you stay motivated and on track.</a:t>
            </a:r>
          </a:p>
          <a:p>
            <a:pPr marL="0" indent="0" eaLnBrk="1" hangingPunct="1">
              <a:buNone/>
            </a:pPr>
            <a:r>
              <a:rPr lang="en-US" altLang="en-US" sz="2000" b="1" dirty="0" smtClean="0">
                <a:solidFill>
                  <a:schemeClr val="tx2"/>
                </a:solidFill>
                <a:latin typeface="Arial" pitchFamily="34" charset="0"/>
                <a:cs typeface="Arial" pitchFamily="34" charset="0"/>
              </a:rPr>
              <a:t>Most importantly, big goals are always achieved through a series of small, measurable steps</a:t>
            </a:r>
            <a:r>
              <a:rPr lang="en-US" altLang="en-US" sz="2000" b="1" i="1" dirty="0" smtClean="0">
                <a:solidFill>
                  <a:schemeClr val="tx2"/>
                </a:solidFill>
                <a:latin typeface="Arial" pitchFamily="34" charset="0"/>
                <a:cs typeface="Arial" pitchFamily="34" charset="0"/>
              </a:rPr>
              <a:t>, and these Steps to Success (your plan) must be defined in the same manner. </a:t>
            </a:r>
          </a:p>
          <a:p>
            <a:pPr marL="0" indent="0" eaLnBrk="1" hangingPunct="1">
              <a:buNone/>
            </a:pPr>
            <a:r>
              <a:rPr lang="en-US" altLang="en-US" sz="2000" b="1" i="1" dirty="0" smtClean="0">
                <a:solidFill>
                  <a:schemeClr val="tx2"/>
                </a:solidFill>
                <a:latin typeface="Arial" pitchFamily="34" charset="0"/>
                <a:cs typeface="Arial" pitchFamily="34" charset="0"/>
              </a:rPr>
              <a:t>Goal Sheet which is designed to help you with this process.</a:t>
            </a:r>
            <a:endParaRPr lang="en-US" altLang="en-US" sz="1800" b="1" dirty="0" smtClean="0">
              <a:solidFill>
                <a:schemeClr val="tx2"/>
              </a:solidFill>
              <a:latin typeface="Arial" pitchFamily="34" charset="0"/>
              <a:cs typeface="Arial" pitchFamily="34" charset="0"/>
            </a:endParaRP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152783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descr="2011 Goal Planning Guide_Page_10.jpg"/>
          <p:cNvPicPr>
            <a:picLocks noGrp="1" noChangeAspect="1"/>
          </p:cNvPicPr>
          <p:nvPr>
            <p:ph idx="1"/>
          </p:nvPr>
        </p:nvPicPr>
        <p:blipFill>
          <a:blip r:embed="rId2">
            <a:extLst>
              <a:ext uri="{28A0092B-C50C-407E-A947-70E740481C1C}">
                <a14:useLocalDpi xmlns:a14="http://schemas.microsoft.com/office/drawing/2010/main" val="0"/>
              </a:ext>
            </a:extLst>
          </a:blip>
          <a:srcRect l="49107" t="18520" r="4942" b="6174"/>
          <a:stretch>
            <a:fillRect/>
          </a:stretch>
        </p:blipFill>
        <p:spPr>
          <a:xfrm>
            <a:off x="6574971" y="0"/>
            <a:ext cx="5617028" cy="6858000"/>
          </a:xfrm>
        </p:spPr>
      </p:pic>
      <p:sp>
        <p:nvSpPr>
          <p:cNvPr id="25603" name="TextBox 2"/>
          <p:cNvSpPr txBox="1">
            <a:spLocks noChangeArrowheads="1"/>
          </p:cNvSpPr>
          <p:nvPr/>
        </p:nvSpPr>
        <p:spPr bwMode="auto">
          <a:xfrm>
            <a:off x="188684" y="1709058"/>
            <a:ext cx="548277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cs typeface="Arial" pitchFamily="34" charset="0"/>
              </a:rPr>
              <a:t>Specific goals are powerful motivators.</a:t>
            </a:r>
          </a:p>
          <a:p>
            <a:pPr eaLnBrk="1" hangingPunct="1"/>
            <a:r>
              <a:rPr lang="en-US" altLang="en-US" sz="3600" dirty="0">
                <a:cs typeface="Arial" pitchFamily="34" charset="0"/>
              </a:rPr>
              <a:t>Goals must be specific</a:t>
            </a:r>
            <a:r>
              <a:rPr lang="en-US" altLang="en-US" sz="3600" dirty="0" smtClean="0">
                <a:cs typeface="Arial" pitchFamily="34" charset="0"/>
              </a:rPr>
              <a:t>.</a:t>
            </a:r>
          </a:p>
          <a:p>
            <a:pPr eaLnBrk="1" hangingPunct="1"/>
            <a:endParaRPr lang="en-US" altLang="en-US" sz="3600" dirty="0">
              <a:cs typeface="Arial" pitchFamily="34" charset="0"/>
            </a:endParaRPr>
          </a:p>
          <a:p>
            <a:pPr eaLnBrk="1" hangingPunct="1"/>
            <a:r>
              <a:rPr lang="en-US" altLang="en-US" sz="3600" dirty="0" smtClean="0">
                <a:cs typeface="Arial" pitchFamily="34" charset="0"/>
              </a:rPr>
              <a:t>This </a:t>
            </a:r>
            <a:r>
              <a:rPr lang="en-US" altLang="en-US" sz="3600" dirty="0">
                <a:cs typeface="Arial" pitchFamily="34" charset="0"/>
              </a:rPr>
              <a:t>means exact, clear, </a:t>
            </a:r>
            <a:r>
              <a:rPr lang="en-US" altLang="en-US" sz="3600" dirty="0" smtClean="0">
                <a:cs typeface="Arial" pitchFamily="34" charset="0"/>
              </a:rPr>
              <a:t>precise, and unambiguous</a:t>
            </a:r>
            <a:r>
              <a:rPr lang="en-US" altLang="en-US" sz="3600" dirty="0">
                <a:cs typeface="Arial" pitchFamily="34" charset="0"/>
              </a:rPr>
              <a:t>.</a:t>
            </a:r>
          </a:p>
          <a:p>
            <a:pPr eaLnBrk="1" hangingPunct="1"/>
            <a:r>
              <a:rPr lang="en-US" altLang="en-US" sz="3600" b="1" dirty="0">
                <a:cs typeface="Arial" pitchFamily="34" charset="0"/>
              </a:rPr>
              <a:t>Visualize </a:t>
            </a:r>
            <a:r>
              <a:rPr lang="en-US" altLang="en-US" sz="3600" b="1" dirty="0" smtClean="0">
                <a:cs typeface="Arial" pitchFamily="34" charset="0"/>
              </a:rPr>
              <a:t>Your Goals</a:t>
            </a:r>
            <a:r>
              <a:rPr lang="en-US" altLang="en-US" sz="3600" b="1" dirty="0">
                <a:cs typeface="Arial" pitchFamily="34" charset="0"/>
              </a:rPr>
              <a:t>!</a:t>
            </a:r>
            <a:endParaRPr lang="en-US" altLang="en-US" sz="3600" dirty="0">
              <a:cs typeface="Arial" pitchFamily="34" charset="0"/>
            </a:endParaRPr>
          </a:p>
        </p:txBody>
      </p:sp>
      <p:sp>
        <p:nvSpPr>
          <p:cNvPr id="6" name="Rectangle 5"/>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80464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idx="1"/>
          </p:nvPr>
        </p:nvSpPr>
        <p:spPr>
          <a:xfrm>
            <a:off x="79828" y="1589314"/>
            <a:ext cx="11948886" cy="5138057"/>
          </a:xfrm>
        </p:spPr>
        <p:txBody>
          <a:bodyPr>
            <a:normAutofit/>
          </a:bodyPr>
          <a:lstStyle/>
          <a:p>
            <a:pPr marL="0" indent="0" eaLnBrk="1" hangingPunct="1">
              <a:buNone/>
            </a:pPr>
            <a:r>
              <a:rPr lang="en-US" altLang="en-US" sz="4000" b="1" dirty="0" smtClean="0">
                <a:solidFill>
                  <a:srgbClr val="C00000"/>
                </a:solidFill>
                <a:latin typeface="Arial" panose="020B0604020202020204" pitchFamily="34" charset="0"/>
                <a:cs typeface="Arial" panose="020B0604020202020204" pitchFamily="34" charset="0"/>
              </a:rPr>
              <a:t>Goals Must Be Specific</a:t>
            </a:r>
          </a:p>
          <a:p>
            <a:pPr eaLnBrk="1" hangingPunct="1"/>
            <a:r>
              <a:rPr lang="en-US" altLang="en-US" sz="2800" b="1" dirty="0" smtClean="0">
                <a:latin typeface="Arial" pitchFamily="34" charset="0"/>
                <a:cs typeface="Arial" pitchFamily="34" charset="0"/>
              </a:rPr>
              <a:t>This means exact, clear, precise, and unambiguous. </a:t>
            </a:r>
          </a:p>
          <a:p>
            <a:pPr eaLnBrk="1" hangingPunct="1"/>
            <a:r>
              <a:rPr lang="en-US" altLang="en-US" sz="2400" b="1" i="1" dirty="0" smtClean="0">
                <a:latin typeface="Arial" pitchFamily="34" charset="0"/>
                <a:cs typeface="Arial" pitchFamily="34" charset="0"/>
              </a:rPr>
              <a:t>For example, </a:t>
            </a:r>
            <a:r>
              <a:rPr lang="en-US" altLang="en-US" sz="2400" dirty="0" smtClean="0">
                <a:latin typeface="Arial" pitchFamily="34" charset="0"/>
                <a:cs typeface="Arial" pitchFamily="34" charset="0"/>
              </a:rPr>
              <a:t>if you want to be successful, you will never have success until you define specifically what success means to you. </a:t>
            </a:r>
          </a:p>
          <a:p>
            <a:pPr eaLnBrk="1" hangingPunct="1"/>
            <a:r>
              <a:rPr lang="en-US" altLang="en-US" sz="2400" dirty="0" smtClean="0">
                <a:latin typeface="Arial" pitchFamily="34" charset="0"/>
                <a:cs typeface="Arial" pitchFamily="34" charset="0"/>
              </a:rPr>
              <a:t>It takes work to be unambiguous with your goals. Sometimes it makes sense to have someone coach you. </a:t>
            </a:r>
          </a:p>
          <a:p>
            <a:pPr eaLnBrk="1" hangingPunct="1"/>
            <a:r>
              <a:rPr lang="en-US" altLang="en-US" sz="2400" dirty="0" smtClean="0">
                <a:latin typeface="Arial" pitchFamily="34" charset="0"/>
                <a:cs typeface="Arial" pitchFamily="34" charset="0"/>
              </a:rPr>
              <a:t>When I help Sales Professionals define what they want and set specific goals, </a:t>
            </a:r>
          </a:p>
          <a:p>
            <a:pPr marL="0" indent="0" eaLnBrk="1" hangingPunct="1">
              <a:buNone/>
            </a:pPr>
            <a:endParaRPr lang="en-US" altLang="en-US" sz="3200" b="1" dirty="0" smtClean="0">
              <a:latin typeface="Arial" pitchFamily="34" charset="0"/>
              <a:cs typeface="Arial" pitchFamily="34" charset="0"/>
            </a:endParaRPr>
          </a:p>
          <a:p>
            <a:pPr marL="0" indent="0" eaLnBrk="1" hangingPunct="1">
              <a:buNone/>
            </a:pPr>
            <a:r>
              <a:rPr lang="en-US" altLang="en-US" sz="3200" b="1" dirty="0" smtClean="0">
                <a:latin typeface="Arial" pitchFamily="34" charset="0"/>
                <a:cs typeface="Arial" pitchFamily="34" charset="0"/>
              </a:rPr>
              <a:t>a typical conversation goes something like this:</a:t>
            </a:r>
            <a:endParaRPr lang="en-US" altLang="en-US" sz="2400" b="1" dirty="0" smtClean="0">
              <a:latin typeface="Arial" pitchFamily="34" charset="0"/>
              <a:cs typeface="Arial" pitchFamily="34" charset="0"/>
            </a:endParaRP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402538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1"/>
          </p:nvPr>
        </p:nvSpPr>
        <p:spPr>
          <a:xfrm>
            <a:off x="87086" y="1635351"/>
            <a:ext cx="12104914" cy="5320620"/>
          </a:xfrm>
        </p:spPr>
        <p:txBody>
          <a:bodyPr>
            <a:normAutofit lnSpcReduction="10000"/>
          </a:bodyPr>
          <a:lstStyle/>
          <a:p>
            <a:pPr eaLnBrk="1" hangingPunct="1"/>
            <a:r>
              <a:rPr lang="en-US" altLang="en-US" b="1" i="1" dirty="0" smtClean="0">
                <a:solidFill>
                  <a:srgbClr val="C00000"/>
                </a:solidFill>
                <a:latin typeface="Arial" pitchFamily="34" charset="0"/>
                <a:cs typeface="Arial" pitchFamily="34" charset="0"/>
              </a:rPr>
              <a:t>Me: So tell me what you want.</a:t>
            </a:r>
          </a:p>
          <a:p>
            <a:pPr eaLnBrk="1" hangingPunct="1"/>
            <a:r>
              <a:rPr lang="en-US" altLang="en-US" b="1" dirty="0" smtClean="0">
                <a:latin typeface="Arial" pitchFamily="34" charset="0"/>
                <a:cs typeface="Arial" pitchFamily="34" charset="0"/>
              </a:rPr>
              <a:t>Pro: Huh?</a:t>
            </a:r>
          </a:p>
          <a:p>
            <a:pPr eaLnBrk="1" hangingPunct="1"/>
            <a:r>
              <a:rPr lang="en-US" altLang="en-US" b="1" i="1" dirty="0" smtClean="0">
                <a:solidFill>
                  <a:srgbClr val="C00000"/>
                </a:solidFill>
                <a:latin typeface="Arial" pitchFamily="34" charset="0"/>
                <a:cs typeface="Arial" pitchFamily="34" charset="0"/>
              </a:rPr>
              <a:t>Me: What do you want out of your life?</a:t>
            </a:r>
          </a:p>
          <a:p>
            <a:pPr eaLnBrk="1" hangingPunct="1"/>
            <a:r>
              <a:rPr lang="en-US" altLang="en-US" b="1" dirty="0" smtClean="0">
                <a:latin typeface="Arial" pitchFamily="34" charset="0"/>
                <a:cs typeface="Arial" pitchFamily="34" charset="0"/>
              </a:rPr>
              <a:t>Pro: Oh. I don’t know. I guess to be happy.</a:t>
            </a:r>
          </a:p>
          <a:p>
            <a:pPr eaLnBrk="1" hangingPunct="1"/>
            <a:r>
              <a:rPr lang="en-US" altLang="en-US" b="1" i="1" dirty="0" smtClean="0">
                <a:solidFill>
                  <a:srgbClr val="C00000"/>
                </a:solidFill>
                <a:latin typeface="Arial" pitchFamily="34" charset="0"/>
                <a:cs typeface="Arial" pitchFamily="34" charset="0"/>
              </a:rPr>
              <a:t>Me: That’s awesome. What does that mean, you know, to be happy?</a:t>
            </a:r>
          </a:p>
          <a:p>
            <a:pPr eaLnBrk="1" hangingPunct="1"/>
            <a:r>
              <a:rPr lang="en-US" altLang="en-US" b="1" dirty="0" smtClean="0">
                <a:latin typeface="Arial" pitchFamily="34" charset="0"/>
                <a:cs typeface="Arial" pitchFamily="34" charset="0"/>
              </a:rPr>
              <a:t>Pro: Well, I guess I just want to be content.</a:t>
            </a:r>
          </a:p>
          <a:p>
            <a:pPr eaLnBrk="1" hangingPunct="1"/>
            <a:r>
              <a:rPr lang="en-US" altLang="en-US" b="1" i="1" dirty="0" smtClean="0">
                <a:solidFill>
                  <a:srgbClr val="C00000"/>
                </a:solidFill>
                <a:latin typeface="Arial" pitchFamily="34" charset="0"/>
                <a:cs typeface="Arial" pitchFamily="34" charset="0"/>
              </a:rPr>
              <a:t>Me: Okay. So help me out here. Tell me what it means to be content.</a:t>
            </a:r>
          </a:p>
          <a:p>
            <a:pPr eaLnBrk="1" hangingPunct="1"/>
            <a:r>
              <a:rPr lang="en-US" altLang="en-US" b="1" dirty="0" smtClean="0">
                <a:latin typeface="Arial" pitchFamily="34" charset="0"/>
                <a:cs typeface="Arial" pitchFamily="34" charset="0"/>
              </a:rPr>
              <a:t>Pro: (Blank stare – silence)</a:t>
            </a:r>
          </a:p>
          <a:p>
            <a:pPr eaLnBrk="1" hangingPunct="1"/>
            <a:r>
              <a:rPr lang="en-US" altLang="en-US" b="1" i="1" dirty="0" smtClean="0">
                <a:solidFill>
                  <a:srgbClr val="C00000"/>
                </a:solidFill>
                <a:latin typeface="Arial" pitchFamily="34" charset="0"/>
                <a:cs typeface="Arial" pitchFamily="34" charset="0"/>
              </a:rPr>
              <a:t>Me: (Stares back – silence)</a:t>
            </a:r>
          </a:p>
          <a:p>
            <a:pPr eaLnBrk="1" hangingPunct="1"/>
            <a:r>
              <a:rPr lang="en-US" altLang="en-US" b="1" dirty="0" smtClean="0">
                <a:latin typeface="Arial" pitchFamily="34" charset="0"/>
                <a:cs typeface="Arial" pitchFamily="34" charset="0"/>
              </a:rPr>
              <a:t>Pro: What do you mean?</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21986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5"/>
          <p:cNvSpPr>
            <a:spLocks noGrp="1"/>
          </p:cNvSpPr>
          <p:nvPr>
            <p:ph idx="1"/>
          </p:nvPr>
        </p:nvSpPr>
        <p:spPr>
          <a:xfrm>
            <a:off x="112486" y="1632857"/>
            <a:ext cx="11927114" cy="5225143"/>
          </a:xfrm>
        </p:spPr>
        <p:txBody>
          <a:bodyPr>
            <a:normAutofit/>
          </a:bodyPr>
          <a:lstStyle/>
          <a:p>
            <a:pPr eaLnBrk="1" hangingPunct="1"/>
            <a:r>
              <a:rPr lang="en-US" altLang="en-US" sz="2800" b="1" i="1" dirty="0" smtClean="0">
                <a:solidFill>
                  <a:srgbClr val="C00000"/>
                </a:solidFill>
                <a:latin typeface="Arial" pitchFamily="34" charset="0"/>
                <a:cs typeface="Arial" pitchFamily="34" charset="0"/>
              </a:rPr>
              <a:t>Me: Give me an example of what content means to you.</a:t>
            </a:r>
          </a:p>
          <a:p>
            <a:pPr eaLnBrk="1" hangingPunct="1"/>
            <a:r>
              <a:rPr lang="en-US" altLang="en-US" sz="2800" b="1" dirty="0" smtClean="0">
                <a:latin typeface="Arial" pitchFamily="34" charset="0"/>
                <a:cs typeface="Arial" pitchFamily="34" charset="0"/>
              </a:rPr>
              <a:t>Pro: Well for one thing it means I don’t have to worry about money.</a:t>
            </a:r>
          </a:p>
          <a:p>
            <a:pPr eaLnBrk="1" hangingPunct="1"/>
            <a:r>
              <a:rPr lang="en-US" altLang="en-US" sz="2800" b="1" i="1" dirty="0" smtClean="0">
                <a:solidFill>
                  <a:srgbClr val="C00000"/>
                </a:solidFill>
                <a:latin typeface="Arial" pitchFamily="34" charset="0"/>
                <a:cs typeface="Arial" pitchFamily="34" charset="0"/>
              </a:rPr>
              <a:t>Me: How do you mean?</a:t>
            </a:r>
          </a:p>
          <a:p>
            <a:pPr eaLnBrk="1" hangingPunct="1"/>
            <a:r>
              <a:rPr lang="en-US" altLang="en-US" sz="2800" b="1" dirty="0" smtClean="0">
                <a:latin typeface="Arial" pitchFamily="34" charset="0"/>
                <a:cs typeface="Arial" pitchFamily="34" charset="0"/>
              </a:rPr>
              <a:t>Pro: One of the things I worry about now is buying a home. I rent an apartment and I want to own my own home. To do that I need to have a down payment and I’m trying really hard to save.</a:t>
            </a:r>
          </a:p>
          <a:p>
            <a:pPr eaLnBrk="1" hangingPunct="1"/>
            <a:r>
              <a:rPr lang="en-US" altLang="en-US" sz="2800" b="1" i="1" dirty="0" smtClean="0">
                <a:solidFill>
                  <a:srgbClr val="C00000"/>
                </a:solidFill>
                <a:latin typeface="Arial" pitchFamily="34" charset="0"/>
                <a:cs typeface="Arial" pitchFamily="34" charset="0"/>
              </a:rPr>
              <a:t>Me: So are you saying that to feel happy and content you need to own your own home?</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179224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1"/>
          </p:nvPr>
        </p:nvSpPr>
        <p:spPr>
          <a:xfrm>
            <a:off x="101600" y="1578429"/>
            <a:ext cx="11948886" cy="6126163"/>
          </a:xfrm>
        </p:spPr>
        <p:txBody>
          <a:bodyPr>
            <a:normAutofit/>
          </a:bodyPr>
          <a:lstStyle/>
          <a:p>
            <a:pPr eaLnBrk="1" hangingPunct="1"/>
            <a:r>
              <a:rPr lang="en-US" altLang="en-US" sz="2800" b="1" dirty="0" smtClean="0">
                <a:latin typeface="Arial" pitchFamily="34" charset="0"/>
                <a:cs typeface="Arial" pitchFamily="34" charset="0"/>
              </a:rPr>
              <a:t>Pro: Yes, when you put it that way I guess you are right. I think about this all of the time and I worry about how I’m going to get the down payment I need to buy the house I want.</a:t>
            </a:r>
          </a:p>
          <a:p>
            <a:pPr eaLnBrk="1" hangingPunct="1"/>
            <a:r>
              <a:rPr lang="en-US" altLang="en-US" sz="2800" b="1" i="1" dirty="0" smtClean="0">
                <a:solidFill>
                  <a:srgbClr val="C00000"/>
                </a:solidFill>
                <a:latin typeface="Arial" pitchFamily="34" charset="0"/>
                <a:cs typeface="Arial" pitchFamily="34" charset="0"/>
              </a:rPr>
              <a:t>Me: OK, is there anything else?</a:t>
            </a:r>
          </a:p>
          <a:p>
            <a:pPr eaLnBrk="1" hangingPunct="1"/>
            <a:r>
              <a:rPr lang="en-US" altLang="en-US" sz="2800" b="1" dirty="0" smtClean="0">
                <a:latin typeface="Arial" pitchFamily="34" charset="0"/>
                <a:cs typeface="Arial" pitchFamily="34" charset="0"/>
              </a:rPr>
              <a:t>Pro: Yes, there are other things but owning my own home is the main thing. I really want that bad.</a:t>
            </a:r>
          </a:p>
          <a:p>
            <a:pPr eaLnBrk="1" hangingPunct="1"/>
            <a:r>
              <a:rPr lang="en-US" altLang="en-US" sz="2800" b="1" i="1" dirty="0" smtClean="0">
                <a:solidFill>
                  <a:srgbClr val="C00000"/>
                </a:solidFill>
                <a:latin typeface="Arial" pitchFamily="34" charset="0"/>
                <a:cs typeface="Arial" pitchFamily="34" charset="0"/>
              </a:rPr>
              <a:t>Me: Excellent. May I ask a question?</a:t>
            </a:r>
          </a:p>
          <a:p>
            <a:pPr eaLnBrk="1" hangingPunct="1"/>
            <a:r>
              <a:rPr lang="en-US" altLang="en-US" sz="2800" b="1" dirty="0" smtClean="0">
                <a:latin typeface="Arial" pitchFamily="34" charset="0"/>
                <a:cs typeface="Arial" pitchFamily="34" charset="0"/>
              </a:rPr>
              <a:t>Pro: Sure.</a:t>
            </a:r>
          </a:p>
          <a:p>
            <a:pPr eaLnBrk="1" hangingPunct="1"/>
            <a:r>
              <a:rPr lang="en-US" altLang="en-US" sz="2800" b="1" i="1" dirty="0" smtClean="0">
                <a:solidFill>
                  <a:srgbClr val="C00000"/>
                </a:solidFill>
                <a:latin typeface="Arial" pitchFamily="34" charset="0"/>
                <a:cs typeface="Arial" pitchFamily="34" charset="0"/>
              </a:rPr>
              <a:t>Me: What kind of house do you want to own?</a:t>
            </a:r>
          </a:p>
          <a:p>
            <a:pPr eaLnBrk="1" hangingPunct="1"/>
            <a:r>
              <a:rPr lang="en-US" altLang="en-US" sz="2800" b="1" dirty="0" smtClean="0">
                <a:latin typeface="Arial" pitchFamily="34" charset="0"/>
                <a:cs typeface="Arial" pitchFamily="34" charset="0"/>
              </a:rPr>
              <a:t>Pro: Oh I don’t know – just a house of my own.</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85915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idx="1"/>
          </p:nvPr>
        </p:nvSpPr>
        <p:spPr>
          <a:xfrm>
            <a:off x="90713" y="1578431"/>
            <a:ext cx="11992429" cy="5279570"/>
          </a:xfrm>
        </p:spPr>
        <p:txBody>
          <a:bodyPr/>
          <a:lstStyle/>
          <a:p>
            <a:pPr eaLnBrk="1" hangingPunct="1"/>
            <a:r>
              <a:rPr lang="en-US" altLang="en-US" sz="2800" b="1" i="1" dirty="0" smtClean="0">
                <a:solidFill>
                  <a:srgbClr val="C00000"/>
                </a:solidFill>
                <a:latin typeface="Arial" pitchFamily="34" charset="0"/>
                <a:cs typeface="Arial" pitchFamily="34" charset="0"/>
              </a:rPr>
              <a:t>Me: Pro, I’m sure you’ve closed your eyes and dreamed. What does this house look like when you dream?</a:t>
            </a:r>
          </a:p>
          <a:p>
            <a:pPr eaLnBrk="1" hangingPunct="1"/>
            <a:r>
              <a:rPr lang="en-US" altLang="en-US" sz="2800" b="1" dirty="0" smtClean="0">
                <a:latin typeface="Arial" pitchFamily="34" charset="0"/>
                <a:cs typeface="Arial" pitchFamily="34" charset="0"/>
              </a:rPr>
              <a:t>Pro: (he/she smiles) Well, it is a stucco house with a natural stone façade. They are building them in a new neighborhood called </a:t>
            </a:r>
            <a:r>
              <a:rPr lang="en-US" altLang="en-US" sz="2800" b="1" dirty="0" err="1" smtClean="0">
                <a:latin typeface="Arial" pitchFamily="34" charset="0"/>
                <a:cs typeface="Arial" pitchFamily="34" charset="0"/>
              </a:rPr>
              <a:t>Riverchase</a:t>
            </a:r>
            <a:r>
              <a:rPr lang="en-US" altLang="en-US" sz="2800" b="1" dirty="0" smtClean="0">
                <a:latin typeface="Arial" pitchFamily="34" charset="0"/>
                <a:cs typeface="Arial" pitchFamily="34" charset="0"/>
              </a:rPr>
              <a:t>.</a:t>
            </a:r>
          </a:p>
          <a:p>
            <a:pPr eaLnBrk="1" hangingPunct="1"/>
            <a:r>
              <a:rPr lang="en-US" altLang="en-US" sz="2800" b="1" i="1" dirty="0" smtClean="0">
                <a:solidFill>
                  <a:srgbClr val="C00000"/>
                </a:solidFill>
                <a:latin typeface="Arial" pitchFamily="34" charset="0"/>
                <a:cs typeface="Arial" pitchFamily="34" charset="0"/>
              </a:rPr>
              <a:t>Me: That sounds awesome. Tell me more.</a:t>
            </a:r>
          </a:p>
          <a:p>
            <a:pPr eaLnBrk="1" hangingPunct="1"/>
            <a:r>
              <a:rPr lang="en-US" altLang="en-US" sz="2800" b="1" dirty="0" smtClean="0">
                <a:latin typeface="Arial" pitchFamily="34" charset="0"/>
                <a:cs typeface="Arial" pitchFamily="34" charset="0"/>
              </a:rPr>
              <a:t>Pro: Well I want it to have three bedrooms and a den I can use as an office and I want a granite kitchen with stainless steel appliances.</a:t>
            </a:r>
          </a:p>
          <a:p>
            <a:pPr eaLnBrk="1" hangingPunct="1"/>
            <a:r>
              <a:rPr lang="en-US" altLang="en-US" sz="2800" b="1" i="1" dirty="0" smtClean="0">
                <a:solidFill>
                  <a:srgbClr val="C00000"/>
                </a:solidFill>
                <a:latin typeface="Arial" pitchFamily="34" charset="0"/>
                <a:cs typeface="Arial" pitchFamily="34" charset="0"/>
              </a:rPr>
              <a:t>Me: It sounds like you’ve given this some thought.</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330993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5"/>
          <p:cNvSpPr>
            <a:spLocks noGrp="1"/>
          </p:cNvSpPr>
          <p:nvPr>
            <p:ph idx="1"/>
          </p:nvPr>
        </p:nvSpPr>
        <p:spPr>
          <a:xfrm>
            <a:off x="97972" y="1513116"/>
            <a:ext cx="11901714" cy="5225141"/>
          </a:xfrm>
        </p:spPr>
        <p:txBody>
          <a:bodyPr>
            <a:normAutofit/>
          </a:bodyPr>
          <a:lstStyle/>
          <a:p>
            <a:pPr eaLnBrk="1" hangingPunct="1"/>
            <a:r>
              <a:rPr lang="en-US" altLang="en-US" sz="3200" b="1" dirty="0" smtClean="0">
                <a:latin typeface="Arial" pitchFamily="34" charset="0"/>
                <a:cs typeface="Arial" pitchFamily="34" charset="0"/>
              </a:rPr>
              <a:t>Pro: (Big smile) I guess I have. I really want this place.</a:t>
            </a:r>
          </a:p>
          <a:p>
            <a:pPr eaLnBrk="1" hangingPunct="1"/>
            <a:r>
              <a:rPr lang="en-US" altLang="en-US" sz="3200" b="1" i="1" dirty="0" smtClean="0">
                <a:solidFill>
                  <a:srgbClr val="C00000"/>
                </a:solidFill>
                <a:latin typeface="Arial" pitchFamily="34" charset="0"/>
                <a:cs typeface="Arial" pitchFamily="34" charset="0"/>
              </a:rPr>
              <a:t>Me: (pull out a Goal Sheet) </a:t>
            </a:r>
          </a:p>
          <a:p>
            <a:pPr marL="0" indent="0" eaLnBrk="1" hangingPunct="1">
              <a:buNone/>
            </a:pPr>
            <a:endParaRPr lang="en-US" altLang="en-US" sz="3200" b="1" i="1" dirty="0" smtClean="0">
              <a:solidFill>
                <a:srgbClr val="C00000"/>
              </a:solidFill>
              <a:latin typeface="Arial" pitchFamily="34" charset="0"/>
              <a:cs typeface="Arial" pitchFamily="34" charset="0"/>
            </a:endParaRPr>
          </a:p>
          <a:p>
            <a:pPr marL="0" indent="0" eaLnBrk="1" hangingPunct="1">
              <a:buNone/>
            </a:pPr>
            <a:r>
              <a:rPr lang="en-US" altLang="en-US" sz="4400" b="1" i="1" dirty="0" smtClean="0">
                <a:solidFill>
                  <a:srgbClr val="C00000"/>
                </a:solidFill>
                <a:latin typeface="Arial" pitchFamily="34" charset="0"/>
                <a:cs typeface="Arial" pitchFamily="34" charset="0"/>
              </a:rPr>
              <a:t>Let’s get to work on getting you that house!</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262236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5"/>
          <p:cNvSpPr>
            <a:spLocks noGrp="1"/>
          </p:cNvSpPr>
          <p:nvPr>
            <p:ph idx="1"/>
          </p:nvPr>
        </p:nvSpPr>
        <p:spPr>
          <a:xfrm>
            <a:off x="0" y="1556656"/>
            <a:ext cx="12017828" cy="5301343"/>
          </a:xfrm>
        </p:spPr>
        <p:txBody>
          <a:bodyPr>
            <a:normAutofit lnSpcReduction="10000"/>
          </a:bodyPr>
          <a:lstStyle/>
          <a:p>
            <a:pPr marL="0" indent="0" eaLnBrk="1" hangingPunct="1">
              <a:buNone/>
            </a:pPr>
            <a:r>
              <a:rPr lang="en-US" altLang="en-US" sz="3200" b="1" dirty="0" smtClean="0">
                <a:solidFill>
                  <a:schemeClr val="tx2"/>
                </a:solidFill>
                <a:latin typeface="Arial" panose="020B0604020202020204" pitchFamily="34" charset="0"/>
                <a:cs typeface="Arial" panose="020B0604020202020204" pitchFamily="34" charset="0"/>
              </a:rPr>
              <a:t>Make Goals Tangible</a:t>
            </a:r>
          </a:p>
          <a:p>
            <a:pPr marL="0" indent="0" eaLnBrk="1" hangingPunct="1">
              <a:buNone/>
            </a:pPr>
            <a:r>
              <a:rPr lang="en-US" altLang="en-US" sz="2400" b="1" dirty="0" smtClean="0">
                <a:latin typeface="Arial" pitchFamily="34" charset="0"/>
                <a:cs typeface="Arial" pitchFamily="34" charset="0"/>
              </a:rPr>
              <a:t>This is how people define what they want. </a:t>
            </a:r>
          </a:p>
          <a:p>
            <a:pPr eaLnBrk="1" hangingPunct="1"/>
            <a:r>
              <a:rPr lang="en-US" altLang="en-US" sz="2000" b="1" dirty="0" smtClean="0">
                <a:latin typeface="Arial" pitchFamily="34" charset="0"/>
                <a:cs typeface="Arial" pitchFamily="34" charset="0"/>
              </a:rPr>
              <a:t>The key is helping them move from general wants to specific, tangible goals. With some practice you can learn how to frame questions like these for yourself. </a:t>
            </a:r>
          </a:p>
          <a:p>
            <a:pPr eaLnBrk="1" hangingPunct="1"/>
            <a:r>
              <a:rPr lang="en-US" altLang="en-US" sz="2000" b="1" dirty="0" smtClean="0">
                <a:latin typeface="Arial" pitchFamily="34" charset="0"/>
                <a:cs typeface="Arial" pitchFamily="34" charset="0"/>
              </a:rPr>
              <a:t>Specific goals are powerful motivators. </a:t>
            </a:r>
          </a:p>
          <a:p>
            <a:pPr eaLnBrk="1" hangingPunct="1"/>
            <a:r>
              <a:rPr lang="en-US" altLang="en-US" sz="2000" b="1" dirty="0" smtClean="0">
                <a:latin typeface="Arial" pitchFamily="34" charset="0"/>
                <a:cs typeface="Arial" pitchFamily="34" charset="0"/>
              </a:rPr>
              <a:t>When you take time to set and write down goals you naturally begin to visualize the outcome.</a:t>
            </a:r>
          </a:p>
          <a:p>
            <a:pPr eaLnBrk="1" hangingPunct="1"/>
            <a:r>
              <a:rPr lang="en-US" altLang="en-US" sz="2800" b="1" dirty="0" smtClean="0">
                <a:solidFill>
                  <a:srgbClr val="C00000"/>
                </a:solidFill>
                <a:latin typeface="Arial" pitchFamily="34" charset="0"/>
                <a:cs typeface="Arial" pitchFamily="34" charset="0"/>
              </a:rPr>
              <a:t>The Goal, </a:t>
            </a:r>
            <a:r>
              <a:rPr lang="en-US" altLang="en-US" sz="2000" b="1" dirty="0" smtClean="0">
                <a:latin typeface="Arial" pitchFamily="34" charset="0"/>
                <a:cs typeface="Arial" pitchFamily="34" charset="0"/>
              </a:rPr>
              <a:t>“I will take my family on a vacation” is ambiguous. </a:t>
            </a:r>
          </a:p>
          <a:p>
            <a:pPr eaLnBrk="1" hangingPunct="1"/>
            <a:r>
              <a:rPr lang="en-US" altLang="en-US" sz="2000" b="1" dirty="0" smtClean="0">
                <a:latin typeface="Arial" pitchFamily="34" charset="0"/>
                <a:cs typeface="Arial" pitchFamily="34" charset="0"/>
              </a:rPr>
              <a:t>Goals like, </a:t>
            </a:r>
            <a:r>
              <a:rPr lang="en-US" altLang="en-US" sz="2000" b="1" i="1" dirty="0" smtClean="0">
                <a:solidFill>
                  <a:srgbClr val="C00000"/>
                </a:solidFill>
                <a:latin typeface="Arial" pitchFamily="34" charset="0"/>
                <a:cs typeface="Arial" pitchFamily="34" charset="0"/>
              </a:rPr>
              <a:t>“I will take my family on vacation to Disney World, the second week in July. We will stay in the Animal Kingdom Lodge and we will (fill in the blank), and we will (fill in the blank)” help you visualize your family at Disney with smiles on their faces.</a:t>
            </a:r>
          </a:p>
          <a:p>
            <a:pPr eaLnBrk="1" hangingPunct="1"/>
            <a:r>
              <a:rPr lang="en-US" altLang="en-US" sz="2000" b="1" dirty="0" smtClean="0">
                <a:latin typeface="Arial" pitchFamily="34" charset="0"/>
                <a:cs typeface="Arial" pitchFamily="34" charset="0"/>
              </a:rPr>
              <a:t>Powerful imagery attaches tangibility to your goals. When you can touch, feel and see your goals you unleash powerful forces that drive and motivate you to do what it takes to reach them.</a:t>
            </a:r>
          </a:p>
          <a:p>
            <a:pPr eaLnBrk="1" hangingPunct="1"/>
            <a:endParaRPr lang="en-US" altLang="en-US" sz="1800" b="1" dirty="0" smtClean="0">
              <a:latin typeface="Arial" pitchFamily="34" charset="0"/>
              <a:cs typeface="Arial" pitchFamily="34" charset="0"/>
            </a:endParaRP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354843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1643743"/>
            <a:ext cx="11811000" cy="4669971"/>
          </a:xfrm>
        </p:spPr>
        <p:txBody>
          <a:bodyPr rtlCol="0">
            <a:noAutofit/>
          </a:bodyPr>
          <a:lstStyle/>
          <a:p>
            <a:pPr eaLnBrk="1" fontAlgn="auto" hangingPunct="1">
              <a:spcAft>
                <a:spcPts val="0"/>
              </a:spcAft>
              <a:defRPr/>
            </a:pPr>
            <a:r>
              <a:rPr lang="en-US" sz="3200" b="1" dirty="0" smtClean="0">
                <a:latin typeface="Arial" pitchFamily="34" charset="0"/>
                <a:cs typeface="Arial" pitchFamily="34" charset="0"/>
              </a:rPr>
              <a:t>I will take responsibility for my own life. </a:t>
            </a:r>
          </a:p>
          <a:p>
            <a:pPr eaLnBrk="1" fontAlgn="auto" hangingPunct="1">
              <a:spcAft>
                <a:spcPts val="0"/>
              </a:spcAft>
              <a:defRPr/>
            </a:pPr>
            <a:r>
              <a:rPr lang="en-US" sz="3200" b="1" dirty="0" smtClean="0">
                <a:latin typeface="Arial" pitchFamily="34" charset="0"/>
                <a:cs typeface="Arial" pitchFamily="34" charset="0"/>
              </a:rPr>
              <a:t>I will set my own course. </a:t>
            </a:r>
          </a:p>
          <a:p>
            <a:pPr eaLnBrk="1" fontAlgn="auto" hangingPunct="1">
              <a:spcAft>
                <a:spcPts val="0"/>
              </a:spcAft>
              <a:defRPr/>
            </a:pPr>
            <a:r>
              <a:rPr lang="en-US" sz="3200" b="1" dirty="0" smtClean="0">
                <a:latin typeface="Arial" pitchFamily="34" charset="0"/>
                <a:cs typeface="Arial" pitchFamily="34" charset="0"/>
              </a:rPr>
              <a:t>I will make my own success. </a:t>
            </a:r>
          </a:p>
          <a:p>
            <a:pPr eaLnBrk="1" fontAlgn="auto" hangingPunct="1">
              <a:spcAft>
                <a:spcPts val="0"/>
              </a:spcAft>
              <a:defRPr/>
            </a:pPr>
            <a:r>
              <a:rPr lang="en-US" sz="3200" b="1" dirty="0" smtClean="0">
                <a:latin typeface="Arial" pitchFamily="34" charset="0"/>
                <a:cs typeface="Arial" pitchFamily="34" charset="0"/>
              </a:rPr>
              <a:t>I will take action. </a:t>
            </a:r>
          </a:p>
          <a:p>
            <a:pPr eaLnBrk="1" fontAlgn="auto" hangingPunct="1">
              <a:spcAft>
                <a:spcPts val="0"/>
              </a:spcAft>
              <a:defRPr/>
            </a:pPr>
            <a:r>
              <a:rPr lang="en-US" sz="3200" b="1" dirty="0" smtClean="0">
                <a:latin typeface="Arial" pitchFamily="34" charset="0"/>
                <a:cs typeface="Arial" pitchFamily="34" charset="0"/>
              </a:rPr>
              <a:t>I will persist. </a:t>
            </a:r>
          </a:p>
          <a:p>
            <a:pPr eaLnBrk="1" fontAlgn="auto" hangingPunct="1">
              <a:spcAft>
                <a:spcPts val="0"/>
              </a:spcAft>
              <a:defRPr/>
            </a:pPr>
            <a:r>
              <a:rPr lang="en-US" sz="3200" b="1" dirty="0" smtClean="0">
                <a:latin typeface="Arial" pitchFamily="34" charset="0"/>
                <a:cs typeface="Arial" pitchFamily="34" charset="0"/>
              </a:rPr>
              <a:t>I will find lessons in setbacks. </a:t>
            </a:r>
          </a:p>
        </p:txBody>
      </p:sp>
      <p:sp>
        <p:nvSpPr>
          <p:cNvPr id="2" name="Rectangle 1"/>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252984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5"/>
          <p:cNvSpPr>
            <a:spLocks noGrp="1"/>
          </p:cNvSpPr>
          <p:nvPr>
            <p:ph idx="1"/>
          </p:nvPr>
        </p:nvSpPr>
        <p:spPr>
          <a:xfrm>
            <a:off x="101599" y="1567545"/>
            <a:ext cx="11959771" cy="5290455"/>
          </a:xfrm>
        </p:spPr>
        <p:txBody>
          <a:bodyPr/>
          <a:lstStyle/>
          <a:p>
            <a:pPr eaLnBrk="1" hangingPunct="1"/>
            <a:r>
              <a:rPr lang="en-US" altLang="en-US" sz="3200" b="1" dirty="0" smtClean="0">
                <a:solidFill>
                  <a:srgbClr val="C00000"/>
                </a:solidFill>
                <a:latin typeface="Arial" pitchFamily="34" charset="0"/>
                <a:cs typeface="Arial" pitchFamily="34" charset="0"/>
              </a:rPr>
              <a:t>Goals Must Be Time Bound</a:t>
            </a:r>
          </a:p>
          <a:p>
            <a:pPr eaLnBrk="1" hangingPunct="1"/>
            <a:r>
              <a:rPr lang="en-US" altLang="en-US" sz="2200" b="1" dirty="0" smtClean="0">
                <a:latin typeface="Arial" pitchFamily="34" charset="0"/>
                <a:cs typeface="Arial" pitchFamily="34" charset="0"/>
              </a:rPr>
              <a:t>Once you have defined exactly what you want, the next question that must be answered is </a:t>
            </a:r>
            <a:r>
              <a:rPr lang="en-US" altLang="en-US" sz="2200" b="1" i="1" dirty="0" smtClean="0">
                <a:solidFill>
                  <a:srgbClr val="C00000"/>
                </a:solidFill>
                <a:latin typeface="Arial" pitchFamily="34" charset="0"/>
                <a:cs typeface="Arial" pitchFamily="34" charset="0"/>
              </a:rPr>
              <a:t>“When?” </a:t>
            </a:r>
          </a:p>
          <a:p>
            <a:pPr eaLnBrk="1" hangingPunct="1"/>
            <a:r>
              <a:rPr lang="en-US" altLang="en-US" sz="2200" b="1" i="1" dirty="0" smtClean="0">
                <a:solidFill>
                  <a:srgbClr val="C00000"/>
                </a:solidFill>
                <a:latin typeface="Arial" pitchFamily="34" charset="0"/>
                <a:cs typeface="Arial" pitchFamily="34" charset="0"/>
              </a:rPr>
              <a:t>The act of defining “when” places urgency on your actions. Urgency is critical to achieving </a:t>
            </a:r>
            <a:r>
              <a:rPr lang="en-US" altLang="en-US" sz="2200" b="1" dirty="0" smtClean="0">
                <a:solidFill>
                  <a:srgbClr val="C00000"/>
                </a:solidFill>
                <a:latin typeface="Arial" pitchFamily="34" charset="0"/>
                <a:cs typeface="Arial" pitchFamily="34" charset="0"/>
              </a:rPr>
              <a:t>both long-term and short-term goals.</a:t>
            </a:r>
            <a:r>
              <a:rPr lang="en-US" altLang="en-US" sz="2200" b="1" dirty="0" smtClean="0">
                <a:latin typeface="Arial" pitchFamily="34" charset="0"/>
                <a:cs typeface="Arial" pitchFamily="34" charset="0"/>
              </a:rPr>
              <a:t> </a:t>
            </a:r>
          </a:p>
          <a:p>
            <a:pPr eaLnBrk="1" hangingPunct="1"/>
            <a:r>
              <a:rPr lang="en-US" altLang="en-US" sz="2200" b="1" dirty="0" smtClean="0">
                <a:latin typeface="Arial" pitchFamily="34" charset="0"/>
                <a:cs typeface="Arial" pitchFamily="34" charset="0"/>
              </a:rPr>
              <a:t>With long-term goals, urgency forces you to focus on the little steps that lead to the larger goal. With short-term goals, urgency forces action, harnessing your desire, to remove complacency and procrastination.</a:t>
            </a:r>
          </a:p>
          <a:p>
            <a:pPr eaLnBrk="1" hangingPunct="1"/>
            <a:r>
              <a:rPr lang="en-US" altLang="en-US" sz="2200" b="1" dirty="0" smtClean="0">
                <a:latin typeface="Arial" pitchFamily="34" charset="0"/>
                <a:cs typeface="Arial" pitchFamily="34" charset="0"/>
              </a:rPr>
              <a:t>Defining </a:t>
            </a:r>
            <a:r>
              <a:rPr lang="en-US" altLang="en-US" sz="2800" b="1" dirty="0" smtClean="0">
                <a:solidFill>
                  <a:srgbClr val="C00000"/>
                </a:solidFill>
                <a:latin typeface="Arial" pitchFamily="34" charset="0"/>
                <a:cs typeface="Arial" pitchFamily="34" charset="0"/>
              </a:rPr>
              <a:t>“when” </a:t>
            </a:r>
            <a:r>
              <a:rPr lang="en-US" altLang="en-US" sz="2200" b="1" dirty="0" smtClean="0">
                <a:latin typeface="Arial" pitchFamily="34" charset="0"/>
                <a:cs typeface="Arial" pitchFamily="34" charset="0"/>
              </a:rPr>
              <a:t>also keeps you realistic about the work you have to do to obtain your goals. If you are unrealistic about the amount of time it will take to reach your goals you may end up frustrated or dejected. </a:t>
            </a:r>
            <a:r>
              <a:rPr lang="en-US" altLang="en-US" sz="2000" b="1" dirty="0" smtClean="0">
                <a:latin typeface="Arial" pitchFamily="34" charset="0"/>
                <a:cs typeface="Arial" pitchFamily="34" charset="0"/>
              </a:rPr>
              <a:t>Of course, there is always the chance that you push your deadlines so far out into the future that you fail to reach your full potential, and end up with less than you could have had.</a:t>
            </a:r>
            <a:endParaRPr lang="en-US" altLang="en-US" sz="2200" b="1" dirty="0" smtClean="0">
              <a:latin typeface="Arial" pitchFamily="34" charset="0"/>
              <a:cs typeface="Arial" pitchFamily="34" charset="0"/>
            </a:endParaRP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143568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5"/>
          <p:cNvSpPr>
            <a:spLocks noGrp="1"/>
          </p:cNvSpPr>
          <p:nvPr>
            <p:ph idx="1"/>
          </p:nvPr>
        </p:nvSpPr>
        <p:spPr>
          <a:xfrm>
            <a:off x="0" y="1491343"/>
            <a:ext cx="12192000" cy="5442857"/>
          </a:xfrm>
        </p:spPr>
        <p:txBody>
          <a:bodyPr>
            <a:normAutofit/>
          </a:bodyPr>
          <a:lstStyle/>
          <a:p>
            <a:pPr marL="0" indent="0" eaLnBrk="1" hangingPunct="1">
              <a:buNone/>
            </a:pPr>
            <a:r>
              <a:rPr lang="en-US" altLang="en-US" sz="3600" b="1" dirty="0" smtClean="0">
                <a:solidFill>
                  <a:srgbClr val="C00000"/>
                </a:solidFill>
                <a:latin typeface="Arial" pitchFamily="34" charset="0"/>
                <a:cs typeface="Arial" pitchFamily="34" charset="0"/>
              </a:rPr>
              <a:t>Goals Must Be Written Down</a:t>
            </a:r>
          </a:p>
          <a:p>
            <a:pPr eaLnBrk="1" hangingPunct="1"/>
            <a:r>
              <a:rPr lang="en-US" altLang="en-US" sz="2800" b="1" dirty="0" smtClean="0">
                <a:solidFill>
                  <a:schemeClr val="tx2"/>
                </a:solidFill>
                <a:latin typeface="Arial" pitchFamily="34" charset="0"/>
                <a:cs typeface="Arial" pitchFamily="34" charset="0"/>
              </a:rPr>
              <a:t>When you write down your goals, ink on paper, you tap into a powerful force. </a:t>
            </a:r>
          </a:p>
          <a:p>
            <a:pPr eaLnBrk="1" hangingPunct="1"/>
            <a:r>
              <a:rPr lang="en-US" altLang="en-US" b="1" dirty="0" smtClean="0">
                <a:solidFill>
                  <a:schemeClr val="tx2"/>
                </a:solidFill>
                <a:latin typeface="Arial" pitchFamily="34" charset="0"/>
                <a:cs typeface="Arial" pitchFamily="34" charset="0"/>
              </a:rPr>
              <a:t>This same force is not present when you just think about your goals. It only comes into play when you write them down.</a:t>
            </a:r>
          </a:p>
          <a:p>
            <a:pPr eaLnBrk="1" hangingPunct="1"/>
            <a:r>
              <a:rPr lang="en-US" altLang="en-US" b="1" dirty="0" smtClean="0">
                <a:solidFill>
                  <a:schemeClr val="tx2"/>
                </a:solidFill>
                <a:latin typeface="Arial" pitchFamily="34" charset="0"/>
                <a:cs typeface="Arial" pitchFamily="34" charset="0"/>
              </a:rPr>
              <a:t>A written goal forces action. Something inside of you begins to drive you forward. The goal you’ve written down constantly tugs at you, pulling and pushing you towards your destination. It is there, written in stone, and it cannot be ignored until it has been accomplished.</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16519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5"/>
          <p:cNvSpPr>
            <a:spLocks noGrp="1"/>
          </p:cNvSpPr>
          <p:nvPr>
            <p:ph idx="1"/>
          </p:nvPr>
        </p:nvSpPr>
        <p:spPr>
          <a:xfrm>
            <a:off x="0" y="1491343"/>
            <a:ext cx="12192000" cy="5442857"/>
          </a:xfrm>
        </p:spPr>
        <p:txBody>
          <a:bodyPr>
            <a:normAutofit/>
          </a:bodyPr>
          <a:lstStyle/>
          <a:p>
            <a:pPr marL="0" indent="0" eaLnBrk="1" hangingPunct="1">
              <a:buNone/>
            </a:pPr>
            <a:r>
              <a:rPr lang="en-US" altLang="en-US" sz="3600" b="1" dirty="0" smtClean="0">
                <a:solidFill>
                  <a:srgbClr val="C00000"/>
                </a:solidFill>
                <a:latin typeface="Arial" pitchFamily="34" charset="0"/>
                <a:cs typeface="Arial" pitchFamily="34" charset="0"/>
              </a:rPr>
              <a:t>Goals Must Be Written Down</a:t>
            </a:r>
          </a:p>
          <a:p>
            <a:pPr eaLnBrk="1" hangingPunct="1"/>
            <a:r>
              <a:rPr lang="en-US" altLang="en-US" sz="2800" b="1" dirty="0" smtClean="0">
                <a:solidFill>
                  <a:schemeClr val="tx2"/>
                </a:solidFill>
                <a:latin typeface="Arial" pitchFamily="34" charset="0"/>
                <a:cs typeface="Arial" pitchFamily="34" charset="0"/>
              </a:rPr>
              <a:t>Writing down goals is risky business, which is why so few people actually do it…</a:t>
            </a:r>
          </a:p>
          <a:p>
            <a:pPr marL="0" indent="0" eaLnBrk="1" hangingPunct="1">
              <a:buNone/>
            </a:pPr>
            <a:r>
              <a:rPr lang="en-US" altLang="en-US" sz="4000" b="1" dirty="0" smtClean="0">
                <a:solidFill>
                  <a:schemeClr val="accent6"/>
                </a:solidFill>
                <a:latin typeface="Arial" pitchFamily="34" charset="0"/>
                <a:cs typeface="Arial" pitchFamily="34" charset="0"/>
              </a:rPr>
              <a:t>What’s</a:t>
            </a:r>
            <a:r>
              <a:rPr lang="en-US" altLang="en-US" sz="4000" b="1" dirty="0" smtClean="0">
                <a:solidFill>
                  <a:schemeClr val="tx2"/>
                </a:solidFill>
                <a:latin typeface="Arial" pitchFamily="34" charset="0"/>
                <a:cs typeface="Arial" pitchFamily="34" charset="0"/>
              </a:rPr>
              <a:t> </a:t>
            </a:r>
            <a:r>
              <a:rPr lang="en-US" altLang="en-US" sz="4000" b="1" dirty="0" smtClean="0">
                <a:solidFill>
                  <a:srgbClr val="C00000"/>
                </a:solidFill>
                <a:latin typeface="Arial" pitchFamily="34" charset="0"/>
                <a:cs typeface="Arial" pitchFamily="34" charset="0"/>
              </a:rPr>
              <a:t>the risk?</a:t>
            </a:r>
            <a:endParaRPr lang="en-US" altLang="en-US" sz="2800" b="1" dirty="0" smtClean="0">
              <a:solidFill>
                <a:srgbClr val="C00000"/>
              </a:solidFill>
              <a:latin typeface="Arial" pitchFamily="34" charset="0"/>
              <a:cs typeface="Arial" pitchFamily="34" charset="0"/>
            </a:endParaRPr>
          </a:p>
          <a:p>
            <a:pPr eaLnBrk="1" hangingPunct="1"/>
            <a:r>
              <a:rPr lang="en-US" altLang="en-US" sz="2800" b="1" dirty="0" smtClean="0">
                <a:solidFill>
                  <a:schemeClr val="tx2"/>
                </a:solidFill>
                <a:latin typeface="Arial" pitchFamily="34" charset="0"/>
                <a:cs typeface="Arial" pitchFamily="34" charset="0"/>
              </a:rPr>
              <a:t>You risk failure. The fear of falling on your face keeps you from committing. Then there is the work involved. That can be risky, too. When you write down your goals, action becomes a requirement.</a:t>
            </a:r>
          </a:p>
          <a:p>
            <a:pPr eaLnBrk="1" hangingPunct="1"/>
            <a:r>
              <a:rPr lang="en-US" altLang="en-US" sz="2800" b="1" dirty="0" smtClean="0">
                <a:solidFill>
                  <a:schemeClr val="tx2"/>
                </a:solidFill>
                <a:latin typeface="Arial" pitchFamily="34" charset="0"/>
                <a:cs typeface="Arial" pitchFamily="34" charset="0"/>
              </a:rPr>
              <a:t>Action is work and subconsciously we would rather rest on easy street. 	Stepping out of our comfort zone is scary. But, oh, how the world will open up to you once you take that step!</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70625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28" y="1567543"/>
            <a:ext cx="12025085" cy="4931229"/>
          </a:xfrm>
        </p:spPr>
        <p:txBody>
          <a:bodyPr rtlCol="0">
            <a:normAutofit lnSpcReduction="10000"/>
          </a:bodyPr>
          <a:lstStyle/>
          <a:p>
            <a:pPr marL="0" indent="0" eaLnBrk="1" fontAlgn="auto" hangingPunct="1">
              <a:spcAft>
                <a:spcPts val="0"/>
              </a:spcAft>
              <a:buNone/>
              <a:defRPr/>
            </a:pPr>
            <a:r>
              <a:rPr lang="en-US" sz="4300" b="1" dirty="0" smtClean="0">
                <a:solidFill>
                  <a:srgbClr val="C00000"/>
                </a:solidFill>
                <a:latin typeface="Arial" pitchFamily="34" charset="0"/>
                <a:cs typeface="Arial" pitchFamily="34" charset="0"/>
              </a:rPr>
              <a:t>Steps to Success</a:t>
            </a:r>
          </a:p>
          <a:p>
            <a:pPr eaLnBrk="1" fontAlgn="auto" hangingPunct="1">
              <a:spcAft>
                <a:spcPts val="0"/>
              </a:spcAft>
              <a:defRPr/>
            </a:pPr>
            <a:r>
              <a:rPr lang="en-US" sz="2800" b="1" dirty="0" smtClean="0">
                <a:latin typeface="Arial" pitchFamily="34" charset="0"/>
                <a:cs typeface="Arial" pitchFamily="34" charset="0"/>
              </a:rPr>
              <a:t>Once you’ve defined your specific goals and committed to a realistic time line, you’ll want to develop an action plan. </a:t>
            </a:r>
          </a:p>
          <a:p>
            <a:pPr eaLnBrk="1" fontAlgn="auto" hangingPunct="1">
              <a:spcAft>
                <a:spcPts val="0"/>
              </a:spcAft>
              <a:defRPr/>
            </a:pPr>
            <a:r>
              <a:rPr lang="en-US" sz="2800" b="1" dirty="0" smtClean="0">
                <a:latin typeface="Arial" pitchFamily="34" charset="0"/>
                <a:cs typeface="Arial" pitchFamily="34" charset="0"/>
              </a:rPr>
              <a:t>An excellent way to capture these </a:t>
            </a:r>
            <a:r>
              <a:rPr lang="en-US" sz="2800" b="1" i="1" dirty="0" smtClean="0">
                <a:latin typeface="Arial" pitchFamily="34" charset="0"/>
                <a:cs typeface="Arial" pitchFamily="34" charset="0"/>
              </a:rPr>
              <a:t>Steps to Success in written form is to use the </a:t>
            </a:r>
            <a:r>
              <a:rPr lang="en-US" sz="3200" b="1" dirty="0" smtClean="0">
                <a:solidFill>
                  <a:srgbClr val="C00000"/>
                </a:solidFill>
                <a:latin typeface="Arial" pitchFamily="34" charset="0"/>
                <a:cs typeface="Arial" pitchFamily="34" charset="0"/>
              </a:rPr>
              <a:t>Goal Sheet </a:t>
            </a:r>
            <a:r>
              <a:rPr lang="en-US" sz="2800" b="1" dirty="0" smtClean="0">
                <a:latin typeface="Arial" pitchFamily="34" charset="0"/>
                <a:cs typeface="Arial" pitchFamily="34" charset="0"/>
              </a:rPr>
              <a:t>has </a:t>
            </a:r>
            <a:r>
              <a:rPr lang="en-US" sz="3200" b="1" dirty="0" smtClean="0">
                <a:solidFill>
                  <a:srgbClr val="C00000"/>
                </a:solidFill>
                <a:latin typeface="Arial" pitchFamily="34" charset="0"/>
                <a:cs typeface="Arial" pitchFamily="34" charset="0"/>
              </a:rPr>
              <a:t>three parts</a:t>
            </a:r>
            <a:r>
              <a:rPr lang="en-US" sz="2800" b="1" dirty="0" smtClean="0">
                <a:latin typeface="Arial" pitchFamily="34" charset="0"/>
                <a:cs typeface="Arial" pitchFamily="34" charset="0"/>
              </a:rPr>
              <a:t>.</a:t>
            </a:r>
          </a:p>
          <a:p>
            <a:pPr marL="0" indent="0" eaLnBrk="1" fontAlgn="auto" hangingPunct="1">
              <a:spcAft>
                <a:spcPts val="0"/>
              </a:spcAft>
              <a:buNone/>
              <a:defRPr/>
            </a:pPr>
            <a:r>
              <a:rPr lang="en-US" sz="4000" b="1" dirty="0" smtClean="0">
                <a:latin typeface="Arial" pitchFamily="34" charset="0"/>
                <a:cs typeface="Arial" pitchFamily="34" charset="0"/>
              </a:rPr>
              <a:t>1. My Goals: </a:t>
            </a:r>
            <a:r>
              <a:rPr lang="en-US" sz="4000" b="1" i="1" dirty="0" smtClean="0">
                <a:latin typeface="Arial" pitchFamily="34" charset="0"/>
                <a:cs typeface="Arial" pitchFamily="34" charset="0"/>
              </a:rPr>
              <a:t>specific and attainable</a:t>
            </a:r>
          </a:p>
          <a:p>
            <a:pPr marL="0" indent="0" eaLnBrk="1" fontAlgn="auto" hangingPunct="1">
              <a:spcAft>
                <a:spcPts val="0"/>
              </a:spcAft>
              <a:buNone/>
              <a:defRPr/>
            </a:pPr>
            <a:r>
              <a:rPr lang="en-US" sz="4000" b="1" dirty="0" smtClean="0">
                <a:latin typeface="Arial" pitchFamily="34" charset="0"/>
                <a:cs typeface="Arial" pitchFamily="34" charset="0"/>
              </a:rPr>
              <a:t>2. My Deadline: </a:t>
            </a:r>
            <a:r>
              <a:rPr lang="en-US" sz="4000" b="1" i="1" dirty="0" smtClean="0">
                <a:latin typeface="Arial" pitchFamily="34" charset="0"/>
                <a:cs typeface="Arial" pitchFamily="34" charset="0"/>
              </a:rPr>
              <a:t>time bound</a:t>
            </a:r>
          </a:p>
          <a:p>
            <a:pPr marL="0" indent="0" eaLnBrk="1" fontAlgn="auto" hangingPunct="1">
              <a:spcAft>
                <a:spcPts val="0"/>
              </a:spcAft>
              <a:buNone/>
              <a:defRPr/>
            </a:pPr>
            <a:r>
              <a:rPr lang="en-US" sz="4000" b="1" dirty="0" smtClean="0">
                <a:latin typeface="Arial" pitchFamily="34" charset="0"/>
                <a:cs typeface="Arial" pitchFamily="34" charset="0"/>
              </a:rPr>
              <a:t>3. My Steps to Success: </a:t>
            </a:r>
            <a:r>
              <a:rPr lang="en-US" sz="4000" b="1" i="1" dirty="0" smtClean="0">
                <a:latin typeface="Arial" pitchFamily="34" charset="0"/>
                <a:cs typeface="Arial" pitchFamily="34" charset="0"/>
              </a:rPr>
              <a:t>measurable plan</a:t>
            </a:r>
          </a:p>
        </p:txBody>
      </p:sp>
      <p:sp>
        <p:nvSpPr>
          <p:cNvPr id="5" name="Rectangle 4"/>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221114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descr="2011 Goal Planning Guide_Page_12.jpg"/>
          <p:cNvPicPr>
            <a:picLocks noGrp="1" noChangeAspect="1"/>
          </p:cNvPicPr>
          <p:nvPr>
            <p:ph idx="1"/>
          </p:nvPr>
        </p:nvPicPr>
        <p:blipFill>
          <a:blip r:embed="rId2">
            <a:extLst>
              <a:ext uri="{28A0092B-C50C-407E-A947-70E740481C1C}">
                <a14:useLocalDpi xmlns:a14="http://schemas.microsoft.com/office/drawing/2010/main" val="0"/>
              </a:ext>
            </a:extLst>
          </a:blip>
          <a:srcRect l="49055" t="18520" r="5264" b="6174"/>
          <a:stretch>
            <a:fillRect/>
          </a:stretch>
        </p:blipFill>
        <p:spPr>
          <a:xfrm>
            <a:off x="6618518" y="0"/>
            <a:ext cx="5566229" cy="6858000"/>
          </a:xfrm>
        </p:spPr>
      </p:pic>
      <p:sp>
        <p:nvSpPr>
          <p:cNvPr id="36867" name="TextBox 2"/>
          <p:cNvSpPr txBox="1">
            <a:spLocks noChangeArrowheads="1"/>
          </p:cNvSpPr>
          <p:nvPr/>
        </p:nvSpPr>
        <p:spPr bwMode="auto">
          <a:xfrm>
            <a:off x="349223" y="1785258"/>
            <a:ext cx="54855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0" b="1" dirty="0">
                <a:cs typeface="Arial" pitchFamily="34" charset="0"/>
              </a:rPr>
              <a:t>Big goals are always achieved through</a:t>
            </a:r>
          </a:p>
          <a:p>
            <a:pPr eaLnBrk="1" hangingPunct="1"/>
            <a:r>
              <a:rPr lang="en-US" altLang="en-US" sz="4000" b="1" dirty="0">
                <a:cs typeface="Arial" pitchFamily="34" charset="0"/>
              </a:rPr>
              <a:t>a series of small, measurable steps.</a:t>
            </a:r>
          </a:p>
          <a:p>
            <a:pPr eaLnBrk="1" hangingPunct="1"/>
            <a:r>
              <a:rPr lang="en-US" altLang="en-US" sz="4000" b="1" dirty="0">
                <a:cs typeface="Arial" pitchFamily="34" charset="0"/>
              </a:rPr>
              <a:t>				   	Have a </a:t>
            </a:r>
            <a:r>
              <a:rPr lang="en-US" altLang="en-US" sz="4000" b="1" dirty="0" smtClean="0">
                <a:cs typeface="Arial" pitchFamily="34" charset="0"/>
              </a:rPr>
              <a:t>Plan</a:t>
            </a:r>
            <a:r>
              <a:rPr lang="en-US" altLang="en-US" sz="4000" b="1" dirty="0">
                <a:cs typeface="Arial" pitchFamily="34" charset="0"/>
              </a:rPr>
              <a:t>!</a:t>
            </a:r>
            <a:endParaRPr lang="en-US" altLang="en-US" sz="4000" dirty="0">
              <a:cs typeface="Arial" pitchFamily="34" charset="0"/>
            </a:endParaRPr>
          </a:p>
        </p:txBody>
      </p:sp>
      <p:sp>
        <p:nvSpPr>
          <p:cNvPr id="6" name="Rectangle 5"/>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339891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28" y="1621971"/>
            <a:ext cx="11981543" cy="5050972"/>
          </a:xfrm>
        </p:spPr>
        <p:txBody>
          <a:bodyPr rtlCol="0">
            <a:normAutofit fontScale="92500" lnSpcReduction="20000"/>
          </a:bodyPr>
          <a:lstStyle/>
          <a:p>
            <a:pPr marL="0" indent="0" eaLnBrk="1" fontAlgn="auto" hangingPunct="1">
              <a:spcAft>
                <a:spcPts val="0"/>
              </a:spcAft>
              <a:buNone/>
              <a:defRPr/>
            </a:pPr>
            <a:r>
              <a:rPr lang="en-US" sz="3300" b="1" dirty="0" smtClean="0">
                <a:latin typeface="Arial" pitchFamily="34" charset="0"/>
                <a:cs typeface="Arial" pitchFamily="34" charset="0"/>
              </a:rPr>
              <a:t>The most common and limiting mistake people make in setting goals is </a:t>
            </a:r>
            <a:r>
              <a:rPr lang="en-US" sz="5100" b="1" dirty="0" smtClean="0">
                <a:solidFill>
                  <a:srgbClr val="C00000"/>
                </a:solidFill>
                <a:latin typeface="Arial" pitchFamily="34" charset="0"/>
                <a:cs typeface="Arial" pitchFamily="34" charset="0"/>
              </a:rPr>
              <a:t>a failure to build a plan</a:t>
            </a:r>
            <a:r>
              <a:rPr lang="en-US" sz="3300" b="1" dirty="0" smtClean="0">
                <a:latin typeface="Arial" pitchFamily="34" charset="0"/>
                <a:cs typeface="Arial" pitchFamily="34" charset="0"/>
              </a:rPr>
              <a:t>. </a:t>
            </a:r>
          </a:p>
          <a:p>
            <a:pPr eaLnBrk="1" fontAlgn="auto" hangingPunct="1">
              <a:spcAft>
                <a:spcPts val="0"/>
              </a:spcAft>
              <a:defRPr/>
            </a:pPr>
            <a:r>
              <a:rPr lang="en-US" sz="2400" b="1" dirty="0" smtClean="0">
                <a:latin typeface="Arial" pitchFamily="34" charset="0"/>
                <a:cs typeface="Arial" pitchFamily="34" charset="0"/>
              </a:rPr>
              <a:t>In sales, the </a:t>
            </a:r>
            <a:r>
              <a:rPr lang="en-US" sz="2400" b="1" i="1" dirty="0" smtClean="0">
                <a:latin typeface="Arial" pitchFamily="34" charset="0"/>
                <a:cs typeface="Arial" pitchFamily="34" charset="0"/>
              </a:rPr>
              <a:t>Steps are straight forward because they are almost always defined in terms of </a:t>
            </a:r>
            <a:r>
              <a:rPr lang="en-US" sz="2400" b="1" dirty="0" smtClean="0">
                <a:latin typeface="Arial" pitchFamily="34" charset="0"/>
                <a:cs typeface="Arial" pitchFamily="34" charset="0"/>
              </a:rPr>
              <a:t>measurable sales activities. </a:t>
            </a:r>
          </a:p>
          <a:p>
            <a:pPr eaLnBrk="1" fontAlgn="auto" hangingPunct="1">
              <a:spcAft>
                <a:spcPts val="0"/>
              </a:spcAft>
              <a:defRPr/>
            </a:pPr>
            <a:r>
              <a:rPr lang="en-US" sz="2400" b="1" dirty="0" smtClean="0">
                <a:latin typeface="Arial" pitchFamily="34" charset="0"/>
                <a:cs typeface="Arial" pitchFamily="34" charset="0"/>
              </a:rPr>
              <a:t>Typically these activities include things like </a:t>
            </a:r>
            <a:r>
              <a:rPr lang="en-US" sz="2400" b="1" dirty="0" smtClean="0">
                <a:solidFill>
                  <a:srgbClr val="C00000"/>
                </a:solidFill>
                <a:latin typeface="Arial" pitchFamily="34" charset="0"/>
                <a:cs typeface="Arial" pitchFamily="34" charset="0"/>
              </a:rPr>
              <a:t>the number of cold calls (by phone and in person), referrals, networking events, first time visits, return visits, proposals or presentations. </a:t>
            </a:r>
          </a:p>
          <a:p>
            <a:pPr eaLnBrk="1" fontAlgn="auto" hangingPunct="1">
              <a:spcAft>
                <a:spcPts val="0"/>
              </a:spcAft>
              <a:defRPr/>
            </a:pPr>
            <a:r>
              <a:rPr lang="en-US" sz="2400" b="1" dirty="0" smtClean="0">
                <a:latin typeface="Arial" pitchFamily="34" charset="0"/>
                <a:cs typeface="Arial" pitchFamily="34" charset="0"/>
              </a:rPr>
              <a:t>There are also levers like the </a:t>
            </a:r>
            <a:r>
              <a:rPr lang="en-US" sz="2400" b="1" dirty="0" smtClean="0">
                <a:solidFill>
                  <a:srgbClr val="C00000"/>
                </a:solidFill>
                <a:latin typeface="Arial" pitchFamily="34" charset="0"/>
                <a:cs typeface="Arial" pitchFamily="34" charset="0"/>
              </a:rPr>
              <a:t>size of the deals you sell, product mix, re-orders, gross margins, etc... </a:t>
            </a:r>
          </a:p>
          <a:p>
            <a:pPr eaLnBrk="1" fontAlgn="auto" hangingPunct="1">
              <a:spcAft>
                <a:spcPts val="0"/>
              </a:spcAft>
              <a:defRPr/>
            </a:pPr>
            <a:r>
              <a:rPr lang="en-US" sz="2400" b="1" dirty="0" smtClean="0">
                <a:latin typeface="Arial" pitchFamily="34" charset="0"/>
                <a:cs typeface="Arial" pitchFamily="34" charset="0"/>
              </a:rPr>
              <a:t>There are endless combinations. </a:t>
            </a:r>
          </a:p>
          <a:p>
            <a:pPr eaLnBrk="1" fontAlgn="auto" hangingPunct="1">
              <a:spcAft>
                <a:spcPts val="0"/>
              </a:spcAft>
              <a:defRPr/>
            </a:pPr>
            <a:r>
              <a:rPr lang="en-US" sz="2400" b="1" dirty="0" smtClean="0">
                <a:latin typeface="Arial" pitchFamily="34" charset="0"/>
                <a:cs typeface="Arial" pitchFamily="34" charset="0"/>
              </a:rPr>
              <a:t>The trick is to develop the right plan for you, which depends on your desired outcome and industry. </a:t>
            </a:r>
          </a:p>
          <a:p>
            <a:pPr eaLnBrk="1" fontAlgn="auto" hangingPunct="1">
              <a:spcAft>
                <a:spcPts val="0"/>
              </a:spcAft>
              <a:defRPr/>
            </a:pPr>
            <a:r>
              <a:rPr lang="en-US" sz="2400" b="1" dirty="0" smtClean="0">
                <a:latin typeface="Arial" pitchFamily="34" charset="0"/>
                <a:cs typeface="Arial" pitchFamily="34" charset="0"/>
              </a:rPr>
              <a:t>Be prepared to be flexible and ready to adjust as situations change and time passes.</a:t>
            </a:r>
          </a:p>
          <a:p>
            <a:pPr eaLnBrk="1" fontAlgn="auto" hangingPunct="1">
              <a:spcAft>
                <a:spcPts val="0"/>
              </a:spcAft>
              <a:defRPr/>
            </a:pPr>
            <a:endParaRPr lang="en-US" dirty="0" smtClean="0"/>
          </a:p>
        </p:txBody>
      </p:sp>
      <p:sp>
        <p:nvSpPr>
          <p:cNvPr id="5" name="Rectangle 4"/>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229962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33321"/>
            <a:ext cx="12115800" cy="5226708"/>
          </a:xfrm>
        </p:spPr>
        <p:txBody>
          <a:bodyPr rtlCol="0">
            <a:normAutofit fontScale="92500"/>
          </a:bodyPr>
          <a:lstStyle/>
          <a:p>
            <a:pPr marL="0" indent="0" eaLnBrk="1" fontAlgn="auto" hangingPunct="1">
              <a:spcAft>
                <a:spcPts val="0"/>
              </a:spcAft>
              <a:buNone/>
              <a:defRPr/>
            </a:pPr>
            <a:r>
              <a:rPr lang="en-US" sz="3500" b="1" dirty="0" smtClean="0">
                <a:solidFill>
                  <a:srgbClr val="C00000"/>
                </a:solidFill>
                <a:latin typeface="Arial" pitchFamily="34" charset="0"/>
                <a:cs typeface="Arial" pitchFamily="34" charset="0"/>
              </a:rPr>
              <a:t>The Law of Congruency</a:t>
            </a:r>
          </a:p>
          <a:p>
            <a:pPr eaLnBrk="1" fontAlgn="auto" hangingPunct="1">
              <a:spcAft>
                <a:spcPts val="0"/>
              </a:spcAft>
              <a:defRPr/>
            </a:pPr>
            <a:r>
              <a:rPr lang="en-US" sz="2400" b="1" dirty="0" smtClean="0">
                <a:latin typeface="Arial" pitchFamily="34" charset="0"/>
                <a:cs typeface="Arial" pitchFamily="34" charset="0"/>
              </a:rPr>
              <a:t>Often, we are more than willing to set a goal but unwilling to do the work required. </a:t>
            </a:r>
          </a:p>
          <a:p>
            <a:pPr eaLnBrk="1" fontAlgn="auto" hangingPunct="1">
              <a:spcAft>
                <a:spcPts val="0"/>
              </a:spcAft>
              <a:defRPr/>
            </a:pPr>
            <a:r>
              <a:rPr lang="en-US" sz="2400" b="1" dirty="0" smtClean="0">
                <a:solidFill>
                  <a:srgbClr val="C00000"/>
                </a:solidFill>
                <a:latin typeface="Arial" pitchFamily="34" charset="0"/>
                <a:cs typeface="Arial" pitchFamily="34" charset="0"/>
              </a:rPr>
              <a:t>The price for our goal is just too high for us, and sometimes with good reason.</a:t>
            </a:r>
            <a:r>
              <a:rPr lang="en-US" sz="2400" b="1" dirty="0" smtClean="0">
                <a:latin typeface="Arial" pitchFamily="34" charset="0"/>
                <a:cs typeface="Arial" pitchFamily="34" charset="0"/>
              </a:rPr>
              <a:t> If, for instance, you want to be a Sales Manager, which means you must sacrifice many nights away from your family and take a potential income reduction; perhaps the price is too high and you should choose a goal more congruent with your values.</a:t>
            </a:r>
          </a:p>
          <a:p>
            <a:pPr eaLnBrk="1" fontAlgn="auto" hangingPunct="1">
              <a:spcAft>
                <a:spcPts val="0"/>
              </a:spcAft>
              <a:defRPr/>
            </a:pPr>
            <a:r>
              <a:rPr lang="en-US" sz="2400" b="1" dirty="0" smtClean="0">
                <a:solidFill>
                  <a:srgbClr val="C00000"/>
                </a:solidFill>
                <a:latin typeface="Arial" pitchFamily="34" charset="0"/>
                <a:cs typeface="Arial" pitchFamily="34" charset="0"/>
              </a:rPr>
              <a:t>Wasting time on unattainable goals </a:t>
            </a:r>
            <a:r>
              <a:rPr lang="en-US" sz="2400" b="1" dirty="0" smtClean="0">
                <a:latin typeface="Arial" pitchFamily="34" charset="0"/>
                <a:cs typeface="Arial" pitchFamily="34" charset="0"/>
              </a:rPr>
              <a:t>impedes your progress leaving you both frustrated and feeling like a failure. </a:t>
            </a:r>
          </a:p>
          <a:p>
            <a:pPr eaLnBrk="1" fontAlgn="auto" hangingPunct="1">
              <a:spcAft>
                <a:spcPts val="0"/>
              </a:spcAft>
              <a:defRPr/>
            </a:pPr>
            <a:r>
              <a:rPr lang="en-US" sz="2400" b="1" dirty="0" smtClean="0">
                <a:latin typeface="Arial" pitchFamily="34" charset="0"/>
                <a:cs typeface="Arial" pitchFamily="34" charset="0"/>
              </a:rPr>
              <a:t>Your awareness that goals and actions must be congruent will lead you to become more realistic about the price it will cost you to attain your goals. </a:t>
            </a:r>
          </a:p>
          <a:p>
            <a:pPr eaLnBrk="1" fontAlgn="auto" hangingPunct="1">
              <a:spcAft>
                <a:spcPts val="0"/>
              </a:spcAft>
              <a:defRPr/>
            </a:pPr>
            <a:r>
              <a:rPr lang="en-US" sz="2400" b="1" dirty="0" smtClean="0">
                <a:latin typeface="Arial" pitchFamily="34" charset="0"/>
                <a:cs typeface="Arial" pitchFamily="34" charset="0"/>
              </a:rPr>
              <a:t>A dose of reality will help you build better </a:t>
            </a:r>
            <a:r>
              <a:rPr lang="en-US" sz="2400" b="1" i="1" dirty="0" smtClean="0">
                <a:latin typeface="Arial" pitchFamily="34" charset="0"/>
                <a:cs typeface="Arial" pitchFamily="34" charset="0"/>
              </a:rPr>
              <a:t>Steps and shore up the self discipline you will need to be successful.</a:t>
            </a:r>
          </a:p>
        </p:txBody>
      </p:sp>
      <p:sp>
        <p:nvSpPr>
          <p:cNvPr id="5" name="Rectangle 4"/>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1101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descr="2011 Goal Planning Guide_Page_11.jpg"/>
          <p:cNvPicPr>
            <a:picLocks noGrp="1" noChangeAspect="1"/>
          </p:cNvPicPr>
          <p:nvPr>
            <p:ph idx="1"/>
          </p:nvPr>
        </p:nvPicPr>
        <p:blipFill>
          <a:blip r:embed="rId2">
            <a:extLst>
              <a:ext uri="{28A0092B-C50C-407E-A947-70E740481C1C}">
                <a14:useLocalDpi xmlns:a14="http://schemas.microsoft.com/office/drawing/2010/main" val="0"/>
              </a:ext>
            </a:extLst>
          </a:blip>
          <a:srcRect l="48119" t="18518" r="5264" b="6174"/>
          <a:stretch>
            <a:fillRect/>
          </a:stretch>
        </p:blipFill>
        <p:spPr>
          <a:xfrm>
            <a:off x="6139543" y="0"/>
            <a:ext cx="6048830" cy="6858000"/>
          </a:xfrm>
        </p:spPr>
      </p:pic>
      <p:sp>
        <p:nvSpPr>
          <p:cNvPr id="39939" name="TextBox 2"/>
          <p:cNvSpPr txBox="1">
            <a:spLocks noChangeArrowheads="1"/>
          </p:cNvSpPr>
          <p:nvPr/>
        </p:nvSpPr>
        <p:spPr bwMode="auto">
          <a:xfrm>
            <a:off x="152399" y="1556657"/>
            <a:ext cx="58347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cs typeface="Arial" pitchFamily="34" charset="0"/>
              </a:rPr>
              <a:t>Success is Paid For in Advance.</a:t>
            </a:r>
          </a:p>
          <a:p>
            <a:pPr eaLnBrk="1" hangingPunct="1"/>
            <a:r>
              <a:rPr lang="en-US" altLang="en-US" sz="3600" dirty="0">
                <a:cs typeface="Arial" pitchFamily="34" charset="0"/>
              </a:rPr>
              <a:t>The Law of Congruency simply states that what </a:t>
            </a:r>
            <a:r>
              <a:rPr lang="en-US" altLang="en-US" sz="3600" dirty="0" smtClean="0">
                <a:cs typeface="Arial" pitchFamily="34" charset="0"/>
              </a:rPr>
              <a:t>you want </a:t>
            </a:r>
            <a:r>
              <a:rPr lang="en-US" altLang="en-US" sz="3600" dirty="0">
                <a:cs typeface="Arial" pitchFamily="34" charset="0"/>
              </a:rPr>
              <a:t>and the price you are willing to pay to get </a:t>
            </a:r>
            <a:r>
              <a:rPr lang="en-US" altLang="en-US" sz="3600" dirty="0" smtClean="0">
                <a:cs typeface="Arial" pitchFamily="34" charset="0"/>
              </a:rPr>
              <a:t>what you </a:t>
            </a:r>
            <a:r>
              <a:rPr lang="en-US" altLang="en-US" sz="3600" dirty="0">
                <a:cs typeface="Arial" pitchFamily="34" charset="0"/>
              </a:rPr>
              <a:t>want, must match.</a:t>
            </a:r>
          </a:p>
          <a:p>
            <a:pPr eaLnBrk="1" hangingPunct="1"/>
            <a:r>
              <a:rPr lang="en-US" altLang="en-US" sz="3600" b="1" dirty="0">
                <a:cs typeface="Arial" pitchFamily="34" charset="0"/>
              </a:rPr>
              <a:t>	Be </a:t>
            </a:r>
            <a:r>
              <a:rPr lang="en-US" altLang="en-US" sz="3600" b="1" dirty="0" smtClean="0">
                <a:cs typeface="Arial" pitchFamily="34" charset="0"/>
              </a:rPr>
              <a:t>Realistic</a:t>
            </a:r>
            <a:r>
              <a:rPr lang="en-US" altLang="en-US" sz="3600" b="1" dirty="0">
                <a:cs typeface="Arial" pitchFamily="34" charset="0"/>
              </a:rPr>
              <a:t>!</a:t>
            </a:r>
            <a:endParaRPr lang="en-US" altLang="en-US" sz="3600" dirty="0">
              <a:cs typeface="Arial" pitchFamily="34" charset="0"/>
            </a:endParaRPr>
          </a:p>
        </p:txBody>
      </p:sp>
      <p:sp>
        <p:nvSpPr>
          <p:cNvPr id="6" name="Rectangle 5"/>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413759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08857" y="1556657"/>
            <a:ext cx="12083143" cy="5301343"/>
          </a:xfrm>
        </p:spPr>
        <p:txBody>
          <a:bodyPr>
            <a:normAutofit lnSpcReduction="10000"/>
          </a:bodyPr>
          <a:lstStyle/>
          <a:p>
            <a:pPr marL="0" indent="0" eaLnBrk="1" hangingPunct="1">
              <a:buNone/>
            </a:pPr>
            <a:r>
              <a:rPr lang="en-US" altLang="en-US" sz="4000" b="1" dirty="0" smtClean="0">
                <a:solidFill>
                  <a:srgbClr val="C00000"/>
                </a:solidFill>
                <a:latin typeface="Arial" pitchFamily="34" charset="0"/>
                <a:cs typeface="Arial" pitchFamily="34" charset="0"/>
              </a:rPr>
              <a:t>Start Now!</a:t>
            </a:r>
          </a:p>
          <a:p>
            <a:pPr eaLnBrk="1" hangingPunct="1"/>
            <a:r>
              <a:rPr lang="en-US" altLang="en-US" sz="2800" b="1" dirty="0" smtClean="0">
                <a:solidFill>
                  <a:srgbClr val="C00000"/>
                </a:solidFill>
                <a:latin typeface="Arial" pitchFamily="34" charset="0"/>
                <a:cs typeface="Arial" pitchFamily="34" charset="0"/>
              </a:rPr>
              <a:t>Define</a:t>
            </a:r>
            <a:r>
              <a:rPr lang="en-US" altLang="en-US" sz="2800" b="1" dirty="0" smtClean="0">
                <a:latin typeface="Arial" pitchFamily="34" charset="0"/>
                <a:cs typeface="Arial" pitchFamily="34" charset="0"/>
              </a:rPr>
              <a:t> what you want and </a:t>
            </a:r>
            <a:r>
              <a:rPr lang="en-US" altLang="en-US" sz="2800" b="1" dirty="0" smtClean="0">
                <a:solidFill>
                  <a:srgbClr val="C00000"/>
                </a:solidFill>
                <a:latin typeface="Arial" pitchFamily="34" charset="0"/>
                <a:cs typeface="Arial" pitchFamily="34" charset="0"/>
              </a:rPr>
              <a:t>write it down</a:t>
            </a:r>
            <a:r>
              <a:rPr lang="en-US" altLang="en-US" sz="2800" b="1" dirty="0" smtClean="0">
                <a:latin typeface="Arial" pitchFamily="34" charset="0"/>
                <a:cs typeface="Arial" pitchFamily="34" charset="0"/>
              </a:rPr>
              <a:t>. </a:t>
            </a:r>
          </a:p>
          <a:p>
            <a:pPr eaLnBrk="1" hangingPunct="1"/>
            <a:r>
              <a:rPr lang="en-US" altLang="en-US" sz="2800" b="1" dirty="0" smtClean="0">
                <a:latin typeface="Arial" pitchFamily="34" charset="0"/>
                <a:cs typeface="Arial" pitchFamily="34" charset="0"/>
              </a:rPr>
              <a:t>It isn’t much more complicated than this. </a:t>
            </a:r>
          </a:p>
          <a:p>
            <a:pPr eaLnBrk="1" hangingPunct="1"/>
            <a:r>
              <a:rPr lang="en-US" altLang="en-US" sz="2800" b="1" dirty="0" smtClean="0">
                <a:solidFill>
                  <a:srgbClr val="C00000"/>
                </a:solidFill>
                <a:latin typeface="Arial" pitchFamily="34" charset="0"/>
                <a:cs typeface="Arial" pitchFamily="34" charset="0"/>
              </a:rPr>
              <a:t>Take action now</a:t>
            </a:r>
            <a:r>
              <a:rPr lang="en-US" altLang="en-US" sz="2800" b="1" dirty="0" smtClean="0">
                <a:latin typeface="Arial" pitchFamily="34" charset="0"/>
                <a:cs typeface="Arial" pitchFamily="34" charset="0"/>
              </a:rPr>
              <a:t>.</a:t>
            </a:r>
          </a:p>
          <a:p>
            <a:pPr eaLnBrk="1" hangingPunct="1"/>
            <a:r>
              <a:rPr lang="en-US" altLang="en-US" sz="2800" b="1" dirty="0" smtClean="0">
                <a:latin typeface="Arial" pitchFamily="34" charset="0"/>
                <a:cs typeface="Arial" pitchFamily="34" charset="0"/>
              </a:rPr>
              <a:t>This goals planning guide is designed to walk you through the goal setting process. </a:t>
            </a:r>
          </a:p>
          <a:p>
            <a:pPr eaLnBrk="1" hangingPunct="1"/>
            <a:r>
              <a:rPr lang="en-US" altLang="en-US" sz="2800" b="1" dirty="0" smtClean="0">
                <a:latin typeface="Arial" pitchFamily="34" charset="0"/>
                <a:cs typeface="Arial" pitchFamily="34" charset="0"/>
              </a:rPr>
              <a:t>However, it is </a:t>
            </a:r>
            <a:r>
              <a:rPr lang="en-US" altLang="en-US" sz="2800" b="1" dirty="0" smtClean="0">
                <a:solidFill>
                  <a:srgbClr val="C00000"/>
                </a:solidFill>
                <a:latin typeface="Arial" pitchFamily="34" charset="0"/>
                <a:cs typeface="Arial" pitchFamily="34" charset="0"/>
              </a:rPr>
              <a:t>useless if you don’t use it</a:t>
            </a:r>
            <a:r>
              <a:rPr lang="en-US" altLang="en-US" sz="2800" b="1" dirty="0" smtClean="0">
                <a:latin typeface="Arial" pitchFamily="34" charset="0"/>
                <a:cs typeface="Arial" pitchFamily="34" charset="0"/>
              </a:rPr>
              <a:t>. Once you define what you want and write it down, with some work, you will begin reaping the 		rewards you deserve from your sales career. </a:t>
            </a:r>
          </a:p>
          <a:p>
            <a:pPr eaLnBrk="1" hangingPunct="1"/>
            <a:r>
              <a:rPr lang="en-US" altLang="en-US" sz="2800" b="1" dirty="0" smtClean="0">
                <a:latin typeface="Arial" pitchFamily="34" charset="0"/>
                <a:cs typeface="Arial" pitchFamily="34" charset="0"/>
              </a:rPr>
              <a:t>				</a:t>
            </a:r>
            <a:r>
              <a:rPr lang="en-US" altLang="en-US" sz="3600" b="1" dirty="0" smtClean="0">
                <a:solidFill>
                  <a:srgbClr val="C00000"/>
                </a:solidFill>
                <a:latin typeface="Arial Black" pitchFamily="34" charset="0"/>
                <a:cs typeface="Arial" pitchFamily="34" charset="0"/>
              </a:rPr>
              <a:t>Start Now!</a:t>
            </a:r>
            <a:endParaRPr lang="en-US" altLang="en-US" sz="2800" b="1" dirty="0" smtClean="0">
              <a:solidFill>
                <a:srgbClr val="C00000"/>
              </a:solidFill>
              <a:latin typeface="Arial Black" pitchFamily="34" charset="0"/>
              <a:cs typeface="Arial" pitchFamily="34" charset="0"/>
            </a:endParaRPr>
          </a:p>
        </p:txBody>
      </p:sp>
      <p:sp>
        <p:nvSpPr>
          <p:cNvPr id="5" name="Rectangle 4"/>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350827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1632857"/>
            <a:ext cx="12192000" cy="4855029"/>
          </a:xfrm>
        </p:spPr>
        <p:txBody>
          <a:bodyPr>
            <a:normAutofit lnSpcReduction="10000"/>
          </a:bodyPr>
          <a:lstStyle/>
          <a:p>
            <a:pPr marL="0" indent="0" eaLnBrk="1" hangingPunct="1">
              <a:buNone/>
            </a:pPr>
            <a:r>
              <a:rPr lang="en-US" altLang="en-US" sz="3600" b="1" dirty="0" smtClean="0">
                <a:solidFill>
                  <a:srgbClr val="C00000"/>
                </a:solidFill>
                <a:latin typeface="Arial" pitchFamily="34" charset="0"/>
                <a:cs typeface="Arial" pitchFamily="34" charset="0"/>
              </a:rPr>
              <a:t>90% of the Population Never Writes Down Goals!</a:t>
            </a:r>
          </a:p>
          <a:p>
            <a:pPr eaLnBrk="1" hangingPunct="1"/>
            <a:r>
              <a:rPr lang="en-US" altLang="en-US" sz="2400" dirty="0" smtClean="0">
                <a:latin typeface="Arial" pitchFamily="34" charset="0"/>
                <a:cs typeface="Arial" pitchFamily="34" charset="0"/>
              </a:rPr>
              <a:t>The data from multiple studies has consistently proven that </a:t>
            </a:r>
            <a:r>
              <a:rPr lang="en-US" altLang="en-US" sz="2400" b="1" dirty="0" smtClean="0">
                <a:latin typeface="Arial" pitchFamily="34" charset="0"/>
                <a:cs typeface="Arial" pitchFamily="34" charset="0"/>
              </a:rPr>
              <a:t>written goals are more likely to be achieved</a:t>
            </a:r>
            <a:r>
              <a:rPr lang="en-US" altLang="en-US" sz="2400" dirty="0" smtClean="0">
                <a:latin typeface="Arial" pitchFamily="34" charset="0"/>
                <a:cs typeface="Arial" pitchFamily="34" charset="0"/>
              </a:rPr>
              <a:t>.</a:t>
            </a:r>
          </a:p>
          <a:p>
            <a:pPr eaLnBrk="1" hangingPunct="1"/>
            <a:r>
              <a:rPr lang="en-US" altLang="en-US" sz="2400" dirty="0" smtClean="0">
                <a:latin typeface="Arial" pitchFamily="34" charset="0"/>
                <a:cs typeface="Arial" pitchFamily="34" charset="0"/>
              </a:rPr>
              <a:t>Data also indicates that, over time, </a:t>
            </a:r>
            <a:r>
              <a:rPr lang="en-US" altLang="en-US" sz="2400" b="1" dirty="0" smtClean="0">
                <a:latin typeface="Arial" pitchFamily="34" charset="0"/>
                <a:cs typeface="Arial" pitchFamily="34" charset="0"/>
              </a:rPr>
              <a:t>people who write down goals generate more wealth</a:t>
            </a:r>
            <a:r>
              <a:rPr lang="en-US" altLang="en-US" sz="2400" dirty="0" smtClean="0">
                <a:latin typeface="Arial" pitchFamily="34" charset="0"/>
                <a:cs typeface="Arial" pitchFamily="34" charset="0"/>
              </a:rPr>
              <a:t>, have more success in their careers and are </a:t>
            </a:r>
            <a:r>
              <a:rPr lang="en-US" altLang="en-US" sz="2400" b="1" dirty="0" smtClean="0">
                <a:latin typeface="Arial" pitchFamily="34" charset="0"/>
                <a:cs typeface="Arial" pitchFamily="34" charset="0"/>
              </a:rPr>
              <a:t>happier</a:t>
            </a:r>
            <a:r>
              <a:rPr lang="en-US" altLang="en-US" sz="2400" dirty="0" smtClean="0">
                <a:latin typeface="Arial" pitchFamily="34" charset="0"/>
                <a:cs typeface="Arial" pitchFamily="34" charset="0"/>
              </a:rPr>
              <a:t> than those who don’t.</a:t>
            </a:r>
          </a:p>
          <a:p>
            <a:pPr eaLnBrk="1" hangingPunct="1"/>
            <a:r>
              <a:rPr lang="en-US" altLang="en-US" sz="2400" b="1" dirty="0" smtClean="0">
                <a:latin typeface="Arial" pitchFamily="34" charset="0"/>
                <a:cs typeface="Arial" pitchFamily="34" charset="0"/>
              </a:rPr>
              <a:t>A written goal is motivation’s playing field.</a:t>
            </a:r>
          </a:p>
          <a:p>
            <a:pPr eaLnBrk="1" hangingPunct="1"/>
            <a:r>
              <a:rPr lang="en-US" altLang="en-US" sz="2400" b="1" dirty="0" smtClean="0">
                <a:latin typeface="Arial" pitchFamily="34" charset="0"/>
                <a:cs typeface="Arial" pitchFamily="34" charset="0"/>
              </a:rPr>
              <a:t>A written goal forces action. </a:t>
            </a:r>
            <a:r>
              <a:rPr lang="en-US" altLang="en-US" sz="2400" dirty="0" smtClean="0">
                <a:latin typeface="Arial" pitchFamily="34" charset="0"/>
                <a:cs typeface="Arial" pitchFamily="34" charset="0"/>
              </a:rPr>
              <a:t>Something inside of you begins to drive you forward. The goal you’ve written down constantly tugs at you, pulling and pushing you towards your destination. It is there, written in stone, and it cannot be ignored until it has been accomplished.</a:t>
            </a:r>
          </a:p>
          <a:p>
            <a:pPr marL="0" indent="0" eaLnBrk="1" hangingPunct="1">
              <a:buNone/>
            </a:pPr>
            <a:r>
              <a:rPr lang="en-US" altLang="en-US" sz="4000" b="1" dirty="0" smtClean="0">
                <a:solidFill>
                  <a:srgbClr val="C00000"/>
                </a:solidFill>
                <a:latin typeface="Arial Black" pitchFamily="34" charset="0"/>
                <a:cs typeface="Arial" pitchFamily="34" charset="0"/>
              </a:rPr>
              <a:t>Write Down Your Goals!</a:t>
            </a:r>
            <a:endParaRPr lang="en-US" altLang="en-US" sz="2400" dirty="0" smtClean="0">
              <a:solidFill>
                <a:srgbClr val="C00000"/>
              </a:solidFill>
              <a:latin typeface="Arial Black" pitchFamily="34" charset="0"/>
              <a:cs typeface="Arial" pitchFamily="34" charset="0"/>
            </a:endParaRPr>
          </a:p>
        </p:txBody>
      </p:sp>
      <p:sp>
        <p:nvSpPr>
          <p:cNvPr id="5" name="Rectangle 4"/>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19425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1643743"/>
            <a:ext cx="11811000" cy="5007428"/>
          </a:xfrm>
        </p:spPr>
        <p:txBody>
          <a:bodyPr rtlCol="0">
            <a:noAutofit/>
          </a:bodyPr>
          <a:lstStyle/>
          <a:p>
            <a:pPr eaLnBrk="1" fontAlgn="auto" hangingPunct="1">
              <a:spcAft>
                <a:spcPts val="0"/>
              </a:spcAft>
              <a:defRPr/>
            </a:pPr>
            <a:r>
              <a:rPr lang="en-US" sz="3200" b="1" dirty="0" smtClean="0">
                <a:latin typeface="Arial" pitchFamily="34" charset="0"/>
                <a:cs typeface="Arial" pitchFamily="34" charset="0"/>
              </a:rPr>
              <a:t>I will look forward not backward. </a:t>
            </a:r>
          </a:p>
          <a:p>
            <a:pPr eaLnBrk="1" fontAlgn="auto" hangingPunct="1">
              <a:spcAft>
                <a:spcPts val="0"/>
              </a:spcAft>
              <a:defRPr/>
            </a:pPr>
            <a:r>
              <a:rPr lang="en-US" sz="3200" b="1" dirty="0" smtClean="0">
                <a:latin typeface="Arial" pitchFamily="34" charset="0"/>
                <a:cs typeface="Arial" pitchFamily="34" charset="0"/>
              </a:rPr>
              <a:t>I will turn my haters into motivators. </a:t>
            </a:r>
          </a:p>
          <a:p>
            <a:pPr eaLnBrk="1" fontAlgn="auto" hangingPunct="1">
              <a:spcAft>
                <a:spcPts val="0"/>
              </a:spcAft>
              <a:defRPr/>
            </a:pPr>
            <a:r>
              <a:rPr lang="en-US" sz="3200" b="1" dirty="0" smtClean="0">
                <a:latin typeface="Arial" pitchFamily="34" charset="0"/>
                <a:cs typeface="Arial" pitchFamily="34" charset="0"/>
              </a:rPr>
              <a:t>I will be empowered by my circumstances not impeded by them. </a:t>
            </a:r>
          </a:p>
          <a:p>
            <a:pPr eaLnBrk="1" fontAlgn="auto" hangingPunct="1">
              <a:spcAft>
                <a:spcPts val="0"/>
              </a:spcAft>
              <a:defRPr/>
            </a:pPr>
            <a:r>
              <a:rPr lang="en-US" sz="3200" b="1" dirty="0" smtClean="0">
                <a:latin typeface="Arial" pitchFamily="34" charset="0"/>
                <a:cs typeface="Arial" pitchFamily="34" charset="0"/>
              </a:rPr>
              <a:t>I will do the things others are unwilling to do. </a:t>
            </a:r>
          </a:p>
          <a:p>
            <a:pPr eaLnBrk="1" fontAlgn="auto" hangingPunct="1">
              <a:spcAft>
                <a:spcPts val="0"/>
              </a:spcAft>
              <a:defRPr/>
            </a:pPr>
            <a:r>
              <a:rPr lang="en-US" sz="3200" b="1" dirty="0" smtClean="0">
                <a:latin typeface="Arial" pitchFamily="34" charset="0"/>
                <a:cs typeface="Arial" pitchFamily="34" charset="0"/>
              </a:rPr>
              <a:t>I will make no more excuses!”</a:t>
            </a:r>
            <a:endParaRPr lang="en-US" sz="3200" b="1" dirty="0">
              <a:latin typeface="Arial" pitchFamily="34" charset="0"/>
              <a:cs typeface="Arial" pitchFamily="34" charset="0"/>
            </a:endParaRP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277576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descr="2011 Goal Planning Guide_Page_13.jpg"/>
          <p:cNvPicPr>
            <a:picLocks noGrp="1" noChangeAspect="1"/>
          </p:cNvPicPr>
          <p:nvPr>
            <p:ph idx="1"/>
          </p:nvPr>
        </p:nvPicPr>
        <p:blipFill>
          <a:blip r:embed="rId2" cstate="print">
            <a:extLst>
              <a:ext uri="{28A0092B-C50C-407E-A947-70E740481C1C}">
                <a14:useLocalDpi xmlns:a14="http://schemas.microsoft.com/office/drawing/2010/main" val="0"/>
              </a:ext>
            </a:extLst>
          </a:blip>
          <a:srcRect l="3667" t="9877" r="3667" b="3703"/>
          <a:stretch>
            <a:fillRect/>
          </a:stretch>
        </p:blipFill>
        <p:spPr>
          <a:xfrm>
            <a:off x="6291943" y="1"/>
            <a:ext cx="5900056" cy="6857999"/>
          </a:xfrm>
          <a:solidFill>
            <a:schemeClr val="bg1"/>
          </a:solidFill>
        </p:spPr>
      </p:pic>
      <p:sp>
        <p:nvSpPr>
          <p:cNvPr id="43011" name="TextBox 2"/>
          <p:cNvSpPr txBox="1">
            <a:spLocks noChangeArrowheads="1"/>
          </p:cNvSpPr>
          <p:nvPr/>
        </p:nvSpPr>
        <p:spPr bwMode="auto">
          <a:xfrm>
            <a:off x="1560285" y="2579914"/>
            <a:ext cx="345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6000" b="1" dirty="0">
                <a:cs typeface="Arial" pitchFamily="34" charset="0"/>
              </a:rPr>
              <a:t>Goal Sheet</a:t>
            </a:r>
          </a:p>
        </p:txBody>
      </p:sp>
      <p:sp>
        <p:nvSpPr>
          <p:cNvPr id="5" name="Rectangle 4"/>
          <p:cNvSpPr/>
          <p:nvPr/>
        </p:nvSpPr>
        <p:spPr>
          <a:xfrm>
            <a:off x="6502400" y="76200"/>
            <a:ext cx="3556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3" name="TextBox 5"/>
          <p:cNvSpPr txBox="1">
            <a:spLocks noChangeArrowheads="1"/>
          </p:cNvSpPr>
          <p:nvPr/>
        </p:nvSpPr>
        <p:spPr bwMode="auto">
          <a:xfrm>
            <a:off x="6908800" y="87314"/>
            <a:ext cx="254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cs typeface="Arial" pitchFamily="34" charset="0"/>
              </a:rPr>
              <a:t>GOAL SHEET</a:t>
            </a:r>
          </a:p>
        </p:txBody>
      </p:sp>
      <p:sp>
        <p:nvSpPr>
          <p:cNvPr id="8" name="Rectangle 7"/>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4547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b="9232"/>
          <a:stretch>
            <a:fillRect/>
          </a:stretch>
        </p:blipFill>
        <p:spPr>
          <a:xfrm>
            <a:off x="2449286" y="108857"/>
            <a:ext cx="8625114" cy="5791200"/>
          </a:xfrm>
        </p:spPr>
      </p:pic>
      <p:sp>
        <p:nvSpPr>
          <p:cNvPr id="44035" name="Text Placeholder 7"/>
          <p:cNvSpPr>
            <a:spLocks noGrp="1"/>
          </p:cNvSpPr>
          <p:nvPr>
            <p:ph type="body" sz="half" idx="2"/>
          </p:nvPr>
        </p:nvSpPr>
        <p:spPr>
          <a:xfrm>
            <a:off x="2743200" y="5954487"/>
            <a:ext cx="8737600" cy="804863"/>
          </a:xfrm>
        </p:spPr>
        <p:txBody>
          <a:bodyPr>
            <a:normAutofit/>
          </a:bodyPr>
          <a:lstStyle/>
          <a:p>
            <a:pPr eaLnBrk="1" hangingPunct="1"/>
            <a:r>
              <a:rPr lang="en-US" altLang="en-US" sz="3600" b="1" dirty="0" smtClean="0">
                <a:solidFill>
                  <a:schemeClr val="tx2"/>
                </a:solidFill>
                <a:latin typeface="Arial" pitchFamily="34" charset="0"/>
                <a:cs typeface="Arial" pitchFamily="34" charset="0"/>
              </a:rPr>
              <a:t>Thank You…Now Get Started!</a:t>
            </a:r>
          </a:p>
        </p:txBody>
      </p:sp>
      <p:sp>
        <p:nvSpPr>
          <p:cNvPr id="5" name="Rectangle 4"/>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9773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6150" y="296635"/>
            <a:ext cx="895350" cy="238125"/>
          </a:xfrm>
          <a:prstGeom prst="rect">
            <a:avLst/>
          </a:prstGeom>
        </p:spPr>
      </p:pic>
      <p:sp>
        <p:nvSpPr>
          <p:cNvPr id="6" name="TextBox 5"/>
          <p:cNvSpPr txBox="1"/>
          <p:nvPr/>
        </p:nvSpPr>
        <p:spPr>
          <a:xfrm>
            <a:off x="402771" y="2329543"/>
            <a:ext cx="3820886" cy="1938992"/>
          </a:xfrm>
          <a:prstGeom prst="rect">
            <a:avLst/>
          </a:prstGeom>
          <a:noFill/>
        </p:spPr>
        <p:txBody>
          <a:bodyPr wrap="square" rtlCol="0">
            <a:spAutoFit/>
          </a:bodyPr>
          <a:lstStyle/>
          <a:p>
            <a:pPr algn="ctr"/>
            <a:r>
              <a:rPr lang="en-US" sz="6000" b="1" dirty="0" smtClean="0"/>
              <a:t>Good Selling !</a:t>
            </a:r>
            <a:endParaRPr lang="en-US" sz="6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041" y="4256315"/>
            <a:ext cx="1685360" cy="609600"/>
          </a:xfrm>
          <a:prstGeom prst="rect">
            <a:avLst/>
          </a:prstGeom>
        </p:spPr>
      </p:pic>
      <p:sp>
        <p:nvSpPr>
          <p:cNvPr id="8" name="Content Placeholder 7"/>
          <p:cNvSpPr txBox="1">
            <a:spLocks/>
          </p:cNvSpPr>
          <p:nvPr/>
        </p:nvSpPr>
        <p:spPr>
          <a:xfrm>
            <a:off x="0" y="5998030"/>
            <a:ext cx="12115800" cy="968832"/>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1100" dirty="0" smtClean="0"/>
              <a:t>Disclaimer: The information contained in this presentation is intended solely for your personal reference. Such information is subject to change without notice, its accuracy is not guaranteed and it may not contain all material information concerning J.W. Owens.  The Company makes no representation regarding, and assumes no responsibility or liability for, the accuracy or completeness of, or any errors or omissions in, any information contained herein. In addition, the information contains white papers , presentation from others, industry material, public or shared  information from others and J.W. Owens that may reflect the his current views with respect to future events and performance. This presentation does not constitute an offer or invitation to purchase or subscribe or to provide any service or advice, and no part of it shall form the basis of or be relied upon in connection with any contract, commitment or decision in relation thereto.</a:t>
            </a:r>
          </a:p>
          <a:p>
            <a:endParaRPr lang="en-US" dirty="0"/>
          </a:p>
        </p:txBody>
      </p:sp>
      <p:sp>
        <p:nvSpPr>
          <p:cNvPr id="9" name="TextBox 8"/>
          <p:cNvSpPr txBox="1"/>
          <p:nvPr/>
        </p:nvSpPr>
        <p:spPr>
          <a:xfrm>
            <a:off x="76200" y="1543050"/>
            <a:ext cx="4495799" cy="646331"/>
          </a:xfrm>
          <a:prstGeom prst="rect">
            <a:avLst/>
          </a:prstGeom>
          <a:noFill/>
        </p:spPr>
        <p:txBody>
          <a:bodyPr wrap="square" rtlCol="0">
            <a:spAutoFit/>
          </a:bodyPr>
          <a:lstStyle/>
          <a:p>
            <a:pPr algn="ctr"/>
            <a:r>
              <a:rPr lang="en-US" b="1" dirty="0"/>
              <a:t>This is a series of </a:t>
            </a:r>
            <a:r>
              <a:rPr lang="en-US" b="1" dirty="0" smtClean="0"/>
              <a:t>Training </a:t>
            </a:r>
            <a:r>
              <a:rPr lang="en-US" b="1" dirty="0"/>
              <a:t>for your </a:t>
            </a:r>
            <a:r>
              <a:rPr lang="en-US" b="1" dirty="0" smtClean="0"/>
              <a:t>Management, Sales &amp; Office TEAM</a:t>
            </a:r>
            <a:endParaRPr lang="en-US" b="1" dirty="0"/>
          </a:p>
        </p:txBody>
      </p:sp>
      <p:sp>
        <p:nvSpPr>
          <p:cNvPr id="10" name="TextBox 9"/>
          <p:cNvSpPr txBox="1"/>
          <p:nvPr/>
        </p:nvSpPr>
        <p:spPr>
          <a:xfrm>
            <a:off x="231239" y="5084488"/>
            <a:ext cx="4256314" cy="646331"/>
          </a:xfrm>
          <a:prstGeom prst="rect">
            <a:avLst/>
          </a:prstGeom>
          <a:noFill/>
        </p:spPr>
        <p:txBody>
          <a:bodyPr wrap="square" rtlCol="0">
            <a:spAutoFit/>
          </a:bodyPr>
          <a:lstStyle/>
          <a:p>
            <a:pPr algn="ctr"/>
            <a:r>
              <a:rPr lang="en-US" b="1" dirty="0" smtClean="0"/>
              <a:t>J.W. Owens - 561-372-5922 results.jwowens@gmail.com </a:t>
            </a:r>
            <a:endParaRPr lang="en-US" b="1"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6543" y="1580465"/>
            <a:ext cx="7004957" cy="4343400"/>
          </a:xfrm>
        </p:spPr>
      </p:pic>
      <p:sp>
        <p:nvSpPr>
          <p:cNvPr id="11" name="Rectangle 10"/>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
        <p:nvSpPr>
          <p:cNvPr id="12" name="TextBox 6"/>
          <p:cNvSpPr txBox="1"/>
          <p:nvPr/>
        </p:nvSpPr>
        <p:spPr>
          <a:xfrm>
            <a:off x="770511" y="5628698"/>
            <a:ext cx="342637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rgbClr val="0070C0"/>
                </a:solidFill>
                <a:latin typeface="Bodoni MT" panose="02070603080606020203" pitchFamily="18" charset="0"/>
              </a:rPr>
              <a:t>A Perspective 101 Series</a:t>
            </a:r>
            <a:endParaRPr lang="en-US"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24351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1"/>
          <p:cNvSpPr>
            <a:spLocks noGrp="1"/>
          </p:cNvSpPr>
          <p:nvPr>
            <p:ph sz="half" idx="2"/>
          </p:nvPr>
        </p:nvSpPr>
        <p:spPr>
          <a:xfrm>
            <a:off x="0" y="1502231"/>
            <a:ext cx="12115800" cy="5431971"/>
          </a:xfrm>
        </p:spPr>
        <p:txBody>
          <a:bodyPr>
            <a:normAutofit lnSpcReduction="10000"/>
          </a:bodyPr>
          <a:lstStyle/>
          <a:p>
            <a:pPr marL="0" indent="0" eaLnBrk="1" hangingPunct="1">
              <a:buNone/>
            </a:pPr>
            <a:r>
              <a:rPr lang="en-US" altLang="en-US" sz="3200" b="1" dirty="0" smtClean="0">
                <a:solidFill>
                  <a:schemeClr val="tx2"/>
                </a:solidFill>
                <a:latin typeface="Arial" pitchFamily="34" charset="0"/>
                <a:cs typeface="Arial" pitchFamily="34" charset="0"/>
              </a:rPr>
              <a:t>What Do You Want?</a:t>
            </a:r>
          </a:p>
          <a:p>
            <a:pPr eaLnBrk="1" hangingPunct="1"/>
            <a:r>
              <a:rPr lang="en-US" altLang="en-US" sz="2200" b="1" dirty="0" smtClean="0">
                <a:solidFill>
                  <a:srgbClr val="C00000"/>
                </a:solidFill>
                <a:latin typeface="Arial" pitchFamily="34" charset="0"/>
                <a:cs typeface="Arial" pitchFamily="34" charset="0"/>
              </a:rPr>
              <a:t>You want something. You have goals. You have dreams. </a:t>
            </a:r>
          </a:p>
          <a:p>
            <a:pPr eaLnBrk="1" hangingPunct="1"/>
            <a:r>
              <a:rPr lang="en-US" altLang="en-US" sz="2200" b="1" dirty="0" smtClean="0">
                <a:solidFill>
                  <a:schemeClr val="tx2"/>
                </a:solidFill>
                <a:latin typeface="Arial" pitchFamily="34" charset="0"/>
                <a:cs typeface="Arial" pitchFamily="34" charset="0"/>
              </a:rPr>
              <a:t>The reason I know that you have dreams and goals is that as a high achiever it’s just in your nature. </a:t>
            </a:r>
          </a:p>
          <a:p>
            <a:pPr eaLnBrk="1" hangingPunct="1"/>
            <a:r>
              <a:rPr lang="en-US" altLang="en-US" sz="2200" b="1" dirty="0" smtClean="0">
                <a:solidFill>
                  <a:schemeClr val="tx2"/>
                </a:solidFill>
                <a:latin typeface="Arial" pitchFamily="34" charset="0"/>
                <a:cs typeface="Arial" pitchFamily="34" charset="0"/>
              </a:rPr>
              <a:t>As individuals </a:t>
            </a:r>
            <a:r>
              <a:rPr lang="en-US" altLang="en-US" sz="2200" b="1" dirty="0" smtClean="0">
                <a:solidFill>
                  <a:srgbClr val="C00000"/>
                </a:solidFill>
                <a:latin typeface="Arial" pitchFamily="34" charset="0"/>
                <a:cs typeface="Arial" pitchFamily="34" charset="0"/>
              </a:rPr>
              <a:t>our goals and dreams </a:t>
            </a:r>
            <a:r>
              <a:rPr lang="en-US" altLang="en-US" sz="2200" b="1" dirty="0" smtClean="0">
                <a:solidFill>
                  <a:schemeClr val="tx2"/>
                </a:solidFill>
                <a:latin typeface="Arial" pitchFamily="34" charset="0"/>
                <a:cs typeface="Arial" pitchFamily="34" charset="0"/>
              </a:rPr>
              <a:t>are unique. </a:t>
            </a:r>
          </a:p>
          <a:p>
            <a:pPr eaLnBrk="1" hangingPunct="1"/>
            <a:r>
              <a:rPr lang="en-US" altLang="en-US" sz="2200" b="1" dirty="0" smtClean="0">
                <a:solidFill>
                  <a:schemeClr val="tx2"/>
                </a:solidFill>
                <a:latin typeface="Arial" pitchFamily="34" charset="0"/>
                <a:cs typeface="Arial" pitchFamily="34" charset="0"/>
              </a:rPr>
              <a:t>For some what you want can be complex and for others extremely simple.</a:t>
            </a:r>
          </a:p>
          <a:p>
            <a:pPr eaLnBrk="1" hangingPunct="1"/>
            <a:r>
              <a:rPr lang="en-US" altLang="en-US" sz="2200" b="1" dirty="0" smtClean="0">
                <a:solidFill>
                  <a:schemeClr val="tx2"/>
                </a:solidFill>
                <a:latin typeface="Arial" pitchFamily="34" charset="0"/>
                <a:cs typeface="Arial" pitchFamily="34" charset="0"/>
              </a:rPr>
              <a:t>What matters most is that you find a way to get what you want, and that you leverage your talents to make your dreams come true. </a:t>
            </a:r>
          </a:p>
          <a:p>
            <a:pPr eaLnBrk="1" hangingPunct="1"/>
            <a:r>
              <a:rPr lang="en-US" altLang="en-US" sz="2200" b="1" dirty="0" smtClean="0">
                <a:solidFill>
                  <a:schemeClr val="tx2"/>
                </a:solidFill>
                <a:latin typeface="Arial" pitchFamily="34" charset="0"/>
                <a:cs typeface="Arial" pitchFamily="34" charset="0"/>
              </a:rPr>
              <a:t>What’s sad to me, is how few of us actually take time to think about what we really want. </a:t>
            </a:r>
          </a:p>
          <a:p>
            <a:pPr eaLnBrk="1" hangingPunct="1"/>
            <a:r>
              <a:rPr lang="en-US" altLang="en-US" sz="2200" b="1" dirty="0" smtClean="0">
                <a:solidFill>
                  <a:schemeClr val="tx2"/>
                </a:solidFill>
                <a:latin typeface="Arial" pitchFamily="34" charset="0"/>
                <a:cs typeface="Arial" pitchFamily="34" charset="0"/>
              </a:rPr>
              <a:t>But a serious conversation with ourselves during which we make tough, clear decisions about what is most important, what dreams are priorities, what goals we must achieve, and </a:t>
            </a:r>
            <a:r>
              <a:rPr lang="en-US" altLang="en-US" sz="2200" b="1" dirty="0" smtClean="0">
                <a:solidFill>
                  <a:srgbClr val="C00000"/>
                </a:solidFill>
                <a:latin typeface="Arial" pitchFamily="34" charset="0"/>
                <a:cs typeface="Arial" pitchFamily="34" charset="0"/>
              </a:rPr>
              <a:t>what really motivates </a:t>
            </a:r>
            <a:r>
              <a:rPr lang="en-US" altLang="en-US" sz="2200" b="1" dirty="0" smtClean="0">
                <a:solidFill>
                  <a:schemeClr val="tx2"/>
                </a:solidFill>
                <a:latin typeface="Arial" pitchFamily="34" charset="0"/>
                <a:cs typeface="Arial" pitchFamily="34" charset="0"/>
              </a:rPr>
              <a:t>us in life.</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341844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1"/>
          <p:cNvSpPr>
            <a:spLocks noGrp="1"/>
          </p:cNvSpPr>
          <p:nvPr>
            <p:ph sz="half" idx="2"/>
          </p:nvPr>
        </p:nvSpPr>
        <p:spPr>
          <a:xfrm>
            <a:off x="0" y="1611087"/>
            <a:ext cx="11277600" cy="6095999"/>
          </a:xfrm>
        </p:spPr>
        <p:txBody>
          <a:bodyPr/>
          <a:lstStyle/>
          <a:p>
            <a:pPr marL="0" indent="0" eaLnBrk="1" hangingPunct="1">
              <a:buNone/>
            </a:pPr>
            <a:r>
              <a:rPr lang="en-US" altLang="en-US" sz="3600" b="1" dirty="0" smtClean="0">
                <a:solidFill>
                  <a:schemeClr val="tx2"/>
                </a:solidFill>
                <a:latin typeface="Arial" pitchFamily="34" charset="0"/>
                <a:cs typeface="Arial" pitchFamily="34" charset="0"/>
              </a:rPr>
              <a:t>When I ask this simple question, </a:t>
            </a:r>
          </a:p>
          <a:p>
            <a:pPr eaLnBrk="1" hangingPunct="1"/>
            <a:r>
              <a:rPr lang="en-US" altLang="en-US" sz="2800" b="1" i="1" dirty="0" smtClean="0">
                <a:solidFill>
                  <a:srgbClr val="C00000"/>
                </a:solidFill>
                <a:latin typeface="Arial" pitchFamily="34" charset="0"/>
                <a:cs typeface="Arial" pitchFamily="34" charset="0"/>
              </a:rPr>
              <a:t>“</a:t>
            </a:r>
            <a:r>
              <a:rPr lang="en-US" altLang="en-US" b="1" i="1" dirty="0" smtClean="0">
                <a:solidFill>
                  <a:srgbClr val="C00000"/>
                </a:solidFill>
                <a:latin typeface="Arial" pitchFamily="34" charset="0"/>
                <a:cs typeface="Arial" pitchFamily="34" charset="0"/>
              </a:rPr>
              <a:t>What do you want?” </a:t>
            </a:r>
          </a:p>
          <a:p>
            <a:pPr eaLnBrk="1" hangingPunct="1"/>
            <a:r>
              <a:rPr lang="en-US" altLang="en-US" b="1" i="1" dirty="0" smtClean="0">
                <a:solidFill>
                  <a:schemeClr val="tx2"/>
                </a:solidFill>
                <a:latin typeface="Arial" pitchFamily="34" charset="0"/>
                <a:cs typeface="Arial" pitchFamily="34" charset="0"/>
              </a:rPr>
              <a:t>the answers most often returned are: </a:t>
            </a:r>
          </a:p>
          <a:p>
            <a:pPr eaLnBrk="1" hangingPunct="1"/>
            <a:r>
              <a:rPr lang="en-US" altLang="en-US" b="1" dirty="0" smtClean="0">
                <a:latin typeface="Arial" pitchFamily="34" charset="0"/>
                <a:cs typeface="Arial" pitchFamily="34" charset="0"/>
              </a:rPr>
              <a:t>“</a:t>
            </a:r>
            <a:r>
              <a:rPr lang="en-US" altLang="en-US" b="1" dirty="0" smtClean="0">
                <a:solidFill>
                  <a:srgbClr val="C00000"/>
                </a:solidFill>
                <a:latin typeface="Arial" pitchFamily="34" charset="0"/>
                <a:cs typeface="Arial" pitchFamily="34" charset="0"/>
              </a:rPr>
              <a:t>I just want to be happy” </a:t>
            </a:r>
            <a:r>
              <a:rPr lang="en-US" altLang="en-US" b="1" dirty="0" smtClean="0">
                <a:latin typeface="Arial" pitchFamily="34" charset="0"/>
                <a:cs typeface="Arial" pitchFamily="34" charset="0"/>
              </a:rPr>
              <a:t>or </a:t>
            </a:r>
            <a:r>
              <a:rPr lang="en-US" altLang="en-US" b="1" dirty="0" smtClean="0">
                <a:solidFill>
                  <a:srgbClr val="C00000"/>
                </a:solidFill>
                <a:latin typeface="Arial" pitchFamily="34" charset="0"/>
                <a:cs typeface="Arial" pitchFamily="34" charset="0"/>
              </a:rPr>
              <a:t>“I want to be successful.” </a:t>
            </a:r>
          </a:p>
          <a:p>
            <a:pPr eaLnBrk="1" hangingPunct="1"/>
            <a:r>
              <a:rPr lang="en-US" altLang="en-US" b="1" dirty="0" smtClean="0">
                <a:solidFill>
                  <a:schemeClr val="tx2"/>
                </a:solidFill>
                <a:latin typeface="Arial" pitchFamily="34" charset="0"/>
                <a:cs typeface="Arial" pitchFamily="34" charset="0"/>
              </a:rPr>
              <a:t>Most people say that they want to be the best on their team and win the respect of their peers - often without defining what that means and the steps they’ll have to take to be “the best”. </a:t>
            </a:r>
          </a:p>
          <a:p>
            <a:pPr eaLnBrk="1" hangingPunct="1"/>
            <a:r>
              <a:rPr lang="en-US" altLang="en-US" b="1" dirty="0" smtClean="0">
                <a:solidFill>
                  <a:schemeClr val="tx2"/>
                </a:solidFill>
                <a:latin typeface="Arial" pitchFamily="34" charset="0"/>
                <a:cs typeface="Arial" pitchFamily="34" charset="0"/>
              </a:rPr>
              <a:t>Some people just say </a:t>
            </a:r>
            <a:r>
              <a:rPr lang="en-US" altLang="en-US" b="1" dirty="0" smtClean="0">
                <a:solidFill>
                  <a:srgbClr val="C00000"/>
                </a:solidFill>
                <a:latin typeface="Arial" pitchFamily="34" charset="0"/>
                <a:cs typeface="Arial" pitchFamily="34" charset="0"/>
              </a:rPr>
              <a:t>“I don’t know”, </a:t>
            </a:r>
            <a:r>
              <a:rPr lang="en-US" altLang="en-US" b="1" dirty="0" smtClean="0">
                <a:solidFill>
                  <a:schemeClr val="tx2"/>
                </a:solidFill>
                <a:latin typeface="Arial" pitchFamily="34" charset="0"/>
                <a:cs typeface="Arial" pitchFamily="34" charset="0"/>
              </a:rPr>
              <a:t>which is 	an honest answer though not the optimal way to journey through life.</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339062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1"/>
          <p:cNvSpPr>
            <a:spLocks noGrp="1"/>
          </p:cNvSpPr>
          <p:nvPr>
            <p:ph sz="half" idx="2"/>
          </p:nvPr>
        </p:nvSpPr>
        <p:spPr>
          <a:xfrm>
            <a:off x="0" y="1534886"/>
            <a:ext cx="12192000" cy="5323114"/>
          </a:xfrm>
        </p:spPr>
        <p:txBody>
          <a:bodyPr>
            <a:normAutofit fontScale="92500"/>
          </a:bodyPr>
          <a:lstStyle/>
          <a:p>
            <a:pPr marL="0" indent="0" eaLnBrk="1" hangingPunct="1">
              <a:buNone/>
            </a:pPr>
            <a:r>
              <a:rPr lang="en-US" altLang="en-US" sz="3600" b="1" dirty="0" smtClean="0">
                <a:latin typeface="Arial" pitchFamily="34" charset="0"/>
                <a:cs typeface="Arial" pitchFamily="34" charset="0"/>
              </a:rPr>
              <a:t>So I dig a little deeper and ask questions like</a:t>
            </a:r>
            <a:r>
              <a:rPr lang="en-US" altLang="en-US" sz="3200" b="1" dirty="0" smtClean="0">
                <a:latin typeface="Arial" pitchFamily="34" charset="0"/>
                <a:cs typeface="Arial" pitchFamily="34" charset="0"/>
              </a:rPr>
              <a:t>, </a:t>
            </a:r>
          </a:p>
          <a:p>
            <a:pPr eaLnBrk="1" hangingPunct="1"/>
            <a:r>
              <a:rPr lang="en-US" altLang="en-US" b="1" i="1" dirty="0" smtClean="0">
                <a:solidFill>
                  <a:srgbClr val="C00000"/>
                </a:solidFill>
                <a:latin typeface="Arial" pitchFamily="34" charset="0"/>
                <a:cs typeface="Arial" pitchFamily="34" charset="0"/>
              </a:rPr>
              <a:t>“What does happy mean to you?”, </a:t>
            </a:r>
          </a:p>
          <a:p>
            <a:pPr eaLnBrk="1" hangingPunct="1"/>
            <a:r>
              <a:rPr lang="en-US" altLang="en-US" b="1" i="1" dirty="0" smtClean="0">
                <a:solidFill>
                  <a:srgbClr val="C00000"/>
                </a:solidFill>
                <a:latin typeface="Arial" pitchFamily="34" charset="0"/>
                <a:cs typeface="Arial" pitchFamily="34" charset="0"/>
              </a:rPr>
              <a:t>“How do you define success?”      </a:t>
            </a:r>
            <a:r>
              <a:rPr lang="en-US" altLang="en-US" b="1" i="1" u="sng" dirty="0" smtClean="0">
                <a:solidFill>
                  <a:srgbClr val="C00000"/>
                </a:solidFill>
                <a:latin typeface="Arial" pitchFamily="34" charset="0"/>
                <a:cs typeface="Arial" pitchFamily="34" charset="0"/>
              </a:rPr>
              <a:t>or </a:t>
            </a:r>
          </a:p>
          <a:p>
            <a:pPr eaLnBrk="1" hangingPunct="1"/>
            <a:r>
              <a:rPr lang="en-US" altLang="en-US" b="1" i="1" dirty="0" smtClean="0">
                <a:solidFill>
                  <a:srgbClr val="C00000"/>
                </a:solidFill>
                <a:latin typeface="Arial" pitchFamily="34" charset="0"/>
                <a:cs typeface="Arial" pitchFamily="34" charset="0"/>
              </a:rPr>
              <a:t>“How will you become the #1 person on your team?” </a:t>
            </a:r>
            <a:endParaRPr lang="en-US" altLang="en-US" sz="2000" b="1" i="1" dirty="0" smtClean="0">
              <a:solidFill>
                <a:srgbClr val="C00000"/>
              </a:solidFill>
              <a:latin typeface="Arial" pitchFamily="34" charset="0"/>
              <a:cs typeface="Arial" pitchFamily="34" charset="0"/>
            </a:endParaRPr>
          </a:p>
          <a:p>
            <a:pPr eaLnBrk="1" hangingPunct="1"/>
            <a:r>
              <a:rPr lang="en-US" altLang="en-US" sz="2800" b="1" dirty="0" smtClean="0">
                <a:solidFill>
                  <a:schemeClr val="tx2"/>
                </a:solidFill>
                <a:latin typeface="Arial" pitchFamily="34" charset="0"/>
                <a:cs typeface="Arial" pitchFamily="34" charset="0"/>
              </a:rPr>
              <a:t>The subsequent </a:t>
            </a:r>
            <a:r>
              <a:rPr lang="en-US" altLang="en-US" sz="3600" b="1" dirty="0" smtClean="0">
                <a:solidFill>
                  <a:schemeClr val="tx2"/>
                </a:solidFill>
                <a:latin typeface="Arial" pitchFamily="34" charset="0"/>
                <a:cs typeface="Arial" pitchFamily="34" charset="0"/>
              </a:rPr>
              <a:t>blank stare </a:t>
            </a:r>
            <a:r>
              <a:rPr lang="en-US" altLang="en-US" sz="2800" b="1" dirty="0" smtClean="0">
                <a:solidFill>
                  <a:schemeClr val="tx2"/>
                </a:solidFill>
                <a:latin typeface="Arial" pitchFamily="34" charset="0"/>
                <a:cs typeface="Arial" pitchFamily="34" charset="0"/>
              </a:rPr>
              <a:t>tells me we have a lot of work to do. </a:t>
            </a:r>
          </a:p>
          <a:p>
            <a:pPr eaLnBrk="1" hangingPunct="1"/>
            <a:r>
              <a:rPr lang="en-US" altLang="en-US" sz="2800" b="1" dirty="0" smtClean="0">
                <a:solidFill>
                  <a:schemeClr val="tx2"/>
                </a:solidFill>
                <a:latin typeface="Arial" pitchFamily="34" charset="0"/>
                <a:cs typeface="Arial" pitchFamily="34" charset="0"/>
              </a:rPr>
              <a:t>Defining what you want will not be easy. It will take practice and patience. </a:t>
            </a:r>
          </a:p>
          <a:p>
            <a:pPr eaLnBrk="1" hangingPunct="1"/>
            <a:r>
              <a:rPr lang="en-US" altLang="en-US" sz="2800" b="1" dirty="0" smtClean="0">
                <a:solidFill>
                  <a:schemeClr val="tx2"/>
                </a:solidFill>
                <a:latin typeface="Arial" pitchFamily="34" charset="0"/>
                <a:cs typeface="Arial" pitchFamily="34" charset="0"/>
              </a:rPr>
              <a:t>Get some help from your significant other, your friends, manager or a coach; they can provide you with perspective and feedback that will help you be honest with yourself.</a:t>
            </a:r>
          </a:p>
          <a:p>
            <a:pPr eaLnBrk="1" hangingPunct="1"/>
            <a:r>
              <a:rPr lang="en-US" altLang="en-US" sz="2800" b="1" dirty="0" smtClean="0">
                <a:solidFill>
                  <a:schemeClr val="tx2"/>
                </a:solidFill>
                <a:latin typeface="Arial" pitchFamily="34" charset="0"/>
                <a:cs typeface="Arial" pitchFamily="34" charset="0"/>
              </a:rPr>
              <a:t>Of course, the most important thing you can do is start! </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242200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1"/>
          <p:cNvSpPr>
            <a:spLocks noGrp="1"/>
          </p:cNvSpPr>
          <p:nvPr>
            <p:ph sz="half" idx="2"/>
          </p:nvPr>
        </p:nvSpPr>
        <p:spPr>
          <a:xfrm>
            <a:off x="0" y="1534885"/>
            <a:ext cx="12192000" cy="6346371"/>
          </a:xfrm>
        </p:spPr>
        <p:txBody>
          <a:bodyPr>
            <a:normAutofit/>
          </a:bodyPr>
          <a:lstStyle/>
          <a:p>
            <a:pPr marL="0" indent="0" eaLnBrk="1" hangingPunct="1">
              <a:buNone/>
            </a:pPr>
            <a:r>
              <a:rPr lang="en-US" altLang="en-US" sz="4000" b="1" dirty="0" smtClean="0">
                <a:latin typeface="Arial" pitchFamily="34" charset="0"/>
                <a:cs typeface="Arial" pitchFamily="34" charset="0"/>
              </a:rPr>
              <a:t>A </a:t>
            </a:r>
            <a:r>
              <a:rPr lang="en-US" altLang="en-US" sz="4400" b="1" dirty="0" smtClean="0">
                <a:solidFill>
                  <a:srgbClr val="C00000"/>
                </a:solidFill>
                <a:latin typeface="Arial" pitchFamily="34" charset="0"/>
                <a:cs typeface="Arial" pitchFamily="34" charset="0"/>
              </a:rPr>
              <a:t>written goal </a:t>
            </a:r>
          </a:p>
          <a:p>
            <a:pPr marL="0" indent="0" eaLnBrk="1" hangingPunct="1">
              <a:buNone/>
            </a:pPr>
            <a:r>
              <a:rPr lang="en-US" altLang="en-US" sz="3200" b="1" dirty="0" smtClean="0">
                <a:solidFill>
                  <a:schemeClr val="tx2"/>
                </a:solidFill>
                <a:latin typeface="Arial" pitchFamily="34" charset="0"/>
                <a:cs typeface="Arial" pitchFamily="34" charset="0"/>
              </a:rPr>
              <a:t>is motivation’s playing field.  </a:t>
            </a:r>
          </a:p>
          <a:p>
            <a:pPr marL="0" indent="0" eaLnBrk="1" hangingPunct="1">
              <a:buNone/>
            </a:pPr>
            <a:r>
              <a:rPr lang="en-US" altLang="en-US" sz="3200" b="1" dirty="0" smtClean="0">
                <a:solidFill>
                  <a:schemeClr val="tx2"/>
                </a:solidFill>
                <a:latin typeface="Arial" pitchFamily="34" charset="0"/>
                <a:cs typeface="Arial" pitchFamily="34" charset="0"/>
              </a:rPr>
              <a:t>When you write down your goals you turn energy into action.</a:t>
            </a:r>
          </a:p>
          <a:p>
            <a:pPr marL="0" indent="0" eaLnBrk="1" hangingPunct="1">
              <a:buNone/>
            </a:pPr>
            <a:r>
              <a:rPr lang="en-US" altLang="en-US" sz="3200" b="1" dirty="0" smtClean="0">
                <a:solidFill>
                  <a:schemeClr val="tx2"/>
                </a:solidFill>
                <a:latin typeface="Arial" pitchFamily="34" charset="0"/>
                <a:cs typeface="Arial" pitchFamily="34" charset="0"/>
              </a:rPr>
              <a:t> </a:t>
            </a:r>
            <a:endParaRPr lang="en-US" altLang="en-US" sz="2800" b="1" dirty="0" smtClean="0">
              <a:solidFill>
                <a:schemeClr val="tx2"/>
              </a:solidFill>
              <a:latin typeface="Arial" pitchFamily="34" charset="0"/>
              <a:cs typeface="Arial" pitchFamily="34" charset="0"/>
            </a:endParaRPr>
          </a:p>
          <a:p>
            <a:pPr marL="0" indent="0" eaLnBrk="1" hangingPunct="1">
              <a:buNone/>
            </a:pPr>
            <a:r>
              <a:rPr lang="en-US" altLang="en-US" sz="3600" b="1" dirty="0" smtClean="0">
                <a:solidFill>
                  <a:schemeClr val="tx2"/>
                </a:solidFill>
                <a:latin typeface="Arial" pitchFamily="34" charset="0"/>
                <a:cs typeface="Arial" pitchFamily="34" charset="0"/>
              </a:rPr>
              <a:t>Action is motion. </a:t>
            </a:r>
          </a:p>
          <a:p>
            <a:pPr marL="0" indent="0" eaLnBrk="1" hangingPunct="1">
              <a:buNone/>
            </a:pPr>
            <a:r>
              <a:rPr lang="en-US" altLang="en-US" sz="3600" b="1" dirty="0" smtClean="0">
                <a:solidFill>
                  <a:schemeClr val="tx2"/>
                </a:solidFill>
                <a:latin typeface="Arial" pitchFamily="34" charset="0"/>
                <a:cs typeface="Arial" pitchFamily="34" charset="0"/>
              </a:rPr>
              <a:t>Motion creates momentum. </a:t>
            </a:r>
          </a:p>
          <a:p>
            <a:pPr marL="0" indent="0" eaLnBrk="1" hangingPunct="1">
              <a:buNone/>
            </a:pPr>
            <a:r>
              <a:rPr lang="en-US" altLang="en-US" sz="4000" b="1" dirty="0" smtClean="0">
                <a:solidFill>
                  <a:schemeClr val="tx2"/>
                </a:solidFill>
                <a:latin typeface="Arial" pitchFamily="34" charset="0"/>
                <a:cs typeface="Arial" pitchFamily="34" charset="0"/>
              </a:rPr>
              <a:t>Momentum</a:t>
            </a:r>
            <a:r>
              <a:rPr lang="en-US" altLang="en-US" sz="3600" b="1" dirty="0" smtClean="0">
                <a:solidFill>
                  <a:schemeClr val="tx2"/>
                </a:solidFill>
                <a:latin typeface="Arial" pitchFamily="34" charset="0"/>
                <a:cs typeface="Arial" pitchFamily="34" charset="0"/>
              </a:rPr>
              <a:t> moves you forward towards your dreams.</a:t>
            </a:r>
          </a:p>
        </p:txBody>
      </p:sp>
      <p:sp>
        <p:nvSpPr>
          <p:cNvPr id="4" name="Rectangle 3"/>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222707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1"/>
          <p:cNvSpPr>
            <a:spLocks noGrp="1"/>
          </p:cNvSpPr>
          <p:nvPr>
            <p:ph sz="half" idx="2"/>
          </p:nvPr>
        </p:nvSpPr>
        <p:spPr>
          <a:xfrm>
            <a:off x="0" y="1600200"/>
            <a:ext cx="11277600" cy="6172200"/>
          </a:xfrm>
        </p:spPr>
        <p:txBody>
          <a:bodyPr>
            <a:normAutofit/>
          </a:bodyPr>
          <a:lstStyle/>
          <a:p>
            <a:pPr marL="0" indent="0" eaLnBrk="1" hangingPunct="1">
              <a:buNone/>
            </a:pPr>
            <a:r>
              <a:rPr lang="en-US" altLang="en-US" sz="3600" b="1" dirty="0" smtClean="0">
                <a:solidFill>
                  <a:srgbClr val="C00000"/>
                </a:solidFill>
                <a:latin typeface="Arial" pitchFamily="34" charset="0"/>
                <a:cs typeface="Arial" pitchFamily="34" charset="0"/>
              </a:rPr>
              <a:t>The first, and most important</a:t>
            </a:r>
            <a:r>
              <a:rPr lang="en-US" altLang="en-US" sz="3200" b="1" dirty="0" smtClean="0">
                <a:latin typeface="Arial" pitchFamily="34" charset="0"/>
                <a:cs typeface="Arial" pitchFamily="34" charset="0"/>
              </a:rPr>
              <a:t>, </a:t>
            </a:r>
          </a:p>
          <a:p>
            <a:pPr eaLnBrk="1" hangingPunct="1"/>
            <a:r>
              <a:rPr lang="en-US" altLang="en-US" b="1" dirty="0">
                <a:solidFill>
                  <a:schemeClr val="tx2"/>
                </a:solidFill>
                <a:latin typeface="Arial" pitchFamily="34" charset="0"/>
                <a:cs typeface="Arial" pitchFamily="34" charset="0"/>
              </a:rPr>
              <a:t>S</a:t>
            </a:r>
            <a:r>
              <a:rPr lang="en-US" altLang="en-US" sz="2400" b="1" dirty="0" smtClean="0">
                <a:solidFill>
                  <a:schemeClr val="tx2"/>
                </a:solidFill>
                <a:latin typeface="Arial" pitchFamily="34" charset="0"/>
                <a:cs typeface="Arial" pitchFamily="34" charset="0"/>
              </a:rPr>
              <a:t>tep towards getting what you want is to </a:t>
            </a:r>
            <a:r>
              <a:rPr lang="en-US" altLang="en-US" sz="2800" b="1" dirty="0" smtClean="0">
                <a:solidFill>
                  <a:schemeClr val="tx2"/>
                </a:solidFill>
                <a:latin typeface="Arial" pitchFamily="34" charset="0"/>
                <a:cs typeface="Arial" pitchFamily="34" charset="0"/>
              </a:rPr>
              <a:t>define it and write it down</a:t>
            </a:r>
            <a:r>
              <a:rPr lang="en-US" altLang="en-US" sz="2400" b="1" dirty="0" smtClean="0">
                <a:solidFill>
                  <a:schemeClr val="tx2"/>
                </a:solidFill>
                <a:latin typeface="Arial" pitchFamily="34" charset="0"/>
                <a:cs typeface="Arial" pitchFamily="34" charset="0"/>
              </a:rPr>
              <a:t>. </a:t>
            </a:r>
          </a:p>
          <a:p>
            <a:pPr eaLnBrk="1" hangingPunct="1"/>
            <a:r>
              <a:rPr lang="en-US" altLang="en-US" sz="2400" b="1" dirty="0" smtClean="0">
                <a:solidFill>
                  <a:schemeClr val="tx2"/>
                </a:solidFill>
                <a:latin typeface="Arial" pitchFamily="34" charset="0"/>
                <a:cs typeface="Arial" pitchFamily="34" charset="0"/>
              </a:rPr>
              <a:t>Unfortunately, this simple step has been over-complicated by many goal setting gurus. </a:t>
            </a:r>
          </a:p>
          <a:p>
            <a:pPr eaLnBrk="1" hangingPunct="1"/>
            <a:r>
              <a:rPr lang="en-US" altLang="en-US" sz="2400" b="1" dirty="0" smtClean="0">
                <a:solidFill>
                  <a:schemeClr val="tx2"/>
                </a:solidFill>
                <a:latin typeface="Arial" pitchFamily="34" charset="0"/>
                <a:cs typeface="Arial" pitchFamily="34" charset="0"/>
              </a:rPr>
              <a:t>My point is, in the span of fifteen minutes you can set five to ten key goals for the next year. </a:t>
            </a:r>
          </a:p>
          <a:p>
            <a:pPr eaLnBrk="1" hangingPunct="1"/>
            <a:r>
              <a:rPr lang="en-US" altLang="en-US" sz="2400" b="1" dirty="0" smtClean="0">
                <a:solidFill>
                  <a:schemeClr val="tx2"/>
                </a:solidFill>
                <a:latin typeface="Arial" pitchFamily="34" charset="0"/>
                <a:cs typeface="Arial" pitchFamily="34" charset="0"/>
              </a:rPr>
              <a:t>In the course of an hour, day or a week you can set goals for the next three, five or ten years. </a:t>
            </a:r>
          </a:p>
          <a:p>
            <a:pPr eaLnBrk="1" hangingPunct="1"/>
            <a:r>
              <a:rPr lang="en-US" altLang="en-US" sz="2400" b="1" dirty="0" smtClean="0">
                <a:solidFill>
                  <a:schemeClr val="tx2"/>
                </a:solidFill>
                <a:latin typeface="Arial" pitchFamily="34" charset="0"/>
                <a:cs typeface="Arial" pitchFamily="34" charset="0"/>
              </a:rPr>
              <a:t>Invest an hour or so a month to review, rewrite or set new goals and you will change your life. It 	really is this simple. </a:t>
            </a:r>
          </a:p>
          <a:p>
            <a:pPr marL="0" indent="0" eaLnBrk="1" hangingPunct="1">
              <a:buNone/>
            </a:pPr>
            <a:r>
              <a:rPr lang="en-US" altLang="en-US" sz="2800" b="1" dirty="0" smtClean="0">
                <a:solidFill>
                  <a:schemeClr val="tx2"/>
                </a:solidFill>
                <a:latin typeface="Arial" pitchFamily="34" charset="0"/>
                <a:cs typeface="Arial" pitchFamily="34" charset="0"/>
              </a:rPr>
              <a:t>Don’t over-complicate it…Define it and write it down!</a:t>
            </a:r>
          </a:p>
        </p:txBody>
      </p:sp>
    </p:spTree>
    <p:extLst>
      <p:ext uri="{BB962C8B-B14F-4D97-AF65-F5344CB8AC3E}">
        <p14:creationId xmlns:p14="http://schemas.microsoft.com/office/powerpoint/2010/main" val="381813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406399" y="1698172"/>
            <a:ext cx="422002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400" b="1" dirty="0">
                <a:solidFill>
                  <a:schemeClr val="tx2"/>
                </a:solidFill>
                <a:cs typeface="Arial" pitchFamily="34" charset="0"/>
              </a:rPr>
              <a:t>90% of the Population Never Writes</a:t>
            </a:r>
          </a:p>
          <a:p>
            <a:pPr eaLnBrk="1" hangingPunct="1"/>
            <a:r>
              <a:rPr lang="en-US" altLang="en-US" sz="4400" b="1" dirty="0">
                <a:solidFill>
                  <a:schemeClr val="tx2"/>
                </a:solidFill>
                <a:cs typeface="Arial" pitchFamily="34" charset="0"/>
              </a:rPr>
              <a:t>Down Goals!</a:t>
            </a:r>
          </a:p>
          <a:p>
            <a:pPr eaLnBrk="1" hangingPunct="1"/>
            <a:endParaRPr lang="en-US" altLang="en-US" sz="4400" b="1" dirty="0">
              <a:solidFill>
                <a:schemeClr val="tx2"/>
              </a:solidFill>
              <a:cs typeface="Arial" pitchFamily="34" charset="0"/>
            </a:endParaRPr>
          </a:p>
          <a:p>
            <a:pPr eaLnBrk="1" hangingPunct="1"/>
            <a:r>
              <a:rPr lang="en-US" altLang="en-US" sz="4400" b="1" dirty="0">
                <a:solidFill>
                  <a:schemeClr val="tx2"/>
                </a:solidFill>
                <a:cs typeface="Arial" pitchFamily="34" charset="0"/>
              </a:rPr>
              <a:t>Write Down Your Goals!</a:t>
            </a:r>
            <a:endParaRPr lang="en-US" altLang="en-US" sz="4400" dirty="0">
              <a:solidFill>
                <a:schemeClr val="tx2"/>
              </a:solidFill>
              <a:cs typeface="Arial" pitchFamily="34" charset="0"/>
            </a:endParaRPr>
          </a:p>
        </p:txBody>
      </p:sp>
      <p:pic>
        <p:nvPicPr>
          <p:cNvPr id="21507" name="Content Placeholder 3" descr="2011 Goal Planning Guide_Page_08.jpg"/>
          <p:cNvPicPr>
            <a:picLocks noGrp="1" noChangeAspect="1"/>
          </p:cNvPicPr>
          <p:nvPr>
            <p:ph idx="1"/>
          </p:nvPr>
        </p:nvPicPr>
        <p:blipFill>
          <a:blip r:embed="rId2">
            <a:extLst>
              <a:ext uri="{28A0092B-C50C-407E-A947-70E740481C1C}">
                <a14:useLocalDpi xmlns:a14="http://schemas.microsoft.com/office/drawing/2010/main" val="0"/>
              </a:ext>
            </a:extLst>
          </a:blip>
          <a:srcRect l="48386" t="17467" r="4440" b="5724"/>
          <a:stretch>
            <a:fillRect/>
          </a:stretch>
        </p:blipFill>
        <p:spPr>
          <a:xfrm>
            <a:off x="6444343" y="0"/>
            <a:ext cx="5747657" cy="6858000"/>
          </a:xfrm>
        </p:spPr>
      </p:pic>
      <p:sp>
        <p:nvSpPr>
          <p:cNvPr id="5" name="Rectangle 4"/>
          <p:cNvSpPr/>
          <p:nvPr/>
        </p:nvSpPr>
        <p:spPr>
          <a:xfrm>
            <a:off x="349223" y="316076"/>
            <a:ext cx="8522634" cy="923330"/>
          </a:xfrm>
          <a:prstGeom prst="rect">
            <a:avLst/>
          </a:prstGeom>
        </p:spPr>
        <p:txBody>
          <a:bodyPr wrap="square">
            <a:spAutoFit/>
          </a:bodyPr>
          <a:lstStyle/>
          <a:p>
            <a:r>
              <a:rPr lang="en-US" altLang="en-US" sz="5400" b="1" dirty="0">
                <a:solidFill>
                  <a:srgbClr val="FFFF00"/>
                </a:solidFill>
                <a:latin typeface="Arial" panose="020B0604020202020204" pitchFamily="34" charset="0"/>
                <a:cs typeface="Arial" panose="020B0604020202020204" pitchFamily="34" charset="0"/>
              </a:rPr>
              <a:t>Goal Setting</a:t>
            </a:r>
            <a:endParaRPr lang="en-US" sz="5400" dirty="0">
              <a:solidFill>
                <a:srgbClr val="FFFF00"/>
              </a:solidFill>
            </a:endParaRPr>
          </a:p>
        </p:txBody>
      </p:sp>
    </p:spTree>
    <p:extLst>
      <p:ext uri="{BB962C8B-B14F-4D97-AF65-F5344CB8AC3E}">
        <p14:creationId xmlns:p14="http://schemas.microsoft.com/office/powerpoint/2010/main" val="1333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TotalTime>
  <Words>2782</Words>
  <Application>Microsoft Office PowerPoint</Application>
  <PresentationFormat>Custom</PresentationFormat>
  <Paragraphs>213</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Sales Direction 16X9</vt:lpstr>
      <vt:lpstr>Goal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JW Owens</dc:creator>
  <cp:lastModifiedBy>JW Owens</cp:lastModifiedBy>
  <cp:revision>47</cp:revision>
  <dcterms:created xsi:type="dcterms:W3CDTF">2012-08-30T21:52:00Z</dcterms:created>
  <dcterms:modified xsi:type="dcterms:W3CDTF">2016-08-01T16:15:51Z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