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99" r:id="rId3"/>
    <p:sldId id="309" r:id="rId4"/>
    <p:sldId id="306" r:id="rId5"/>
    <p:sldId id="305" r:id="rId6"/>
    <p:sldId id="313" r:id="rId7"/>
    <p:sldId id="315"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239" autoAdjust="0"/>
    <p:restoredTop sz="94660"/>
  </p:normalViewPr>
  <p:slideViewPr>
    <p:cSldViewPr snapToGrid="0">
      <p:cViewPr varScale="1">
        <p:scale>
          <a:sx n="87" d="100"/>
          <a:sy n="87" d="100"/>
        </p:scale>
        <p:origin x="-25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17370"/>
            <a:ext cx="6489767" cy="992279"/>
          </a:xfrm>
        </p:spPr>
        <p:txBody>
          <a:bodyPr>
            <a:noAutofit/>
          </a:bodyPr>
          <a:lstStyle/>
          <a:p>
            <a:pPr algn="ctr"/>
            <a:r>
              <a:rPr lang="en-US" sz="4800" b="1" dirty="0">
                <a:latin typeface="Arial" panose="020B0604020202020204" pitchFamily="34" charset="0"/>
                <a:cs typeface="Arial" panose="020B0604020202020204" pitchFamily="34" charset="0"/>
              </a:rPr>
              <a:t>20 </a:t>
            </a:r>
            <a:r>
              <a:rPr lang="en-US" sz="4800" b="1" dirty="0">
                <a:solidFill>
                  <a:srgbClr val="FF0000"/>
                </a:solidFill>
                <a:latin typeface="Arial Black" panose="020B0A04020102020204" pitchFamily="34" charset="0"/>
                <a:cs typeface="Arial" panose="020B0604020202020204" pitchFamily="34" charset="0"/>
              </a:rPr>
              <a:t>Shocking</a:t>
            </a:r>
            <a:r>
              <a:rPr lang="en-US" sz="4800" b="1" dirty="0">
                <a:latin typeface="Arial" panose="020B0604020202020204" pitchFamily="34" charset="0"/>
                <a:cs typeface="Arial" panose="020B0604020202020204" pitchFamily="34" charset="0"/>
              </a:rPr>
              <a:t> Sales Stats That Will Change How You Sell</a:t>
            </a:r>
            <a:r>
              <a:rPr lang="en-US" sz="6000" b="1" dirty="0">
                <a:latin typeface="Arial" panose="020B0604020202020204" pitchFamily="34" charset="0"/>
                <a:cs typeface="Arial" panose="020B0604020202020204" pitchFamily="34" charset="0"/>
              </a:rPr>
              <a:t/>
            </a:r>
            <a:br>
              <a:rPr lang="en-US" sz="6000" b="1" dirty="0">
                <a:latin typeface="Arial" panose="020B0604020202020204" pitchFamily="34" charset="0"/>
                <a:cs typeface="Arial" panose="020B0604020202020204" pitchFamily="34" charset="0"/>
              </a:rPr>
            </a:br>
            <a:endParaRPr lang="en-US" sz="6000" b="1"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431" r="27431"/>
          <a:stretch>
            <a:fillRect/>
          </a:stretch>
        </p:blipFill>
        <p:spPr/>
      </p:pic>
      <p:sp>
        <p:nvSpPr>
          <p:cNvPr id="8" name="Rectangle 7"/>
          <p:cNvSpPr/>
          <p:nvPr/>
        </p:nvSpPr>
        <p:spPr>
          <a:xfrm>
            <a:off x="10983686" y="6520543"/>
            <a:ext cx="1208314" cy="337457"/>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231</a:t>
            </a:r>
            <a:endParaRPr lang="en-US" sz="1600" b="1" dirty="0">
              <a:solidFill>
                <a:srgbClr val="FFFF00"/>
              </a:solidFill>
            </a:endParaRPr>
          </a:p>
        </p:txBody>
      </p:sp>
      <p:sp>
        <p:nvSpPr>
          <p:cNvPr id="7" name="TextBox 6"/>
          <p:cNvSpPr txBox="1"/>
          <p:nvPr/>
        </p:nvSpPr>
        <p:spPr>
          <a:xfrm>
            <a:off x="1405439" y="5758934"/>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sp>
        <p:nvSpPr>
          <p:cNvPr id="19459" name="Rectangle 3"/>
          <p:cNvSpPr>
            <a:spLocks noGrp="1" noChangeArrowheads="1"/>
          </p:cNvSpPr>
          <p:nvPr>
            <p:ph type="body" idx="1"/>
          </p:nvPr>
        </p:nvSpPr>
        <p:spPr>
          <a:xfrm>
            <a:off x="203200" y="1611086"/>
            <a:ext cx="11785600" cy="5246914"/>
          </a:xfrm>
        </p:spPr>
        <p:txBody>
          <a:bodyPr>
            <a:noAutofit/>
          </a:bodyPr>
          <a:lstStyle/>
          <a:p>
            <a:r>
              <a:rPr lang="en-US" sz="2800" b="1" dirty="0" smtClean="0">
                <a:latin typeface="Arial" panose="020B0604020202020204" pitchFamily="34" charset="0"/>
                <a:cs typeface="Arial" panose="020B0604020202020204" pitchFamily="34" charset="0"/>
              </a:rPr>
              <a:t>If </a:t>
            </a:r>
            <a:r>
              <a:rPr lang="en-US" sz="2800" b="1" dirty="0">
                <a:latin typeface="Arial" panose="020B0604020202020204" pitchFamily="34" charset="0"/>
                <a:cs typeface="Arial" panose="020B0604020202020204" pitchFamily="34" charset="0"/>
              </a:rPr>
              <a:t>you follow up with web leads within 5 minutes, you’re </a:t>
            </a:r>
            <a:r>
              <a:rPr lang="en-US" sz="2800" b="1" dirty="0">
                <a:solidFill>
                  <a:srgbClr val="FF0000"/>
                </a:solidFill>
                <a:latin typeface="Arial" panose="020B0604020202020204" pitchFamily="34" charset="0"/>
                <a:cs typeface="Arial" panose="020B0604020202020204" pitchFamily="34" charset="0"/>
              </a:rPr>
              <a:t>9 times </a:t>
            </a:r>
            <a:r>
              <a:rPr lang="en-US" sz="2800" b="1" dirty="0">
                <a:latin typeface="Arial" panose="020B0604020202020204" pitchFamily="34" charset="0"/>
                <a:cs typeface="Arial" panose="020B0604020202020204" pitchFamily="34" charset="0"/>
              </a:rPr>
              <a:t>more likely to convert them.  </a:t>
            </a:r>
            <a:r>
              <a:rPr lang="en-US" sz="1800" b="1" i="1" dirty="0">
                <a:solidFill>
                  <a:srgbClr val="0070C0"/>
                </a:solidFill>
                <a:latin typeface="Arial" panose="020B0604020202020204" pitchFamily="34" charset="0"/>
                <a:cs typeface="Arial" panose="020B0604020202020204" pitchFamily="34" charset="0"/>
              </a:rPr>
              <a:t>Source: InsideSales.com 1</a:t>
            </a:r>
          </a:p>
          <a:p>
            <a:r>
              <a:rPr lang="en-US" sz="2800" b="1" dirty="0">
                <a:latin typeface="Arial" panose="020B0604020202020204" pitchFamily="34" charset="0"/>
                <a:cs typeface="Arial" panose="020B0604020202020204" pitchFamily="34" charset="0"/>
              </a:rPr>
              <a:t>The best times to email prospects are </a:t>
            </a:r>
            <a:r>
              <a:rPr lang="en-US" sz="2800" b="1" dirty="0">
                <a:solidFill>
                  <a:srgbClr val="FF0000"/>
                </a:solidFill>
                <a:latin typeface="Arial" panose="020B0604020202020204" pitchFamily="34" charset="0"/>
                <a:cs typeface="Arial" panose="020B0604020202020204" pitchFamily="34" charset="0"/>
              </a:rPr>
              <a:t>8:00am and 3:00pm</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1800" b="1" i="1" dirty="0" smtClean="0">
                <a:solidFill>
                  <a:srgbClr val="0070C0"/>
                </a:solidFill>
                <a:latin typeface="Arial" panose="020B0604020202020204" pitchFamily="34" charset="0"/>
                <a:cs typeface="Arial" panose="020B0604020202020204" pitchFamily="34" charset="0"/>
              </a:rPr>
              <a:t>Source</a:t>
            </a:r>
            <a:r>
              <a:rPr lang="en-US" sz="1800" b="1" i="1" dirty="0">
                <a:solidFill>
                  <a:srgbClr val="0070C0"/>
                </a:solidFill>
                <a:latin typeface="Arial" panose="020B0604020202020204" pitchFamily="34" charset="0"/>
                <a:cs typeface="Arial" panose="020B0604020202020204" pitchFamily="34" charset="0"/>
              </a:rPr>
              <a:t>: GetResponse 2</a:t>
            </a:r>
            <a:endParaRPr lang="en-US" b="1" i="1" dirty="0">
              <a:solidFill>
                <a:srgbClr val="0070C0"/>
              </a:solidFill>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The best time to </a:t>
            </a:r>
            <a:r>
              <a:rPr lang="en-US" sz="2800" b="1" dirty="0">
                <a:solidFill>
                  <a:srgbClr val="FF0000"/>
                </a:solidFill>
                <a:latin typeface="Arial" panose="020B0604020202020204" pitchFamily="34" charset="0"/>
                <a:cs typeface="Arial" panose="020B0604020202020204" pitchFamily="34" charset="0"/>
              </a:rPr>
              <a:t>cold call is 4:00-5:00pm</a:t>
            </a:r>
            <a:r>
              <a:rPr lang="en-US" sz="2800" b="1" dirty="0">
                <a:latin typeface="Arial" panose="020B0604020202020204" pitchFamily="34" charset="0"/>
                <a:cs typeface="Arial" panose="020B0604020202020204" pitchFamily="34" charset="0"/>
              </a:rPr>
              <a:t>. The second best time is </a:t>
            </a:r>
            <a:r>
              <a:rPr lang="en-US" sz="2800" b="1" dirty="0">
                <a:solidFill>
                  <a:srgbClr val="FF0000"/>
                </a:solidFill>
                <a:latin typeface="Arial" panose="020B0604020202020204" pitchFamily="34" charset="0"/>
                <a:cs typeface="Arial" panose="020B0604020202020204" pitchFamily="34" charset="0"/>
              </a:rPr>
              <a:t>8:00-10:00am</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2800" b="1" u="sng" dirty="0" smtClean="0">
                <a:latin typeface="Arial" panose="020B0604020202020204" pitchFamily="34" charset="0"/>
                <a:cs typeface="Arial" panose="020B0604020202020204" pitchFamily="34" charset="0"/>
              </a:rPr>
              <a:t>The </a:t>
            </a:r>
            <a:r>
              <a:rPr lang="en-US" sz="2800" b="1" u="sng" dirty="0">
                <a:latin typeface="Arial" panose="020B0604020202020204" pitchFamily="34" charset="0"/>
                <a:cs typeface="Arial" panose="020B0604020202020204" pitchFamily="34" charset="0"/>
              </a:rPr>
              <a:t>worst times are 11:00am and 2:00pm. </a:t>
            </a:r>
            <a:r>
              <a:rPr lang="en-US" sz="2800" b="1" u="sng"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InsideSales.com and Kellogg School of Business 3</a:t>
            </a:r>
            <a:endParaRPr lang="en-US" sz="2800" b="1" dirty="0">
              <a:solidFill>
                <a:srgbClr val="0070C0"/>
              </a:solidFill>
              <a:latin typeface="Arial" panose="020B0604020202020204" pitchFamily="34" charset="0"/>
              <a:cs typeface="Arial" panose="020B0604020202020204" pitchFamily="34" charset="0"/>
            </a:endParaRPr>
          </a:p>
          <a:p>
            <a:r>
              <a:rPr lang="en-US" sz="2800" b="1" dirty="0">
                <a:solidFill>
                  <a:srgbClr val="FF0000"/>
                </a:solidFill>
                <a:latin typeface="Arial" panose="020B0604020202020204" pitchFamily="34" charset="0"/>
                <a:cs typeface="Arial" panose="020B0604020202020204" pitchFamily="34" charset="0"/>
              </a:rPr>
              <a:t>Thursday</a:t>
            </a:r>
            <a:r>
              <a:rPr lang="en-US" sz="2800" b="1" dirty="0">
                <a:latin typeface="Arial" panose="020B0604020202020204" pitchFamily="34" charset="0"/>
                <a:cs typeface="Arial" panose="020B0604020202020204" pitchFamily="34" charset="0"/>
              </a:rPr>
              <a:t> is the best day to prospect. </a:t>
            </a:r>
            <a:r>
              <a:rPr lang="en-US" sz="2800" b="1" dirty="0" smtClean="0">
                <a:latin typeface="Arial" panose="020B0604020202020204" pitchFamily="34" charset="0"/>
                <a:cs typeface="Arial" panose="020B0604020202020204" pitchFamily="34" charset="0"/>
              </a:rPr>
              <a:t> </a:t>
            </a:r>
            <a:r>
              <a:rPr lang="en-US" sz="2800" b="1" dirty="0" smtClean="0">
                <a:solidFill>
                  <a:srgbClr val="FF0000"/>
                </a:solidFill>
                <a:latin typeface="Arial" panose="020B0604020202020204" pitchFamily="34" charset="0"/>
                <a:cs typeface="Arial" panose="020B0604020202020204" pitchFamily="34" charset="0"/>
              </a:rPr>
              <a:t>Wednesday</a:t>
            </a:r>
            <a:r>
              <a:rPr lang="en-US" sz="2800" b="1" dirty="0" smtClean="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is the second best day. </a:t>
            </a:r>
            <a:r>
              <a:rPr lang="en-US" sz="2800" b="1" u="sng" dirty="0">
                <a:latin typeface="Arial" panose="020B0604020202020204" pitchFamily="34" charset="0"/>
                <a:cs typeface="Arial" panose="020B0604020202020204" pitchFamily="34" charset="0"/>
              </a:rPr>
              <a:t>Tuesday is the worst day</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 </a:t>
            </a:r>
            <a:r>
              <a:rPr lang="en-US" sz="1800" b="1" dirty="0">
                <a:solidFill>
                  <a:srgbClr val="0070C0"/>
                </a:solidFill>
                <a:latin typeface="Arial" panose="020B0604020202020204" pitchFamily="34" charset="0"/>
                <a:cs typeface="Arial" panose="020B0604020202020204" pitchFamily="34" charset="0"/>
              </a:rPr>
              <a:t>InsideSales.com 4</a:t>
            </a:r>
          </a:p>
          <a:p>
            <a:r>
              <a:rPr lang="en-US" sz="2800" b="1" dirty="0">
                <a:latin typeface="Arial" panose="020B0604020202020204" pitchFamily="34" charset="0"/>
                <a:cs typeface="Arial" panose="020B0604020202020204" pitchFamily="34" charset="0"/>
              </a:rPr>
              <a:t>Top sellers use LinkedIn </a:t>
            </a:r>
            <a:r>
              <a:rPr lang="en-US" sz="2800" b="1" dirty="0">
                <a:solidFill>
                  <a:srgbClr val="FF0000"/>
                </a:solidFill>
                <a:latin typeface="Arial" panose="020B0604020202020204" pitchFamily="34" charset="0"/>
                <a:cs typeface="Arial" panose="020B0604020202020204" pitchFamily="34" charset="0"/>
              </a:rPr>
              <a:t>6 hours </a:t>
            </a:r>
            <a:r>
              <a:rPr lang="en-US" sz="2800" b="1" dirty="0">
                <a:latin typeface="Arial" panose="020B0604020202020204" pitchFamily="34" charset="0"/>
                <a:cs typeface="Arial" panose="020B0604020202020204" pitchFamily="34" charset="0"/>
              </a:rPr>
              <a:t>per week. </a:t>
            </a:r>
            <a:r>
              <a:rPr lang="en-US" sz="2800" b="1" dirty="0" smtClean="0">
                <a:latin typeface="Arial" panose="020B0604020202020204" pitchFamily="34" charset="0"/>
                <a:cs typeface="Arial" panose="020B0604020202020204" pitchFamily="34" charset="0"/>
              </a:rPr>
              <a:t> </a:t>
            </a:r>
            <a:r>
              <a:rPr lang="en-US" sz="2800" b="1" i="1" dirty="0" smtClean="0">
                <a:latin typeface="Arial" panose="020B0604020202020204" pitchFamily="34" charset="0"/>
                <a:cs typeface="Arial" panose="020B0604020202020204" pitchFamily="34" charset="0"/>
              </a:rPr>
              <a:t>Do </a:t>
            </a:r>
            <a:r>
              <a:rPr lang="en-US" sz="2800" b="1" i="1" dirty="0">
                <a:latin typeface="Arial" panose="020B0604020202020204" pitchFamily="34" charset="0"/>
                <a:cs typeface="Arial" panose="020B0604020202020204" pitchFamily="34" charset="0"/>
              </a:rPr>
              <a:t>you? </a:t>
            </a:r>
            <a:r>
              <a:rPr lang="en-US" sz="1800" b="1" dirty="0">
                <a:solidFill>
                  <a:srgbClr val="0070C0"/>
                </a:solidFill>
                <a:latin typeface="Arial" panose="020B0604020202020204" pitchFamily="34" charset="0"/>
                <a:cs typeface="Arial" panose="020B0604020202020204" pitchFamily="34" charset="0"/>
              </a:rPr>
              <a:t>Source: Jill </a:t>
            </a:r>
            <a:r>
              <a:rPr lang="en-US" sz="1800" b="1" dirty="0" err="1">
                <a:solidFill>
                  <a:srgbClr val="0070C0"/>
                </a:solidFill>
                <a:latin typeface="Arial" panose="020B0604020202020204" pitchFamily="34" charset="0"/>
                <a:cs typeface="Arial" panose="020B0604020202020204" pitchFamily="34" charset="0"/>
              </a:rPr>
              <a:t>Konrath</a:t>
            </a:r>
            <a:r>
              <a:rPr lang="en-US" sz="1800" b="1" dirty="0">
                <a:solidFill>
                  <a:srgbClr val="0070C0"/>
                </a:solidFill>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5</a:t>
            </a:r>
            <a:r>
              <a:rPr lang="en-US" sz="2800" b="1" dirty="0">
                <a:solidFill>
                  <a:schemeClr val="tx2"/>
                </a:solidFill>
                <a:latin typeface="Arial" panose="020B0604020202020204" pitchFamily="34" charset="0"/>
                <a:cs typeface="Arial" panose="020B0604020202020204" pitchFamily="34" charset="0"/>
              </a:rPr>
              <a:t>	</a:t>
            </a:r>
            <a:endParaRPr lang="en-US" sz="36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28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sp>
        <p:nvSpPr>
          <p:cNvPr id="19459" name="Rectangle 3"/>
          <p:cNvSpPr>
            <a:spLocks noGrp="1" noChangeArrowheads="1"/>
          </p:cNvSpPr>
          <p:nvPr>
            <p:ph type="body" idx="1"/>
          </p:nvPr>
        </p:nvSpPr>
        <p:spPr>
          <a:xfrm>
            <a:off x="203200" y="1611086"/>
            <a:ext cx="11785600" cy="5246914"/>
          </a:xfrm>
        </p:spPr>
        <p:txBody>
          <a:bodyPr>
            <a:noAutofit/>
          </a:bodyPr>
          <a:lstStyle/>
          <a:p>
            <a:r>
              <a:rPr lang="en-US" sz="2800" b="1" dirty="0" smtClean="0">
                <a:latin typeface="Arial" panose="020B0604020202020204" pitchFamily="34" charset="0"/>
                <a:cs typeface="Arial" panose="020B0604020202020204" pitchFamily="34" charset="0"/>
              </a:rPr>
              <a:t>In </a:t>
            </a:r>
            <a:r>
              <a:rPr lang="en-US" sz="2800" b="1" dirty="0">
                <a:latin typeface="Arial" panose="020B0604020202020204" pitchFamily="34" charset="0"/>
                <a:cs typeface="Arial" panose="020B0604020202020204" pitchFamily="34" charset="0"/>
              </a:rPr>
              <a:t>2007 it took an average of 3.68 cold call attempts to reach a prospect. </a:t>
            </a:r>
            <a:r>
              <a:rPr lang="en-US" sz="2800" b="1" dirty="0" smtClean="0">
                <a:latin typeface="Arial" panose="020B0604020202020204" pitchFamily="34" charset="0"/>
                <a:cs typeface="Arial" panose="020B0604020202020204" pitchFamily="34" charset="0"/>
              </a:rPr>
              <a:t> </a:t>
            </a:r>
            <a:r>
              <a:rPr lang="en-US" sz="2800" b="1" u="sng" dirty="0" smtClean="0">
                <a:solidFill>
                  <a:srgbClr val="FF0000"/>
                </a:solidFill>
                <a:latin typeface="Arial" panose="020B0604020202020204" pitchFamily="34" charset="0"/>
                <a:cs typeface="Arial" panose="020B0604020202020204" pitchFamily="34" charset="0"/>
              </a:rPr>
              <a:t>Today</a:t>
            </a:r>
            <a:r>
              <a:rPr lang="en-US" sz="2800" b="1" dirty="0" smtClean="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it takes </a:t>
            </a:r>
            <a:r>
              <a:rPr lang="en-US" sz="2800" b="1" dirty="0">
                <a:solidFill>
                  <a:srgbClr val="FF0000"/>
                </a:solidFill>
                <a:latin typeface="Arial" panose="020B0604020202020204" pitchFamily="34" charset="0"/>
                <a:cs typeface="Arial" panose="020B0604020202020204" pitchFamily="34" charset="0"/>
              </a:rPr>
              <a:t>8 attempts</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Telnet </a:t>
            </a:r>
            <a:r>
              <a:rPr lang="en-US" sz="1800" b="1" dirty="0">
                <a:solidFill>
                  <a:srgbClr val="0070C0"/>
                </a:solidFill>
                <a:latin typeface="Arial" panose="020B0604020202020204" pitchFamily="34" charset="0"/>
                <a:cs typeface="Arial" panose="020B0604020202020204" pitchFamily="34" charset="0"/>
              </a:rPr>
              <a:t>and Ovation Sales Group 6</a:t>
            </a:r>
            <a:endParaRPr lang="en-US" sz="3200" b="1" dirty="0">
              <a:solidFill>
                <a:srgbClr val="0070C0"/>
              </a:solidFill>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The average salesperson </a:t>
            </a:r>
            <a:r>
              <a:rPr lang="en-US" sz="2800" b="1" dirty="0">
                <a:solidFill>
                  <a:srgbClr val="FF0000"/>
                </a:solidFill>
                <a:latin typeface="Arial" panose="020B0604020202020204" pitchFamily="34" charset="0"/>
                <a:cs typeface="Arial" panose="020B0604020202020204" pitchFamily="34" charset="0"/>
              </a:rPr>
              <a:t>only makes 2 attempts </a:t>
            </a:r>
            <a:r>
              <a:rPr lang="en-US" sz="2800" b="1" dirty="0">
                <a:latin typeface="Arial" panose="020B0604020202020204" pitchFamily="34" charset="0"/>
                <a:cs typeface="Arial" panose="020B0604020202020204" pitchFamily="34" charset="0"/>
              </a:rPr>
              <a:t>to reach a prospect.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Sirius Decisions 7</a:t>
            </a:r>
          </a:p>
          <a:p>
            <a:r>
              <a:rPr lang="en-US" sz="2800" b="1" dirty="0">
                <a:latin typeface="Arial" panose="020B0604020202020204" pitchFamily="34" charset="0"/>
                <a:cs typeface="Arial" panose="020B0604020202020204" pitchFamily="34" charset="0"/>
              </a:rPr>
              <a:t>Only </a:t>
            </a:r>
            <a:r>
              <a:rPr lang="en-US" sz="2800" b="1" dirty="0">
                <a:solidFill>
                  <a:srgbClr val="FF0000"/>
                </a:solidFill>
                <a:latin typeface="Arial" panose="020B0604020202020204" pitchFamily="34" charset="0"/>
                <a:cs typeface="Arial" panose="020B0604020202020204" pitchFamily="34" charset="0"/>
              </a:rPr>
              <a:t>2% </a:t>
            </a:r>
            <a:r>
              <a:rPr lang="en-US" sz="2800" b="1" dirty="0">
                <a:latin typeface="Arial" panose="020B0604020202020204" pitchFamily="34" charset="0"/>
                <a:cs typeface="Arial" panose="020B0604020202020204" pitchFamily="34" charset="0"/>
              </a:rPr>
              <a:t>of cold calls result in an appointment. </a:t>
            </a:r>
            <a:r>
              <a:rPr lang="en-US" sz="2800" b="1" dirty="0" smtClean="0">
                <a:latin typeface="Arial" panose="020B0604020202020204" pitchFamily="34" charset="0"/>
                <a:cs typeface="Arial" panose="020B0604020202020204" pitchFamily="34" charset="0"/>
              </a:rPr>
              <a:t> Lesson</a:t>
            </a:r>
            <a:r>
              <a:rPr lang="en-US" sz="2800" b="1" dirty="0">
                <a:latin typeface="Arial" panose="020B0604020202020204" pitchFamily="34" charset="0"/>
                <a:cs typeface="Arial" panose="020B0604020202020204" pitchFamily="34" charset="0"/>
              </a:rPr>
              <a:t>: Find new ways to reach </a:t>
            </a:r>
            <a:r>
              <a:rPr lang="en-US" sz="2800" b="1" dirty="0" smtClean="0">
                <a:latin typeface="Arial" panose="020B0604020202020204" pitchFamily="34" charset="0"/>
                <a:cs typeface="Arial" panose="020B0604020202020204" pitchFamily="34" charset="0"/>
              </a:rPr>
              <a:t>decision-makers.  </a:t>
            </a:r>
            <a:r>
              <a:rPr lang="en-US" sz="1600" b="1" dirty="0" smtClean="0">
                <a:solidFill>
                  <a:srgbClr val="0070C0"/>
                </a:solidFill>
                <a:latin typeface="Arial" panose="020B0604020202020204" pitchFamily="34" charset="0"/>
                <a:cs typeface="Arial" panose="020B0604020202020204" pitchFamily="34" charset="0"/>
              </a:rPr>
              <a:t>Source</a:t>
            </a:r>
            <a:r>
              <a:rPr lang="en-US" sz="1600" b="1" dirty="0">
                <a:solidFill>
                  <a:srgbClr val="0070C0"/>
                </a:solidFill>
                <a:latin typeface="Arial" panose="020B0604020202020204" pitchFamily="34" charset="0"/>
                <a:cs typeface="Arial" panose="020B0604020202020204" pitchFamily="34" charset="0"/>
              </a:rPr>
              <a:t>: Leap Job 8</a:t>
            </a:r>
          </a:p>
          <a:p>
            <a:r>
              <a:rPr lang="en-US" sz="2800" b="1" dirty="0">
                <a:latin typeface="Arial" panose="020B0604020202020204" pitchFamily="34" charset="0"/>
                <a:cs typeface="Arial" panose="020B0604020202020204" pitchFamily="34" charset="0"/>
              </a:rPr>
              <a:t>In a typical firm with 100-500 employees, an average of </a:t>
            </a:r>
            <a:r>
              <a:rPr lang="en-US" sz="2800" b="1" dirty="0">
                <a:solidFill>
                  <a:srgbClr val="FF0000"/>
                </a:solidFill>
                <a:latin typeface="Arial" panose="020B0604020202020204" pitchFamily="34" charset="0"/>
                <a:cs typeface="Arial" panose="020B0604020202020204" pitchFamily="34" charset="0"/>
              </a:rPr>
              <a:t>7 people are involved in most buying decisions</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Gartner Group </a:t>
            </a:r>
            <a:r>
              <a:rPr lang="en-US" sz="1800" b="1" dirty="0" smtClean="0">
                <a:solidFill>
                  <a:srgbClr val="0070C0"/>
                </a:solidFill>
                <a:latin typeface="Arial" panose="020B0604020202020204" pitchFamily="34" charset="0"/>
                <a:cs typeface="Arial" panose="020B0604020202020204" pitchFamily="34" charset="0"/>
              </a:rPr>
              <a:t>9</a:t>
            </a:r>
            <a:endParaRPr lang="en-US" sz="1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657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sp>
        <p:nvSpPr>
          <p:cNvPr id="19459" name="Rectangle 3"/>
          <p:cNvSpPr>
            <a:spLocks noGrp="1" noChangeArrowheads="1"/>
          </p:cNvSpPr>
          <p:nvPr>
            <p:ph type="body" idx="1"/>
          </p:nvPr>
        </p:nvSpPr>
        <p:spPr>
          <a:xfrm>
            <a:off x="203200" y="1611086"/>
            <a:ext cx="11785600" cy="5246914"/>
          </a:xfrm>
        </p:spPr>
        <p:txBody>
          <a:bodyPr>
            <a:noAutofit/>
          </a:bodyPr>
          <a:lstStyle/>
          <a:p>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average salesperson makes </a:t>
            </a:r>
            <a:r>
              <a:rPr lang="en-US" sz="2800" b="1" dirty="0">
                <a:solidFill>
                  <a:srgbClr val="FF0000"/>
                </a:solidFill>
                <a:latin typeface="Arial" panose="020B0604020202020204" pitchFamily="34" charset="0"/>
                <a:cs typeface="Arial" panose="020B0604020202020204" pitchFamily="34" charset="0"/>
              </a:rPr>
              <a:t>8 dials per hour </a:t>
            </a:r>
            <a:r>
              <a:rPr lang="en-US" sz="2800" b="1" dirty="0">
                <a:latin typeface="Arial" panose="020B0604020202020204" pitchFamily="34" charset="0"/>
                <a:cs typeface="Arial" panose="020B0604020202020204" pitchFamily="34" charset="0"/>
              </a:rPr>
              <a:t>and prospects for </a:t>
            </a:r>
            <a:r>
              <a:rPr lang="en-US" sz="2800" b="1" dirty="0">
                <a:solidFill>
                  <a:srgbClr val="FF0000"/>
                </a:solidFill>
                <a:latin typeface="Arial" panose="020B0604020202020204" pitchFamily="34" charset="0"/>
                <a:cs typeface="Arial" panose="020B0604020202020204" pitchFamily="34" charset="0"/>
              </a:rPr>
              <a:t>6.25 hours to set 1 appointment</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Ovation Sales Group 10</a:t>
            </a:r>
          </a:p>
          <a:p>
            <a:r>
              <a:rPr lang="en-US" sz="2800" b="1" dirty="0">
                <a:latin typeface="Arial" panose="020B0604020202020204" pitchFamily="34" charset="0"/>
                <a:cs typeface="Arial" panose="020B0604020202020204" pitchFamily="34" charset="0"/>
              </a:rPr>
              <a:t>The early bird gets the worm. </a:t>
            </a:r>
            <a:r>
              <a:rPr lang="en-US" sz="2800" b="1" dirty="0">
                <a:solidFill>
                  <a:srgbClr val="FF0000"/>
                </a:solidFill>
                <a:latin typeface="Arial" panose="020B0604020202020204" pitchFamily="34" charset="0"/>
                <a:cs typeface="Arial" panose="020B0604020202020204" pitchFamily="34" charset="0"/>
              </a:rPr>
              <a:t>50%</a:t>
            </a:r>
            <a:r>
              <a:rPr lang="en-US" sz="2800" b="1" dirty="0">
                <a:latin typeface="Arial" panose="020B0604020202020204" pitchFamily="34" charset="0"/>
                <a:cs typeface="Arial" panose="020B0604020202020204" pitchFamily="34" charset="0"/>
              </a:rPr>
              <a:t> of sales go to the first salesperson to contact the prospect.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InsideSales.com </a:t>
            </a:r>
            <a:r>
              <a:rPr lang="en-US" sz="1800" b="1" dirty="0" smtClean="0">
                <a:solidFill>
                  <a:srgbClr val="0070C0"/>
                </a:solidFill>
                <a:latin typeface="Arial" panose="020B0604020202020204" pitchFamily="34" charset="0"/>
                <a:cs typeface="Arial" panose="020B0604020202020204" pitchFamily="34" charset="0"/>
              </a:rPr>
              <a:t>11</a:t>
            </a:r>
          </a:p>
          <a:p>
            <a:r>
              <a:rPr lang="en-US" sz="2800" b="1" dirty="0">
                <a:solidFill>
                  <a:srgbClr val="FF0000"/>
                </a:solidFill>
                <a:latin typeface="Arial" panose="020B0604020202020204" pitchFamily="34" charset="0"/>
                <a:cs typeface="Arial" panose="020B0604020202020204" pitchFamily="34" charset="0"/>
              </a:rPr>
              <a:t>Email Marketing has 2x higher ROI </a:t>
            </a:r>
            <a:r>
              <a:rPr lang="en-US" sz="2800" b="1" dirty="0">
                <a:latin typeface="Arial" panose="020B0604020202020204" pitchFamily="34" charset="0"/>
                <a:cs typeface="Arial" panose="020B0604020202020204" pitchFamily="34" charset="0"/>
              </a:rPr>
              <a:t>than cold calling, networking or trade shows.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a:t>
            </a:r>
            <a:r>
              <a:rPr lang="en-US" sz="1800" b="1" dirty="0" err="1">
                <a:solidFill>
                  <a:srgbClr val="0070C0"/>
                </a:solidFill>
                <a:latin typeface="Arial" panose="020B0604020202020204" pitchFamily="34" charset="0"/>
                <a:cs typeface="Arial" panose="020B0604020202020204" pitchFamily="34" charset="0"/>
              </a:rPr>
              <a:t>MarketingSherpa</a:t>
            </a:r>
            <a:r>
              <a:rPr lang="en-US" sz="1800" b="1" dirty="0">
                <a:solidFill>
                  <a:srgbClr val="0070C0"/>
                </a:solidFill>
                <a:latin typeface="Arial" panose="020B0604020202020204" pitchFamily="34" charset="0"/>
                <a:cs typeface="Arial" panose="020B0604020202020204" pitchFamily="34" charset="0"/>
              </a:rPr>
              <a:t> 12</a:t>
            </a:r>
          </a:p>
          <a:p>
            <a:r>
              <a:rPr lang="en-US" sz="2800" b="1" dirty="0">
                <a:latin typeface="Arial" panose="020B0604020202020204" pitchFamily="34" charset="0"/>
                <a:cs typeface="Arial" panose="020B0604020202020204" pitchFamily="34" charset="0"/>
              </a:rPr>
              <a:t>Nurtured leads make </a:t>
            </a:r>
            <a:r>
              <a:rPr lang="en-US" sz="2800" b="1" dirty="0">
                <a:solidFill>
                  <a:srgbClr val="FF0000"/>
                </a:solidFill>
                <a:latin typeface="Arial" panose="020B0604020202020204" pitchFamily="34" charset="0"/>
                <a:cs typeface="Arial" panose="020B0604020202020204" pitchFamily="34" charset="0"/>
              </a:rPr>
              <a:t>47% </a:t>
            </a:r>
            <a:r>
              <a:rPr lang="en-US" sz="2800" b="1" dirty="0">
                <a:latin typeface="Arial" panose="020B0604020202020204" pitchFamily="34" charset="0"/>
                <a:cs typeface="Arial" panose="020B0604020202020204" pitchFamily="34" charset="0"/>
              </a:rPr>
              <a:t>larger purchases than non- nurtured leads. </a:t>
            </a:r>
            <a:r>
              <a:rPr lang="en-US" sz="2800" b="1" dirty="0" smtClean="0">
                <a:latin typeface="Arial" panose="020B0604020202020204" pitchFamily="34" charset="0"/>
                <a:cs typeface="Arial" panose="020B0604020202020204" pitchFamily="34" charset="0"/>
              </a:rPr>
              <a:t> </a:t>
            </a:r>
            <a:r>
              <a:rPr lang="en-US" sz="1800" b="1" dirty="0" smtClean="0">
                <a:solidFill>
                  <a:srgbClr val="0070C0"/>
                </a:solidFill>
                <a:latin typeface="Arial" panose="020B0604020202020204" pitchFamily="34" charset="0"/>
                <a:cs typeface="Arial" panose="020B0604020202020204" pitchFamily="34" charset="0"/>
              </a:rPr>
              <a:t>Source</a:t>
            </a:r>
            <a:r>
              <a:rPr lang="en-US" sz="1800" b="1" dirty="0">
                <a:solidFill>
                  <a:srgbClr val="0070C0"/>
                </a:solidFill>
                <a:latin typeface="Arial" panose="020B0604020202020204" pitchFamily="34" charset="0"/>
                <a:cs typeface="Arial" panose="020B0604020202020204" pitchFamily="34" charset="0"/>
              </a:rPr>
              <a:t>: The Annuitas Group </a:t>
            </a:r>
            <a:r>
              <a:rPr lang="en-US" sz="1800" b="1" dirty="0" smtClean="0">
                <a:solidFill>
                  <a:srgbClr val="0070C0"/>
                </a:solidFill>
                <a:latin typeface="Arial" panose="020B0604020202020204" pitchFamily="34" charset="0"/>
                <a:cs typeface="Arial" panose="020B0604020202020204" pitchFamily="34" charset="0"/>
              </a:rPr>
              <a:t>13</a:t>
            </a:r>
            <a:endParaRPr lang="en-US" sz="1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50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sp>
        <p:nvSpPr>
          <p:cNvPr id="19459" name="Rectangle 3"/>
          <p:cNvSpPr>
            <a:spLocks noGrp="1" noChangeArrowheads="1"/>
          </p:cNvSpPr>
          <p:nvPr>
            <p:ph type="body" idx="1"/>
          </p:nvPr>
        </p:nvSpPr>
        <p:spPr>
          <a:xfrm>
            <a:off x="203200" y="1611086"/>
            <a:ext cx="11785600" cy="5246914"/>
          </a:xfrm>
        </p:spPr>
        <p:txBody>
          <a:bodyPr>
            <a:noAutofit/>
          </a:bodyPr>
          <a:lstStyle/>
          <a:p>
            <a:r>
              <a:rPr lang="en-US" sz="2800" b="1" dirty="0" smtClean="0">
                <a:latin typeface="Arial" panose="020B0604020202020204" pitchFamily="34" charset="0"/>
                <a:cs typeface="Arial" panose="020B0604020202020204" pitchFamily="34" charset="0"/>
              </a:rPr>
              <a:t>Visuals </a:t>
            </a:r>
            <a:r>
              <a:rPr lang="en-US" sz="2800" b="1" dirty="0">
                <a:latin typeface="Arial" panose="020B0604020202020204" pitchFamily="34" charset="0"/>
                <a:cs typeface="Arial" panose="020B0604020202020204" pitchFamily="34" charset="0"/>
              </a:rPr>
              <a:t>are processed </a:t>
            </a:r>
            <a:r>
              <a:rPr lang="en-US" sz="2800" b="1" dirty="0" smtClean="0">
                <a:latin typeface="Arial" panose="020B0604020202020204" pitchFamily="34" charset="0"/>
                <a:cs typeface="Arial" panose="020B0604020202020204" pitchFamily="34" charset="0"/>
              </a:rPr>
              <a:t>60,000 x </a:t>
            </a:r>
            <a:r>
              <a:rPr lang="en-US" sz="2800" b="1" dirty="0">
                <a:latin typeface="Arial" panose="020B0604020202020204" pitchFamily="34" charset="0"/>
                <a:cs typeface="Arial" panose="020B0604020202020204" pitchFamily="34" charset="0"/>
              </a:rPr>
              <a:t>faster in the brain than text. Lesson: </a:t>
            </a:r>
            <a:r>
              <a:rPr lang="en-US" sz="2800" b="1" dirty="0">
                <a:solidFill>
                  <a:srgbClr val="FF0000"/>
                </a:solidFill>
                <a:latin typeface="Arial" panose="020B0604020202020204" pitchFamily="34" charset="0"/>
                <a:cs typeface="Arial" panose="020B0604020202020204" pitchFamily="34" charset="0"/>
              </a:rPr>
              <a:t>Use more visuals </a:t>
            </a:r>
            <a:r>
              <a:rPr lang="en-US" sz="2800" b="1" dirty="0">
                <a:latin typeface="Arial" panose="020B0604020202020204" pitchFamily="34" charset="0"/>
                <a:cs typeface="Arial" panose="020B0604020202020204" pitchFamily="34" charset="0"/>
              </a:rPr>
              <a:t>in your presentations. </a:t>
            </a:r>
            <a:r>
              <a:rPr lang="en-US" sz="1800" b="1" dirty="0">
                <a:solidFill>
                  <a:srgbClr val="0070C0"/>
                </a:solidFill>
                <a:latin typeface="Arial" panose="020B0604020202020204" pitchFamily="34" charset="0"/>
                <a:cs typeface="Arial" panose="020B0604020202020204" pitchFamily="34" charset="0"/>
              </a:rPr>
              <a:t>Source: Neo Mammalian Studios 14</a:t>
            </a:r>
          </a:p>
          <a:p>
            <a:r>
              <a:rPr lang="en-US" sz="2800" b="1" dirty="0">
                <a:latin typeface="Arial" panose="020B0604020202020204" pitchFamily="34" charset="0"/>
                <a:cs typeface="Arial" panose="020B0604020202020204" pitchFamily="34" charset="0"/>
              </a:rPr>
              <a:t>After a presentation, </a:t>
            </a:r>
            <a:r>
              <a:rPr lang="en-US" sz="2800" b="1" dirty="0">
                <a:solidFill>
                  <a:srgbClr val="FF0000"/>
                </a:solidFill>
                <a:latin typeface="Arial" panose="020B0604020202020204" pitchFamily="34" charset="0"/>
                <a:cs typeface="Arial" panose="020B0604020202020204" pitchFamily="34" charset="0"/>
              </a:rPr>
              <a:t>63%</a:t>
            </a:r>
            <a:r>
              <a:rPr lang="en-US" sz="2800" b="1" dirty="0">
                <a:latin typeface="Arial" panose="020B0604020202020204" pitchFamily="34" charset="0"/>
                <a:cs typeface="Arial" panose="020B0604020202020204" pitchFamily="34" charset="0"/>
              </a:rPr>
              <a:t> of attendees remember stories. Only </a:t>
            </a:r>
            <a:r>
              <a:rPr lang="en-US" sz="2800" b="1" dirty="0">
                <a:solidFill>
                  <a:srgbClr val="FF0000"/>
                </a:solidFill>
                <a:latin typeface="Arial" panose="020B0604020202020204" pitchFamily="34" charset="0"/>
                <a:cs typeface="Arial" panose="020B0604020202020204" pitchFamily="34" charset="0"/>
              </a:rPr>
              <a:t>5% </a:t>
            </a:r>
            <a:r>
              <a:rPr lang="en-US" sz="2800" b="1" dirty="0">
                <a:latin typeface="Arial" panose="020B0604020202020204" pitchFamily="34" charset="0"/>
                <a:cs typeface="Arial" panose="020B0604020202020204" pitchFamily="34" charset="0"/>
              </a:rPr>
              <a:t>remember statistics. </a:t>
            </a:r>
            <a:r>
              <a:rPr lang="en-US" sz="1800" b="1" dirty="0">
                <a:solidFill>
                  <a:srgbClr val="0070C0"/>
                </a:solidFill>
                <a:latin typeface="Arial" panose="020B0604020202020204" pitchFamily="34" charset="0"/>
                <a:cs typeface="Arial" panose="020B0604020202020204" pitchFamily="34" charset="0"/>
              </a:rPr>
              <a:t>Source: Authors Chip &amp; Dan Heath </a:t>
            </a:r>
            <a:r>
              <a:rPr lang="en-US" sz="1800" b="1" dirty="0" smtClean="0">
                <a:solidFill>
                  <a:srgbClr val="0070C0"/>
                </a:solidFill>
                <a:latin typeface="Arial" panose="020B0604020202020204" pitchFamily="34" charset="0"/>
                <a:cs typeface="Arial" panose="020B0604020202020204" pitchFamily="34" charset="0"/>
              </a:rPr>
              <a:t>15</a:t>
            </a:r>
          </a:p>
          <a:p>
            <a:r>
              <a:rPr lang="en-US" sz="2800" b="1" dirty="0">
                <a:latin typeface="Arial" panose="020B0604020202020204" pitchFamily="34" charset="0"/>
                <a:cs typeface="Arial" panose="020B0604020202020204" pitchFamily="34" charset="0"/>
              </a:rPr>
              <a:t>The </a:t>
            </a:r>
            <a:r>
              <a:rPr lang="en-US" sz="2800" b="1" dirty="0">
                <a:solidFill>
                  <a:srgbClr val="FF0000"/>
                </a:solidFill>
                <a:latin typeface="Arial" panose="020B0604020202020204" pitchFamily="34" charset="0"/>
                <a:cs typeface="Arial" panose="020B0604020202020204" pitchFamily="34" charset="0"/>
              </a:rPr>
              <a:t>most memorable </a:t>
            </a:r>
            <a:r>
              <a:rPr lang="en-US" sz="2800" b="1" dirty="0">
                <a:latin typeface="Arial" panose="020B0604020202020204" pitchFamily="34" charset="0"/>
                <a:cs typeface="Arial" panose="020B0604020202020204" pitchFamily="34" charset="0"/>
              </a:rPr>
              <a:t>part of a presentation is the </a:t>
            </a:r>
            <a:r>
              <a:rPr lang="en-US" sz="2800" b="1" dirty="0">
                <a:solidFill>
                  <a:srgbClr val="FF0000"/>
                </a:solidFill>
                <a:latin typeface="Arial" panose="020B0604020202020204" pitchFamily="34" charset="0"/>
                <a:cs typeface="Arial" panose="020B0604020202020204" pitchFamily="34" charset="0"/>
              </a:rPr>
              <a:t>last 5 minutes</a:t>
            </a:r>
            <a:r>
              <a:rPr lang="en-US" sz="2800" b="1" dirty="0">
                <a:latin typeface="Arial" panose="020B0604020202020204" pitchFamily="34" charset="0"/>
                <a:cs typeface="Arial" panose="020B0604020202020204" pitchFamily="34" charset="0"/>
              </a:rPr>
              <a:t>. </a:t>
            </a:r>
            <a:r>
              <a:rPr lang="en-US" sz="1800" b="1" dirty="0">
                <a:solidFill>
                  <a:srgbClr val="0070C0"/>
                </a:solidFill>
                <a:latin typeface="Arial" panose="020B0604020202020204" pitchFamily="34" charset="0"/>
                <a:cs typeface="Arial" panose="020B0604020202020204" pitchFamily="34" charset="0"/>
              </a:rPr>
              <a:t>Lesson: End with a bang! 16</a:t>
            </a:r>
          </a:p>
          <a:p>
            <a:r>
              <a:rPr lang="en-US" sz="2800" b="1" dirty="0">
                <a:solidFill>
                  <a:srgbClr val="FF0000"/>
                </a:solidFill>
                <a:latin typeface="Arial" panose="020B0604020202020204" pitchFamily="34" charset="0"/>
                <a:cs typeface="Arial" panose="020B0604020202020204" pitchFamily="34" charset="0"/>
              </a:rPr>
              <a:t>80% </a:t>
            </a:r>
            <a:r>
              <a:rPr lang="en-US" sz="2800" b="1" dirty="0">
                <a:latin typeface="Arial" panose="020B0604020202020204" pitchFamily="34" charset="0"/>
                <a:cs typeface="Arial" panose="020B0604020202020204" pitchFamily="34" charset="0"/>
              </a:rPr>
              <a:t>of sales require </a:t>
            </a:r>
            <a:r>
              <a:rPr lang="en-US" sz="2800" b="1" dirty="0">
                <a:solidFill>
                  <a:srgbClr val="FF0000"/>
                </a:solidFill>
                <a:latin typeface="Arial" panose="020B0604020202020204" pitchFamily="34" charset="0"/>
                <a:cs typeface="Arial" panose="020B0604020202020204" pitchFamily="34" charset="0"/>
              </a:rPr>
              <a:t>5 follow-up calls </a:t>
            </a:r>
            <a:r>
              <a:rPr lang="en-US" sz="2800" b="1" dirty="0">
                <a:latin typeface="Arial" panose="020B0604020202020204" pitchFamily="34" charset="0"/>
                <a:cs typeface="Arial" panose="020B0604020202020204" pitchFamily="34" charset="0"/>
              </a:rPr>
              <a:t>after the meeting. </a:t>
            </a:r>
            <a:r>
              <a:rPr lang="en-US" sz="2800" b="1" dirty="0">
                <a:solidFill>
                  <a:srgbClr val="FF0000"/>
                </a:solidFill>
                <a:latin typeface="Arial" panose="020B0604020202020204" pitchFamily="34" charset="0"/>
                <a:cs typeface="Arial" panose="020B0604020202020204" pitchFamily="34" charset="0"/>
              </a:rPr>
              <a:t>44%</a:t>
            </a:r>
            <a:r>
              <a:rPr lang="en-US" sz="2800" b="1" dirty="0">
                <a:latin typeface="Arial" panose="020B0604020202020204" pitchFamily="34" charset="0"/>
                <a:cs typeface="Arial" panose="020B0604020202020204" pitchFamily="34" charset="0"/>
              </a:rPr>
              <a:t> of salespeople </a:t>
            </a:r>
            <a:r>
              <a:rPr lang="en-US" sz="2800" b="1" u="sng" dirty="0">
                <a:latin typeface="Arial" panose="020B0604020202020204" pitchFamily="34" charset="0"/>
                <a:cs typeface="Arial" panose="020B0604020202020204" pitchFamily="34" charset="0"/>
              </a:rPr>
              <a:t>give up after 1 follow-up</a:t>
            </a:r>
            <a:r>
              <a:rPr lang="en-US" sz="2800" b="1"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a:t>
            </a:r>
            <a:r>
              <a:rPr lang="en-US" sz="1800" b="1" dirty="0">
                <a:solidFill>
                  <a:srgbClr val="0070C0"/>
                </a:solidFill>
                <a:latin typeface="Arial" panose="020B0604020202020204" pitchFamily="34" charset="0"/>
                <a:cs typeface="Arial" panose="020B0604020202020204" pitchFamily="34" charset="0"/>
              </a:rPr>
              <a:t>Source: The Marketing Donut 17</a:t>
            </a:r>
          </a:p>
          <a:p>
            <a:r>
              <a:rPr lang="en-US" sz="2800" b="1" dirty="0">
                <a:solidFill>
                  <a:srgbClr val="FF0000"/>
                </a:solidFill>
                <a:latin typeface="Arial" panose="020B0604020202020204" pitchFamily="34" charset="0"/>
                <a:cs typeface="Arial" panose="020B0604020202020204" pitchFamily="34" charset="0"/>
              </a:rPr>
              <a:t>91% </a:t>
            </a:r>
            <a:r>
              <a:rPr lang="en-US" sz="2800" b="1" dirty="0">
                <a:latin typeface="Arial" panose="020B0604020202020204" pitchFamily="34" charset="0"/>
                <a:cs typeface="Arial" panose="020B0604020202020204" pitchFamily="34" charset="0"/>
              </a:rPr>
              <a:t>of customers say they’d give referrals. Only </a:t>
            </a:r>
            <a:r>
              <a:rPr lang="en-US" sz="2800" b="1" dirty="0">
                <a:solidFill>
                  <a:srgbClr val="FF0000"/>
                </a:solidFill>
                <a:latin typeface="Arial" panose="020B0604020202020204" pitchFamily="34" charset="0"/>
                <a:cs typeface="Arial" panose="020B0604020202020204" pitchFamily="34" charset="0"/>
              </a:rPr>
              <a:t>11% </a:t>
            </a:r>
            <a:r>
              <a:rPr lang="en-US" sz="2800" b="1" dirty="0">
                <a:latin typeface="Arial" panose="020B0604020202020204" pitchFamily="34" charset="0"/>
                <a:cs typeface="Arial" panose="020B0604020202020204" pitchFamily="34" charset="0"/>
              </a:rPr>
              <a:t>of salespeople ask for referrals. </a:t>
            </a:r>
            <a:r>
              <a:rPr lang="en-US" sz="1800" b="1" dirty="0">
                <a:solidFill>
                  <a:srgbClr val="0070C0"/>
                </a:solidFill>
                <a:latin typeface="Arial" panose="020B0604020202020204" pitchFamily="34" charset="0"/>
                <a:cs typeface="Arial" panose="020B0604020202020204" pitchFamily="34" charset="0"/>
              </a:rPr>
              <a:t>Source: Dale Carnegie 18</a:t>
            </a:r>
            <a:endParaRPr lang="en-US" sz="2800" b="1" dirty="0">
              <a:solidFill>
                <a:srgbClr val="0070C0"/>
              </a:solidFill>
              <a:latin typeface="Arial" panose="020B0604020202020204" pitchFamily="34" charset="0"/>
              <a:cs typeface="Arial" panose="020B0604020202020204" pitchFamily="34" charset="0"/>
            </a:endParaRPr>
          </a:p>
          <a:p>
            <a:pPr marL="0" indent="0">
              <a:buNone/>
            </a:pPr>
            <a:endParaRPr lang="en-US" sz="1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23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sp>
        <p:nvSpPr>
          <p:cNvPr id="19459" name="Rectangle 3"/>
          <p:cNvSpPr>
            <a:spLocks noGrp="1" noChangeArrowheads="1"/>
          </p:cNvSpPr>
          <p:nvPr>
            <p:ph type="body" idx="1"/>
          </p:nvPr>
        </p:nvSpPr>
        <p:spPr>
          <a:xfrm>
            <a:off x="203200" y="1611086"/>
            <a:ext cx="11785600" cy="5246914"/>
          </a:xfrm>
        </p:spPr>
        <p:txBody>
          <a:bodyPr>
            <a:noAutofit/>
          </a:bodyPr>
          <a:lstStyle/>
          <a:p>
            <a:r>
              <a:rPr lang="en-US" sz="2800" b="1" dirty="0" smtClean="0">
                <a:solidFill>
                  <a:srgbClr val="FF0000"/>
                </a:solidFill>
                <a:latin typeface="Arial" panose="020B0604020202020204" pitchFamily="34" charset="0"/>
                <a:cs typeface="Arial" panose="020B0604020202020204" pitchFamily="34" charset="0"/>
              </a:rPr>
              <a:t>70</a:t>
            </a:r>
            <a:r>
              <a:rPr lang="en-US" sz="2800" b="1" dirty="0">
                <a:solidFill>
                  <a:srgbClr val="FF0000"/>
                </a:solidFill>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of people make purchasing decisions to solve problems. </a:t>
            </a:r>
            <a:r>
              <a:rPr lang="en-US" sz="2800" b="1" dirty="0" smtClean="0">
                <a:latin typeface="Arial" panose="020B0604020202020204" pitchFamily="34" charset="0"/>
                <a:cs typeface="Arial" panose="020B0604020202020204" pitchFamily="34" charset="0"/>
              </a:rPr>
              <a:t> </a:t>
            </a:r>
            <a:r>
              <a:rPr lang="en-US" sz="2800" b="1" dirty="0" smtClean="0">
                <a:solidFill>
                  <a:srgbClr val="FF0000"/>
                </a:solidFill>
                <a:latin typeface="Arial" panose="020B0604020202020204" pitchFamily="34" charset="0"/>
                <a:cs typeface="Arial" panose="020B0604020202020204" pitchFamily="34" charset="0"/>
              </a:rPr>
              <a:t>30</a:t>
            </a:r>
            <a:r>
              <a:rPr lang="en-US" sz="2800" b="1" dirty="0">
                <a:solidFill>
                  <a:srgbClr val="FF000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make decisions to gain something. </a:t>
            </a:r>
            <a:r>
              <a:rPr lang="en-US" sz="1800" b="1" dirty="0">
                <a:solidFill>
                  <a:srgbClr val="0070C0"/>
                </a:solidFill>
                <a:latin typeface="Arial" panose="020B0604020202020204" pitchFamily="34" charset="0"/>
                <a:cs typeface="Arial" panose="020B0604020202020204" pitchFamily="34" charset="0"/>
              </a:rPr>
              <a:t>Source: Impact Communications 19</a:t>
            </a:r>
          </a:p>
          <a:p>
            <a:r>
              <a:rPr lang="en-US" sz="2800" b="1" dirty="0">
                <a:latin typeface="Arial" panose="020B0604020202020204" pitchFamily="34" charset="0"/>
                <a:cs typeface="Arial" panose="020B0604020202020204" pitchFamily="34" charset="0"/>
              </a:rPr>
              <a:t>Each year, you’ll lose </a:t>
            </a:r>
            <a:r>
              <a:rPr lang="en-US" sz="2800" b="1" dirty="0">
                <a:solidFill>
                  <a:srgbClr val="FF0000"/>
                </a:solidFill>
                <a:latin typeface="Arial" panose="020B0604020202020204" pitchFamily="34" charset="0"/>
                <a:cs typeface="Arial" panose="020B0604020202020204" pitchFamily="34" charset="0"/>
              </a:rPr>
              <a:t>14% </a:t>
            </a:r>
            <a:r>
              <a:rPr lang="en-US" sz="2800" b="1" dirty="0">
                <a:latin typeface="Arial" panose="020B0604020202020204" pitchFamily="34" charset="0"/>
                <a:cs typeface="Arial" panose="020B0604020202020204" pitchFamily="34" charset="0"/>
              </a:rPr>
              <a:t>of your customers. </a:t>
            </a:r>
            <a:r>
              <a:rPr lang="en-US" sz="2800" b="1" dirty="0" smtClean="0">
                <a:latin typeface="Arial" panose="020B0604020202020204" pitchFamily="34" charset="0"/>
                <a:cs typeface="Arial" panose="020B0604020202020204" pitchFamily="34" charset="0"/>
              </a:rPr>
              <a:t>  </a:t>
            </a:r>
            <a:r>
              <a:rPr lang="en-US" sz="2800" b="1" u="sng" dirty="0" smtClean="0">
                <a:latin typeface="Arial" panose="020B0604020202020204" pitchFamily="34" charset="0"/>
                <a:cs typeface="Arial" panose="020B0604020202020204" pitchFamily="34" charset="0"/>
              </a:rPr>
              <a:t>Lesson</a:t>
            </a:r>
            <a:r>
              <a:rPr lang="en-US" sz="2800" b="1" u="sng" dirty="0">
                <a:latin typeface="Arial" panose="020B0604020202020204" pitchFamily="34" charset="0"/>
                <a:cs typeface="Arial" panose="020B0604020202020204" pitchFamily="34" charset="0"/>
              </a:rPr>
              <a:t>: Never stop prospecting.</a:t>
            </a:r>
            <a:r>
              <a:rPr lang="en-US" sz="2800" b="1" dirty="0">
                <a:latin typeface="Arial" panose="020B0604020202020204" pitchFamily="34" charset="0"/>
                <a:cs typeface="Arial" panose="020B0604020202020204" pitchFamily="34" charset="0"/>
              </a:rPr>
              <a:t> </a:t>
            </a:r>
            <a:r>
              <a:rPr lang="en-US" sz="1800" b="1" dirty="0">
                <a:solidFill>
                  <a:srgbClr val="0070C0"/>
                </a:solidFill>
                <a:latin typeface="Arial" panose="020B0604020202020204" pitchFamily="34" charset="0"/>
                <a:cs typeface="Arial" panose="020B0604020202020204" pitchFamily="34" charset="0"/>
              </a:rPr>
              <a:t>Source: BusinessBrief.com </a:t>
            </a:r>
            <a:r>
              <a:rPr lang="en-US" sz="1800" b="1" dirty="0" smtClean="0">
                <a:solidFill>
                  <a:srgbClr val="0070C0"/>
                </a:solidFill>
                <a:latin typeface="Arial" panose="020B0604020202020204" pitchFamily="34" charset="0"/>
                <a:cs typeface="Arial" panose="020B0604020202020204" pitchFamily="34" charset="0"/>
              </a:rPr>
              <a:t>20</a:t>
            </a:r>
          </a:p>
          <a:p>
            <a:pPr marL="0" indent="0">
              <a:buNone/>
            </a:pPr>
            <a:endParaRPr lang="en-US" sz="1800" b="1" dirty="0">
              <a:solidFill>
                <a:srgbClr val="0070C0"/>
              </a:solidFill>
              <a:latin typeface="Arial" panose="020B0604020202020204" pitchFamily="34" charset="0"/>
              <a:cs typeface="Arial" panose="020B0604020202020204" pitchFamily="34" charset="0"/>
            </a:endParaRPr>
          </a:p>
          <a:p>
            <a:pPr>
              <a:lnSpc>
                <a:spcPct val="80000"/>
              </a:lnSpc>
              <a:buFontTx/>
              <a:buNone/>
            </a:pPr>
            <a:r>
              <a:rPr lang="en-US" sz="2800" b="1" dirty="0">
                <a:latin typeface="Arial" panose="020B0604020202020204" pitchFamily="34" charset="0"/>
                <a:cs typeface="Arial" panose="020B0604020202020204" pitchFamily="34" charset="0"/>
              </a:rPr>
              <a:t>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059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12191999" cy="5333999"/>
          </a:xfrm>
          <a:prstGeom prst="rect">
            <a:avLst/>
          </a:prstGeom>
        </p:spPr>
      </p:pic>
    </p:spTree>
    <p:extLst>
      <p:ext uri="{BB962C8B-B14F-4D97-AF65-F5344CB8AC3E}">
        <p14:creationId xmlns:p14="http://schemas.microsoft.com/office/powerpoint/2010/main" val="142416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6910"/>
            <a:ext cx="10744199" cy="1036850"/>
          </a:xfrm>
        </p:spPr>
        <p:txBody>
          <a:bodyPr>
            <a:noAutofit/>
          </a:bodyPr>
          <a:lstStyle/>
          <a:p>
            <a:r>
              <a:rPr lang="en-US" sz="4400" b="1" dirty="0">
                <a:solidFill>
                  <a:srgbClr val="FFFF00"/>
                </a:solidFill>
                <a:latin typeface="Arial" panose="020B0604020202020204" pitchFamily="34" charset="0"/>
                <a:cs typeface="Arial" panose="020B0604020202020204" pitchFamily="34" charset="0"/>
              </a:rPr>
              <a:t>20 Shocking Sales Stats That Will Change How You Sell</a:t>
            </a:r>
            <a:endParaRPr lang="en-US" sz="44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1999" y="1580465"/>
            <a:ext cx="7543801" cy="4343400"/>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579535" y="562908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360</TotalTime>
  <Words>776</Words>
  <Application>Microsoft Office PowerPoint</Application>
  <PresentationFormat>Custom</PresentationFormat>
  <Paragraphs>40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20 Shocking Sales Stats That Will Change How You Sell </vt:lpstr>
      <vt:lpstr>20 Shocking Sales Stats That Will Change How You Sell</vt:lpstr>
      <vt:lpstr>20 Shocking Sales Stats That Will Change How You Sell</vt:lpstr>
      <vt:lpstr>20 Shocking Sales Stats That Will Change How You Sell</vt:lpstr>
      <vt:lpstr>20 Shocking Sales Stats That Will Change How You Sell</vt:lpstr>
      <vt:lpstr>20 Shocking Sales Stats That Will Change How You Sell</vt:lpstr>
      <vt:lpstr>20 Shocking Sales Stats That Will Change How You Sell</vt:lpstr>
      <vt:lpstr>20 Shocking Sales Stats That Will Change How You Sell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43</cp:revision>
  <dcterms:created xsi:type="dcterms:W3CDTF">2012-08-30T21:52:00Z</dcterms:created>
  <dcterms:modified xsi:type="dcterms:W3CDTF">2016-08-01T16:12:55Z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