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7" r:id="rId2"/>
    <p:sldId id="299" r:id="rId3"/>
    <p:sldId id="300" r:id="rId4"/>
    <p:sldId id="308" r:id="rId5"/>
    <p:sldId id="311" r:id="rId6"/>
    <p:sldId id="310" r:id="rId7"/>
    <p:sldId id="309" r:id="rId8"/>
    <p:sldId id="29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0"/>
  </p:normalViewPr>
  <p:slideViewPr>
    <p:cSldViewPr snapToGrid="0">
      <p:cViewPr varScale="1">
        <p:scale>
          <a:sx n="87" d="100"/>
          <a:sy n="87" d="100"/>
        </p:scale>
        <p:origin x="-498"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3D5444-F62C-42C3-A75A-D9DBA807730F}" type="datetimeFigureOut">
              <a:rPr lang="en-US" smtClean="0"/>
              <a:t>8/1/2016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A4F617-7A30-41D4-AB86-5D833C98E18B}" type="slidenum">
              <a:rPr lang="en-US" smtClean="0"/>
              <a:t>‹#›</a:t>
            </a:fld>
            <a:endParaRPr lang="en-US"/>
          </a:p>
        </p:txBody>
      </p:sp>
    </p:spTree>
    <p:extLst>
      <p:ext uri="{BB962C8B-B14F-4D97-AF65-F5344CB8AC3E}">
        <p14:creationId xmlns:p14="http://schemas.microsoft.com/office/powerpoint/2010/main" val="994624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AA1FA-7B6A-47D2-8D61-F225D71B51FF}" type="datetimeFigureOut">
              <a:rPr lang="en-US" smtClean="0"/>
              <a:t>8/1/2016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A179D-2D27-49E2-B022-8EDDA2EFE682}" type="slidenum">
              <a:rPr lang="en-US" smtClean="0"/>
              <a:t>‹#›</a:t>
            </a:fld>
            <a:endParaRPr lang="en-US"/>
          </a:p>
        </p:txBody>
      </p:sp>
    </p:spTree>
    <p:extLst>
      <p:ext uri="{BB962C8B-B14F-4D97-AF65-F5344CB8AC3E}">
        <p14:creationId xmlns:p14="http://schemas.microsoft.com/office/powerpoint/2010/main" val="117460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replace this picture, just select and delete it. Then use the Insert Picture icon to replace it with one of your own!</a:t>
            </a:r>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3801082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noAutofit/>
          </a:bodyPr>
          <a:lstStyle/>
          <a:p>
            <a:endParaRPr lang="en-US" sz="180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51258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6759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4" name="Text Placeholder 3"/>
          <p:cNvSpPr>
            <a:spLocks noGrp="1"/>
          </p:cNvSpPr>
          <p:nvPr>
            <p:ph type="body" sz="half" idx="2"/>
          </p:nvPr>
        </p:nvSpPr>
        <p:spPr>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
        <p:nvSpPr>
          <p:cNvPr id="10" name="Rectangle 9"/>
          <p:cNvSpPr/>
          <p:nvPr/>
        </p:nvSpPr>
        <p:spPr>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ext Placeholder 3"/>
          <p:cNvSpPr>
            <a:spLocks noGrp="1"/>
          </p:cNvSpPr>
          <p:nvPr>
            <p:ph type="body" sz="half" idx="14"/>
          </p:nvPr>
        </p:nvSpPr>
        <p:spPr>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3" name="Picture Placeholder 2"/>
          <p:cNvSpPr>
            <a:spLocks noGrp="1"/>
          </p:cNvSpPr>
          <p:nvPr>
            <p:ph type="pic" idx="1"/>
          </p:nvPr>
        </p:nvSpPr>
        <p:spPr>
          <a:xfrm>
            <a:off x="12954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Picture Placeholder 2"/>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394401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92945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9871318" y="685800"/>
            <a:ext cx="1033272" cy="54864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804110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96182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5" name="Picture Placeholder 14"/>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endParaRPr lang="en-US"/>
          </a:p>
        </p:txBody>
      </p:sp>
    </p:spTree>
    <p:extLst>
      <p:ext uri="{BB962C8B-B14F-4D97-AF65-F5344CB8AC3E}">
        <p14:creationId xmlns:p14="http://schemas.microsoft.com/office/powerpoint/2010/main" val="240281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519642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324600" y="1828799"/>
            <a:ext cx="4572000" cy="43434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448206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95400" y="2705100"/>
            <a:ext cx="4572000" cy="3467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324600" y="2705100"/>
            <a:ext cx="4572000" cy="34671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A79A3335-6331-4872-A8B7-ECD55539F4D0}" type="datetimeFigureOut">
              <a:rPr lang="en-US" smtClean="0"/>
              <a:t>8/1/2016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60236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9A3335-6331-4872-A8B7-ECD55539F4D0}" type="datetimeFigureOut">
              <a:rPr lang="en-US" smtClean="0"/>
              <a:t>8/1/2016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339733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9A3335-6331-4872-A8B7-ECD55539F4D0}" type="datetimeFigureOut">
              <a:rPr lang="en-US" smtClean="0"/>
              <a:t>8/1/2016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983636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4763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000">
                <a:solidFill>
                  <a:schemeClr val="tx1"/>
                </a:solidFill>
              </a:defRPr>
            </a:lvl1pPr>
          </a:lstStyle>
          <a:p>
            <a:fld id="{A79A3335-6331-4872-A8B7-ECD55539F4D0}" type="datetimeFigureOut">
              <a:rPr lang="en-US" smtClean="0"/>
              <a:pPr/>
              <a:t>8/1/2016</a:t>
            </a:fld>
            <a:endParaRPr lang="en-US"/>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000">
                <a:solidFill>
                  <a:schemeClr val="tx1"/>
                </a:solidFill>
              </a:defRPr>
            </a:lvl1pPr>
          </a:lstStyle>
          <a:p>
            <a:fld id="{A7F8E3F6-DE14-48B2-B2BC-6FABA9630FB8}" type="slidenum">
              <a:rPr lang="en-US" smtClean="0"/>
              <a:pPr/>
              <a:t>‹#›</a:t>
            </a:fld>
            <a:endParaRPr lang="en-US"/>
          </a:p>
        </p:txBody>
      </p:sp>
    </p:spTree>
    <p:extLst>
      <p:ext uri="{BB962C8B-B14F-4D97-AF65-F5344CB8AC3E}">
        <p14:creationId xmlns:p14="http://schemas.microsoft.com/office/powerpoint/2010/main" val="259473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61" r:id="rId11"/>
    <p:sldLayoutId id="2147483658" r:id="rId12"/>
    <p:sldLayoutId id="214748365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7"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1047" y="2832589"/>
            <a:ext cx="6268720" cy="992279"/>
          </a:xfrm>
        </p:spPr>
        <p:txBody>
          <a:bodyPr>
            <a:noAutofit/>
          </a:bodyPr>
          <a:lstStyle/>
          <a:p>
            <a:pPr algn="ctr"/>
            <a:r>
              <a:rPr lang="en-US" sz="4800" b="1" dirty="0"/>
              <a:t>Why salespeople should be comfortable with being uncomfortable</a:t>
            </a:r>
          </a:p>
        </p:txBody>
      </p:sp>
      <p:sp>
        <p:nvSpPr>
          <p:cNvPr id="3" name="Subtitle 2"/>
          <p:cNvSpPr>
            <a:spLocks noGrp="1"/>
          </p:cNvSpPr>
          <p:nvPr>
            <p:ph type="subTitle" idx="1"/>
          </p:nvPr>
        </p:nvSpPr>
        <p:spPr/>
        <p:txBody>
          <a:bodyPr/>
          <a:lstStyle/>
          <a:p>
            <a:r>
              <a:rPr lang="en-US" dirty="0" smtClean="0"/>
              <a:t>Presented by J.W. Owens</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3275" y="5120036"/>
            <a:ext cx="1790700" cy="476250"/>
          </a:xfrm>
          <a:prstGeom prst="rect">
            <a:avLst/>
          </a:prstGeom>
        </p:spPr>
      </p:pic>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rcRect l="25134" r="25134"/>
          <a:stretch>
            <a:fillRect/>
          </a:stretch>
        </p:blipFill>
        <p:spPr/>
      </p:pic>
      <p:sp>
        <p:nvSpPr>
          <p:cNvPr id="8" name="Rectangle 7"/>
          <p:cNvSpPr/>
          <p:nvPr/>
        </p:nvSpPr>
        <p:spPr>
          <a:xfrm>
            <a:off x="11114314" y="6520543"/>
            <a:ext cx="1077686" cy="337457"/>
          </a:xfrm>
          <a:prstGeom prst="rect">
            <a:avLst/>
          </a:prstGeom>
          <a:solidFill>
            <a:schemeClr val="tx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FFFF00"/>
                </a:solidFill>
              </a:rPr>
              <a:t>JWO 229</a:t>
            </a:r>
            <a:endParaRPr lang="en-US" sz="1600" b="1" dirty="0">
              <a:solidFill>
                <a:srgbClr val="FFFF00"/>
              </a:solidFill>
            </a:endParaRPr>
          </a:p>
        </p:txBody>
      </p:sp>
      <p:sp>
        <p:nvSpPr>
          <p:cNvPr id="7" name="TextBox 6"/>
          <p:cNvSpPr txBox="1"/>
          <p:nvPr/>
        </p:nvSpPr>
        <p:spPr>
          <a:xfrm>
            <a:off x="1405439" y="5791591"/>
            <a:ext cx="342637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rgbClr val="0070C0"/>
                </a:solidFill>
                <a:latin typeface="Bodoni MT" panose="02070603080606020203" pitchFamily="18" charset="0"/>
              </a:rPr>
              <a:t>A Perspective 101 Series</a:t>
            </a:r>
            <a:endParaRPr lang="en-US" b="1" dirty="0">
              <a:solidFill>
                <a:srgbClr val="0070C0"/>
              </a:solidFill>
              <a:latin typeface="Bodoni MT" panose="02070603080606020203" pitchFamily="18" charset="0"/>
            </a:endParaRPr>
          </a:p>
        </p:txBody>
      </p:sp>
    </p:spTree>
    <p:extLst>
      <p:ext uri="{BB962C8B-B14F-4D97-AF65-F5344CB8AC3E}">
        <p14:creationId xmlns:p14="http://schemas.microsoft.com/office/powerpoint/2010/main" val="138059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74171" y="255134"/>
            <a:ext cx="10722429" cy="1036850"/>
          </a:xfrm>
        </p:spPr>
        <p:txBody>
          <a:bodyPr>
            <a:noAutofit/>
          </a:bodyPr>
          <a:lstStyle/>
          <a:p>
            <a:r>
              <a:rPr lang="en-US" sz="4400" b="1" dirty="0">
                <a:solidFill>
                  <a:srgbClr val="FFFF00"/>
                </a:solidFill>
              </a:rPr>
              <a:t>Why salespeople should be comfortable with being uncomfortable</a:t>
            </a:r>
          </a:p>
        </p:txBody>
      </p:sp>
      <p:sp>
        <p:nvSpPr>
          <p:cNvPr id="19459" name="Rectangle 3"/>
          <p:cNvSpPr>
            <a:spLocks noGrp="1" noChangeArrowheads="1"/>
          </p:cNvSpPr>
          <p:nvPr>
            <p:ph type="body" idx="1"/>
          </p:nvPr>
        </p:nvSpPr>
        <p:spPr>
          <a:xfrm>
            <a:off x="181428" y="1611086"/>
            <a:ext cx="11785600" cy="5246914"/>
          </a:xfrm>
        </p:spPr>
        <p:txBody>
          <a:bodyPr>
            <a:noAutofit/>
          </a:bodyPr>
          <a:lstStyle/>
          <a:p>
            <a:pPr marL="0" indent="0">
              <a:buNone/>
            </a:pPr>
            <a:r>
              <a:rPr lang="en-US" sz="2800" dirty="0" smtClean="0"/>
              <a:t>With </a:t>
            </a:r>
            <a:r>
              <a:rPr lang="en-US" sz="2800" dirty="0"/>
              <a:t>all the creature comforts available today, it doesn’t seem right to tell someone to enjoy being uncomfortable. But being uncomfortable in certain areas may be good advice for salespeople. </a:t>
            </a:r>
            <a:r>
              <a:rPr lang="en-US" sz="3600" b="1" dirty="0"/>
              <a:t>Why? </a:t>
            </a:r>
          </a:p>
          <a:p>
            <a:pPr marL="0" indent="0">
              <a:buNone/>
            </a:pPr>
            <a:r>
              <a:rPr lang="en-US" sz="3600" b="1" dirty="0"/>
              <a:t>Cold calls, long hours</a:t>
            </a:r>
            <a:endParaRPr lang="en-US" sz="3600" dirty="0"/>
          </a:p>
          <a:p>
            <a:r>
              <a:rPr lang="en-US" sz="2800" dirty="0"/>
              <a:t>Making cold calls and working long hours may be uncomfortable, but </a:t>
            </a:r>
            <a:r>
              <a:rPr lang="en-US" sz="2800" b="1" dirty="0"/>
              <a:t>they’re also necessary for sales success</a:t>
            </a:r>
            <a:r>
              <a:rPr lang="en-US" sz="2800" dirty="0"/>
              <a:t>. Successful salespeople understand that sometimes it takes present discomfort to achieve future gains</a:t>
            </a:r>
            <a:r>
              <a:rPr lang="en-US" sz="2800" dirty="0" smtClean="0"/>
              <a:t>.</a:t>
            </a:r>
            <a:endParaRPr lang="en-US" sz="2800" dirty="0"/>
          </a:p>
        </p:txBody>
      </p:sp>
    </p:spTree>
    <p:extLst>
      <p:ext uri="{BB962C8B-B14F-4D97-AF65-F5344CB8AC3E}">
        <p14:creationId xmlns:p14="http://schemas.microsoft.com/office/powerpoint/2010/main" val="3922281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85057" y="255134"/>
            <a:ext cx="10711543" cy="1036850"/>
          </a:xfrm>
        </p:spPr>
        <p:txBody>
          <a:bodyPr>
            <a:noAutofit/>
          </a:bodyPr>
          <a:lstStyle/>
          <a:p>
            <a:r>
              <a:rPr lang="en-US" sz="4400" b="1" dirty="0">
                <a:solidFill>
                  <a:srgbClr val="FFFF00"/>
                </a:solidFill>
              </a:rPr>
              <a:t>Why salespeople should be comfortable with being uncomfortable</a:t>
            </a:r>
          </a:p>
        </p:txBody>
      </p:sp>
      <p:sp>
        <p:nvSpPr>
          <p:cNvPr id="31747" name="Rectangle 3"/>
          <p:cNvSpPr>
            <a:spLocks noGrp="1" noChangeArrowheads="1"/>
          </p:cNvSpPr>
          <p:nvPr>
            <p:ph type="body" idx="1"/>
          </p:nvPr>
        </p:nvSpPr>
        <p:spPr>
          <a:xfrm>
            <a:off x="83457" y="1621971"/>
            <a:ext cx="11785600" cy="4267200"/>
          </a:xfrm>
        </p:spPr>
        <p:txBody>
          <a:bodyPr>
            <a:normAutofit/>
          </a:bodyPr>
          <a:lstStyle/>
          <a:p>
            <a:pPr marL="0" indent="0">
              <a:buNone/>
            </a:pPr>
            <a:r>
              <a:rPr lang="en-US" sz="3600" b="1" dirty="0" smtClean="0"/>
              <a:t>New </a:t>
            </a:r>
            <a:r>
              <a:rPr lang="en-US" sz="3600" b="1" dirty="0"/>
              <a:t>opportunities</a:t>
            </a:r>
            <a:endParaRPr lang="en-US" sz="3600" dirty="0"/>
          </a:p>
          <a:p>
            <a:r>
              <a:rPr lang="en-US" sz="2800" dirty="0"/>
              <a:t>Successful salespeople also understand and appreciate that the upside of dealing with difficult situations is learning and developing new sales skills. </a:t>
            </a:r>
            <a:endParaRPr lang="en-US" sz="2800" dirty="0" smtClean="0"/>
          </a:p>
          <a:p>
            <a:r>
              <a:rPr lang="en-US" sz="2800" dirty="0" smtClean="0"/>
              <a:t>They </a:t>
            </a:r>
            <a:r>
              <a:rPr lang="en-US" sz="2800" dirty="0"/>
              <a:t>often pick difficult tasks (or sales calls) over the easy ones, recognizing they’ll make them stronger as a salesperson.</a:t>
            </a:r>
          </a:p>
          <a:p>
            <a:pPr>
              <a:lnSpc>
                <a:spcPct val="80000"/>
              </a:lnSpc>
              <a:buFontTx/>
              <a:buNone/>
            </a:pPr>
            <a:r>
              <a:rPr lang="en-US" sz="1800" b="1" dirty="0"/>
              <a:t>	</a:t>
            </a:r>
            <a:endParaRPr lang="en-US" sz="3200" dirty="0"/>
          </a:p>
          <a:p>
            <a:pPr>
              <a:lnSpc>
                <a:spcPct val="80000"/>
              </a:lnSpc>
              <a:buFontTx/>
              <a:buNone/>
            </a:pPr>
            <a:r>
              <a:rPr lang="en-US" sz="1800" dirty="0"/>
              <a:t>	</a:t>
            </a:r>
            <a:endParaRPr lang="en-US" sz="3200" dirty="0"/>
          </a:p>
        </p:txBody>
      </p:sp>
    </p:spTree>
    <p:extLst>
      <p:ext uri="{BB962C8B-B14F-4D97-AF65-F5344CB8AC3E}">
        <p14:creationId xmlns:p14="http://schemas.microsoft.com/office/powerpoint/2010/main" val="2568740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85057" y="255134"/>
            <a:ext cx="10711543" cy="1036850"/>
          </a:xfrm>
        </p:spPr>
        <p:txBody>
          <a:bodyPr>
            <a:noAutofit/>
          </a:bodyPr>
          <a:lstStyle/>
          <a:p>
            <a:r>
              <a:rPr lang="en-US" sz="4400" b="1" dirty="0">
                <a:solidFill>
                  <a:srgbClr val="FFFF00"/>
                </a:solidFill>
              </a:rPr>
              <a:t>Why salespeople should be comfortable with being uncomfortable</a:t>
            </a:r>
          </a:p>
        </p:txBody>
      </p:sp>
      <p:sp>
        <p:nvSpPr>
          <p:cNvPr id="31747" name="Rectangle 3"/>
          <p:cNvSpPr>
            <a:spLocks noGrp="1" noChangeArrowheads="1"/>
          </p:cNvSpPr>
          <p:nvPr>
            <p:ph type="body" idx="1"/>
          </p:nvPr>
        </p:nvSpPr>
        <p:spPr>
          <a:xfrm>
            <a:off x="83457" y="1621971"/>
            <a:ext cx="11785600" cy="4267200"/>
          </a:xfrm>
        </p:spPr>
        <p:txBody>
          <a:bodyPr>
            <a:normAutofit/>
          </a:bodyPr>
          <a:lstStyle/>
          <a:p>
            <a:pPr marL="0" indent="0">
              <a:buNone/>
            </a:pPr>
            <a:r>
              <a:rPr lang="en-US" sz="3800" b="1" dirty="0" smtClean="0"/>
              <a:t>Three </a:t>
            </a:r>
            <a:r>
              <a:rPr lang="en-US" sz="3800" b="1" dirty="0"/>
              <a:t>key areas</a:t>
            </a:r>
            <a:endParaRPr lang="en-US" sz="3800" dirty="0"/>
          </a:p>
          <a:p>
            <a:pPr marL="0" indent="0">
              <a:buNone/>
            </a:pPr>
            <a:r>
              <a:rPr lang="en-US" sz="3200" b="1" dirty="0"/>
              <a:t>Here are three areas that cause discomfort for salespeople. </a:t>
            </a:r>
            <a:endParaRPr lang="en-US" sz="3200" b="1" dirty="0" smtClean="0"/>
          </a:p>
          <a:p>
            <a:pPr marL="0" indent="0">
              <a:buNone/>
            </a:pPr>
            <a:r>
              <a:rPr lang="en-US" sz="2800" dirty="0" smtClean="0"/>
              <a:t>It’s </a:t>
            </a:r>
            <a:r>
              <a:rPr lang="en-US" sz="2800" dirty="0"/>
              <a:t>a good idea to share these common sore spots with your staffers (especially the younger, less experienced reps) so they recognize they are not alone in dealing with them — and so they know how to deal with them</a:t>
            </a:r>
            <a:r>
              <a:rPr lang="en-US" sz="2800" dirty="0" smtClean="0"/>
              <a:t>.</a:t>
            </a:r>
            <a:endParaRPr lang="en-US" sz="2800" dirty="0"/>
          </a:p>
        </p:txBody>
      </p:sp>
    </p:spTree>
    <p:extLst>
      <p:ext uri="{BB962C8B-B14F-4D97-AF65-F5344CB8AC3E}">
        <p14:creationId xmlns:p14="http://schemas.microsoft.com/office/powerpoint/2010/main" val="1781581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85057" y="255134"/>
            <a:ext cx="10711543" cy="1036850"/>
          </a:xfrm>
        </p:spPr>
        <p:txBody>
          <a:bodyPr>
            <a:noAutofit/>
          </a:bodyPr>
          <a:lstStyle/>
          <a:p>
            <a:r>
              <a:rPr lang="en-US" sz="4400" b="1" dirty="0">
                <a:solidFill>
                  <a:srgbClr val="FFFF00"/>
                </a:solidFill>
              </a:rPr>
              <a:t>Why salespeople should be comfortable with being uncomfortable</a:t>
            </a:r>
          </a:p>
        </p:txBody>
      </p:sp>
      <p:sp>
        <p:nvSpPr>
          <p:cNvPr id="31747" name="Rectangle 3"/>
          <p:cNvSpPr>
            <a:spLocks noGrp="1" noChangeArrowheads="1"/>
          </p:cNvSpPr>
          <p:nvPr>
            <p:ph type="body" idx="1"/>
          </p:nvPr>
        </p:nvSpPr>
        <p:spPr>
          <a:xfrm>
            <a:off x="83457" y="1621971"/>
            <a:ext cx="11785600" cy="4267200"/>
          </a:xfrm>
        </p:spPr>
        <p:txBody>
          <a:bodyPr>
            <a:normAutofit lnSpcReduction="10000"/>
          </a:bodyPr>
          <a:lstStyle/>
          <a:p>
            <a:pPr marL="0" lvl="0" indent="0">
              <a:buNone/>
            </a:pPr>
            <a:r>
              <a:rPr lang="en-US" sz="3600" b="1" dirty="0" smtClean="0"/>
              <a:t>Coping </a:t>
            </a:r>
            <a:r>
              <a:rPr lang="en-US" sz="3600" b="1" dirty="0"/>
              <a:t>with losing a sale</a:t>
            </a:r>
            <a:r>
              <a:rPr lang="en-US" sz="3600" dirty="0"/>
              <a:t>. </a:t>
            </a:r>
            <a:endParaRPr lang="en-US" sz="3600" dirty="0" smtClean="0"/>
          </a:p>
          <a:p>
            <a:pPr marL="0" lvl="0" indent="0">
              <a:buNone/>
            </a:pPr>
            <a:r>
              <a:rPr lang="en-US" sz="3200" dirty="0" smtClean="0"/>
              <a:t>When </a:t>
            </a:r>
            <a:r>
              <a:rPr lang="en-US" sz="3200" dirty="0"/>
              <a:t>some salespeople lose a sale, they push it to the back of their minds and chose not to talk about it. </a:t>
            </a:r>
            <a:endParaRPr lang="en-US" sz="3200" dirty="0" smtClean="0"/>
          </a:p>
          <a:p>
            <a:pPr marL="0" lvl="0" indent="0">
              <a:buNone/>
            </a:pPr>
            <a:r>
              <a:rPr lang="en-US" sz="3200" dirty="0" smtClean="0"/>
              <a:t>But </a:t>
            </a:r>
            <a:r>
              <a:rPr lang="en-US" sz="3200" dirty="0"/>
              <a:t>the first step in dealing with a lost sale is acknowledging it and learning what they could’ve done differently. </a:t>
            </a:r>
            <a:endParaRPr lang="en-US" sz="3200" dirty="0" smtClean="0"/>
          </a:p>
          <a:p>
            <a:pPr marL="0" lvl="0" indent="0">
              <a:buNone/>
            </a:pPr>
            <a:r>
              <a:rPr lang="en-US" sz="3200" dirty="0" smtClean="0"/>
              <a:t>There’s </a:t>
            </a:r>
            <a:r>
              <a:rPr lang="en-US" sz="3200" dirty="0"/>
              <a:t>always tomorrow to turn things around.</a:t>
            </a:r>
          </a:p>
          <a:p>
            <a:pPr>
              <a:lnSpc>
                <a:spcPct val="80000"/>
              </a:lnSpc>
              <a:buFontTx/>
              <a:buNone/>
            </a:pPr>
            <a:r>
              <a:rPr lang="en-US" sz="1800" b="1" dirty="0"/>
              <a:t>	</a:t>
            </a:r>
            <a:endParaRPr lang="en-US" sz="3200" dirty="0"/>
          </a:p>
          <a:p>
            <a:pPr>
              <a:lnSpc>
                <a:spcPct val="80000"/>
              </a:lnSpc>
              <a:buFontTx/>
              <a:buNone/>
            </a:pPr>
            <a:r>
              <a:rPr lang="en-US" sz="1800" dirty="0"/>
              <a:t>	</a:t>
            </a:r>
            <a:endParaRPr lang="en-US" sz="3200" dirty="0"/>
          </a:p>
        </p:txBody>
      </p:sp>
    </p:spTree>
    <p:extLst>
      <p:ext uri="{BB962C8B-B14F-4D97-AF65-F5344CB8AC3E}">
        <p14:creationId xmlns:p14="http://schemas.microsoft.com/office/powerpoint/2010/main" val="1571810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85057" y="255134"/>
            <a:ext cx="10711543" cy="1036850"/>
          </a:xfrm>
        </p:spPr>
        <p:txBody>
          <a:bodyPr>
            <a:noAutofit/>
          </a:bodyPr>
          <a:lstStyle/>
          <a:p>
            <a:r>
              <a:rPr lang="en-US" sz="4400" b="1" dirty="0">
                <a:solidFill>
                  <a:srgbClr val="FFFF00"/>
                </a:solidFill>
              </a:rPr>
              <a:t>Why salespeople should be comfortable with being uncomfortable</a:t>
            </a:r>
          </a:p>
        </p:txBody>
      </p:sp>
      <p:sp>
        <p:nvSpPr>
          <p:cNvPr id="31747" name="Rectangle 3"/>
          <p:cNvSpPr>
            <a:spLocks noGrp="1" noChangeArrowheads="1"/>
          </p:cNvSpPr>
          <p:nvPr>
            <p:ph type="body" idx="1"/>
          </p:nvPr>
        </p:nvSpPr>
        <p:spPr>
          <a:xfrm>
            <a:off x="83457" y="1621971"/>
            <a:ext cx="11785600" cy="4267200"/>
          </a:xfrm>
        </p:spPr>
        <p:txBody>
          <a:bodyPr>
            <a:normAutofit/>
          </a:bodyPr>
          <a:lstStyle/>
          <a:p>
            <a:pPr marL="0" lvl="0" indent="0">
              <a:buNone/>
            </a:pPr>
            <a:r>
              <a:rPr lang="en-US" sz="3600" b="1" dirty="0" smtClean="0"/>
              <a:t>Breaking </a:t>
            </a:r>
            <a:r>
              <a:rPr lang="en-US" sz="3600" b="1" dirty="0"/>
              <a:t>out of a sales slump</a:t>
            </a:r>
            <a:r>
              <a:rPr lang="en-US" sz="3600" dirty="0"/>
              <a:t>. </a:t>
            </a:r>
            <a:endParaRPr lang="en-US" sz="3600" dirty="0" smtClean="0"/>
          </a:p>
          <a:p>
            <a:pPr marL="0" lvl="0" indent="0">
              <a:buNone/>
            </a:pPr>
            <a:r>
              <a:rPr lang="en-US" sz="2800" b="1" dirty="0" smtClean="0"/>
              <a:t>When </a:t>
            </a:r>
            <a:r>
              <a:rPr lang="en-US" sz="2800" b="1" dirty="0"/>
              <a:t>someone’s experiencing a slump, it’s critical that the person look carefully at his or her approach, strategies, strengths and weaknesses</a:t>
            </a:r>
            <a:r>
              <a:rPr lang="en-US" sz="2800" b="1" dirty="0" smtClean="0"/>
              <a:t>.</a:t>
            </a:r>
          </a:p>
          <a:p>
            <a:pPr marL="0" lvl="0" indent="0">
              <a:buNone/>
            </a:pPr>
            <a:r>
              <a:rPr lang="en-US" sz="2800" dirty="0" smtClean="0"/>
              <a:t>The </a:t>
            </a:r>
            <a:r>
              <a:rPr lang="en-US" sz="2800" dirty="0"/>
              <a:t>person must recognize that the key to breaking out of a slump is to </a:t>
            </a:r>
            <a:r>
              <a:rPr lang="en-US" sz="2800" b="1" dirty="0"/>
              <a:t>maintain a positive attitude, prospect effectively, tailor presentations to individual prospects/customers and offer great after-sales service</a:t>
            </a:r>
            <a:r>
              <a:rPr lang="en-US" sz="2800" dirty="0" smtClean="0"/>
              <a:t>.</a:t>
            </a:r>
            <a:endParaRPr lang="en-US" sz="4400" dirty="0"/>
          </a:p>
        </p:txBody>
      </p:sp>
    </p:spTree>
    <p:extLst>
      <p:ext uri="{BB962C8B-B14F-4D97-AF65-F5344CB8AC3E}">
        <p14:creationId xmlns:p14="http://schemas.microsoft.com/office/powerpoint/2010/main" val="1736884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85057" y="255134"/>
            <a:ext cx="10711543" cy="1036850"/>
          </a:xfrm>
        </p:spPr>
        <p:txBody>
          <a:bodyPr>
            <a:noAutofit/>
          </a:bodyPr>
          <a:lstStyle/>
          <a:p>
            <a:r>
              <a:rPr lang="en-US" sz="4400" b="1" dirty="0">
                <a:solidFill>
                  <a:srgbClr val="FFFF00"/>
                </a:solidFill>
              </a:rPr>
              <a:t>Why salespeople should be comfortable with being uncomfortable</a:t>
            </a:r>
          </a:p>
        </p:txBody>
      </p:sp>
      <p:sp>
        <p:nvSpPr>
          <p:cNvPr id="31747" name="Rectangle 3"/>
          <p:cNvSpPr>
            <a:spLocks noGrp="1" noChangeArrowheads="1"/>
          </p:cNvSpPr>
          <p:nvPr>
            <p:ph type="body" idx="1"/>
          </p:nvPr>
        </p:nvSpPr>
        <p:spPr>
          <a:xfrm>
            <a:off x="83457" y="1621971"/>
            <a:ext cx="11785600" cy="4267200"/>
          </a:xfrm>
        </p:spPr>
        <p:txBody>
          <a:bodyPr>
            <a:normAutofit/>
          </a:bodyPr>
          <a:lstStyle/>
          <a:p>
            <a:pPr marL="0" lvl="0" indent="0">
              <a:buNone/>
            </a:pPr>
            <a:r>
              <a:rPr lang="en-US" sz="3600" b="1" dirty="0" smtClean="0"/>
              <a:t>Dealing </a:t>
            </a:r>
            <a:r>
              <a:rPr lang="en-US" sz="3600" b="1" dirty="0"/>
              <a:t>with customer problems</a:t>
            </a:r>
            <a:r>
              <a:rPr lang="en-US" sz="3600" dirty="0"/>
              <a:t>. </a:t>
            </a:r>
            <a:endParaRPr lang="en-US" sz="3600" dirty="0" smtClean="0"/>
          </a:p>
          <a:p>
            <a:pPr marL="0" lvl="0" indent="0">
              <a:buNone/>
            </a:pPr>
            <a:r>
              <a:rPr lang="en-US" sz="2800" dirty="0" smtClean="0"/>
              <a:t>When </a:t>
            </a:r>
            <a:r>
              <a:rPr lang="en-US" sz="2800" dirty="0"/>
              <a:t>customers call with problems, </a:t>
            </a:r>
            <a:r>
              <a:rPr lang="en-US" sz="2800" b="1" dirty="0"/>
              <a:t>salespeople are tasked with a challenge: </a:t>
            </a:r>
            <a:r>
              <a:rPr lang="en-US" sz="2800" dirty="0"/>
              <a:t>drawing on all of their resources and experiences to come up with effective and timely solutions. </a:t>
            </a:r>
            <a:endParaRPr lang="en-US" sz="2800" dirty="0" smtClean="0"/>
          </a:p>
          <a:p>
            <a:pPr marL="0" lvl="0" indent="0">
              <a:buNone/>
            </a:pPr>
            <a:r>
              <a:rPr lang="en-US" sz="2800" b="1" dirty="0" smtClean="0"/>
              <a:t>Those </a:t>
            </a:r>
            <a:r>
              <a:rPr lang="en-US" sz="2800" b="1" dirty="0"/>
              <a:t>who become experts at problem-solving take on the role of troubleshooter</a:t>
            </a:r>
            <a:r>
              <a:rPr lang="en-US" sz="2800" dirty="0"/>
              <a:t>, a role that builds customer trust and loyalty.</a:t>
            </a:r>
          </a:p>
          <a:p>
            <a:pPr>
              <a:lnSpc>
                <a:spcPct val="80000"/>
              </a:lnSpc>
              <a:buFontTx/>
              <a:buNone/>
            </a:pPr>
            <a:r>
              <a:rPr lang="en-US" sz="2800" b="1" dirty="0"/>
              <a:t>	</a:t>
            </a:r>
            <a:endParaRPr lang="en-US" sz="4400" dirty="0"/>
          </a:p>
          <a:p>
            <a:pPr>
              <a:lnSpc>
                <a:spcPct val="80000"/>
              </a:lnSpc>
              <a:buFontTx/>
              <a:buNone/>
            </a:pPr>
            <a:r>
              <a:rPr lang="en-US" sz="1800" dirty="0"/>
              <a:t>	</a:t>
            </a:r>
            <a:endParaRPr lang="en-US" sz="3200" dirty="0"/>
          </a:p>
        </p:txBody>
      </p:sp>
    </p:spTree>
    <p:extLst>
      <p:ext uri="{BB962C8B-B14F-4D97-AF65-F5344CB8AC3E}">
        <p14:creationId xmlns:p14="http://schemas.microsoft.com/office/powerpoint/2010/main" val="2383899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240" y="298682"/>
            <a:ext cx="10665360" cy="1036850"/>
          </a:xfrm>
        </p:spPr>
        <p:txBody>
          <a:bodyPr>
            <a:noAutofit/>
          </a:bodyPr>
          <a:lstStyle/>
          <a:p>
            <a:r>
              <a:rPr lang="en-US" sz="4400" b="1" dirty="0">
                <a:solidFill>
                  <a:srgbClr val="FFFF00"/>
                </a:solidFill>
              </a:rPr>
              <a:t>Why salespeople should be comfortable with being uncomfortable</a:t>
            </a:r>
            <a:endParaRPr lang="en-US" sz="4400" dirty="0">
              <a:solidFill>
                <a:srgbClr val="FFFF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
        <p:nvSpPr>
          <p:cNvPr id="6" name="TextBox 5"/>
          <p:cNvSpPr txBox="1"/>
          <p:nvPr/>
        </p:nvSpPr>
        <p:spPr>
          <a:xfrm>
            <a:off x="402771" y="2329543"/>
            <a:ext cx="3820886" cy="1938992"/>
          </a:xfrm>
          <a:prstGeom prst="rect">
            <a:avLst/>
          </a:prstGeom>
          <a:noFill/>
        </p:spPr>
        <p:txBody>
          <a:bodyPr wrap="square" rtlCol="0">
            <a:spAutoFit/>
          </a:bodyPr>
          <a:lstStyle/>
          <a:p>
            <a:pPr algn="ctr"/>
            <a:r>
              <a:rPr lang="en-US" sz="6000" b="1" dirty="0" smtClean="0"/>
              <a:t>Good Selling !</a:t>
            </a:r>
            <a:endParaRPr lang="en-US" sz="6000" b="1"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0041" y="4256315"/>
            <a:ext cx="1685360" cy="609600"/>
          </a:xfrm>
          <a:prstGeom prst="rect">
            <a:avLst/>
          </a:prstGeom>
        </p:spPr>
      </p:pic>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083175" y="1711166"/>
            <a:ext cx="6837363" cy="4102417"/>
          </a:xfrm>
        </p:spPr>
      </p:pic>
      <p:sp>
        <p:nvSpPr>
          <p:cNvPr id="8" name="Content Placeholder 7"/>
          <p:cNvSpPr txBox="1">
            <a:spLocks/>
          </p:cNvSpPr>
          <p:nvPr/>
        </p:nvSpPr>
        <p:spPr>
          <a:xfrm>
            <a:off x="0" y="5998030"/>
            <a:ext cx="12115800" cy="968832"/>
          </a:xfrm>
          <a:prstGeom prst="rect">
            <a:avLst/>
          </a:prstGeom>
        </p:spPr>
        <p:txBody>
          <a:bodyPr vert="horz" lIns="91440" tIns="45720" rIns="91440" bIns="45720" rtlCol="0">
            <a:normAutofit lnSpcReduction="10000"/>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r>
              <a:rPr lang="en-US" sz="1100" dirty="0" smtClean="0"/>
              <a:t>Disclaimer: The information contained in this presentation is intended solely for your personal reference. Such information is subject to change without notice, its accuracy is not guaranteed and it may not contain all material information concerning J.W. Owens.  The Company makes no representation regarding, and assumes no responsibility or liability for, the accuracy or completeness of, or any errors or omissions in, any information contained herein. In addition, the information contains white papers , presentation from others, industry material, public or shared  information from others and J.W. Owens that may reflect the his current views with respect to future events and performance. This presentation does not constitute an offer or invitation to purchase or subscribe or to provide any service or advice, and no part of it shall form the basis of or be relied upon in connection with any contract, commitment or decision in relation thereto.</a:t>
            </a:r>
          </a:p>
          <a:p>
            <a:endParaRPr lang="en-US" dirty="0"/>
          </a:p>
        </p:txBody>
      </p:sp>
      <p:sp>
        <p:nvSpPr>
          <p:cNvPr id="9" name="TextBox 8"/>
          <p:cNvSpPr txBox="1"/>
          <p:nvPr/>
        </p:nvSpPr>
        <p:spPr>
          <a:xfrm>
            <a:off x="76200" y="1543050"/>
            <a:ext cx="4495799" cy="646331"/>
          </a:xfrm>
          <a:prstGeom prst="rect">
            <a:avLst/>
          </a:prstGeom>
          <a:noFill/>
        </p:spPr>
        <p:txBody>
          <a:bodyPr wrap="square" rtlCol="0">
            <a:spAutoFit/>
          </a:bodyPr>
          <a:lstStyle/>
          <a:p>
            <a:pPr algn="ctr"/>
            <a:r>
              <a:rPr lang="en-US" b="1" dirty="0"/>
              <a:t>This is a series of </a:t>
            </a:r>
            <a:r>
              <a:rPr lang="en-US" b="1" dirty="0" smtClean="0"/>
              <a:t>Training </a:t>
            </a:r>
            <a:r>
              <a:rPr lang="en-US" b="1" dirty="0"/>
              <a:t>for your </a:t>
            </a:r>
            <a:r>
              <a:rPr lang="en-US" b="1" dirty="0" smtClean="0"/>
              <a:t>Management, Sales &amp; Office TEAM</a:t>
            </a:r>
            <a:endParaRPr lang="en-US" b="1" dirty="0"/>
          </a:p>
        </p:txBody>
      </p:sp>
      <p:sp>
        <p:nvSpPr>
          <p:cNvPr id="10" name="TextBox 9"/>
          <p:cNvSpPr txBox="1"/>
          <p:nvPr/>
        </p:nvSpPr>
        <p:spPr>
          <a:xfrm>
            <a:off x="231239" y="5084488"/>
            <a:ext cx="4256314" cy="646331"/>
          </a:xfrm>
          <a:prstGeom prst="rect">
            <a:avLst/>
          </a:prstGeom>
          <a:noFill/>
        </p:spPr>
        <p:txBody>
          <a:bodyPr wrap="square" rtlCol="0">
            <a:spAutoFit/>
          </a:bodyPr>
          <a:lstStyle/>
          <a:p>
            <a:pPr algn="ctr"/>
            <a:r>
              <a:rPr lang="en-US" b="1" dirty="0" smtClean="0"/>
              <a:t>J.W. Owens - 561-372-5922 results.jwowens@gmail.com </a:t>
            </a:r>
            <a:endParaRPr lang="en-US" b="1" dirty="0"/>
          </a:p>
        </p:txBody>
      </p:sp>
      <p:sp>
        <p:nvSpPr>
          <p:cNvPr id="11" name="TextBox 6"/>
          <p:cNvSpPr txBox="1"/>
          <p:nvPr/>
        </p:nvSpPr>
        <p:spPr>
          <a:xfrm>
            <a:off x="646210" y="5629089"/>
            <a:ext cx="342637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rgbClr val="0070C0"/>
                </a:solidFill>
                <a:latin typeface="Bodoni MT" panose="02070603080606020203" pitchFamily="18" charset="0"/>
              </a:rPr>
              <a:t>A Perspective 101 Series</a:t>
            </a:r>
            <a:endParaRPr lang="en-US" b="1" dirty="0">
              <a:solidFill>
                <a:srgbClr val="0070C0"/>
              </a:solidFill>
              <a:latin typeface="Bodoni MT" panose="02070603080606020203" pitchFamily="18" charset="0"/>
            </a:endParaRPr>
          </a:p>
        </p:txBody>
      </p:sp>
    </p:spTree>
    <p:extLst>
      <p:ext uri="{BB962C8B-B14F-4D97-AF65-F5344CB8AC3E}">
        <p14:creationId xmlns:p14="http://schemas.microsoft.com/office/powerpoint/2010/main" val="2435109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Sales Direction 16X9">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SalesDirection_16x9.potx" id="{FE35DD5A-B687-4161-B4D9-35484B75A379}" vid="{5DB76398-B2EF-4269-B3B2-C0E4C29F3554}"/>
    </a:ext>
  </a:extLst>
</a:theme>
</file>

<file path=ppt/theme/theme2.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290</TotalTime>
  <Words>654</Words>
  <Application>Microsoft Office PowerPoint</Application>
  <PresentationFormat>Custom</PresentationFormat>
  <Paragraphs>43</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Sales Direction 16X9</vt:lpstr>
      <vt:lpstr>Why salespeople should be comfortable with being uncomfortable</vt:lpstr>
      <vt:lpstr>Why salespeople should be comfortable with being uncomfortable</vt:lpstr>
      <vt:lpstr>Why salespeople should be comfortable with being uncomfortable</vt:lpstr>
      <vt:lpstr>Why salespeople should be comfortable with being uncomfortable</vt:lpstr>
      <vt:lpstr>Why salespeople should be comfortable with being uncomfortable</vt:lpstr>
      <vt:lpstr>Why salespeople should be comfortable with being uncomfortable</vt:lpstr>
      <vt:lpstr>Why salespeople should be comfortable with being uncomfortable</vt:lpstr>
      <vt:lpstr>Why salespeople should be comfortable with being uncomfortable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with Picture Layout</dc:title>
  <dc:creator>JW Owens</dc:creator>
  <cp:lastModifiedBy>JW Owens</cp:lastModifiedBy>
  <cp:revision>36</cp:revision>
  <dcterms:created xsi:type="dcterms:W3CDTF">2012-08-30T21:52:00Z</dcterms:created>
  <dcterms:modified xsi:type="dcterms:W3CDTF">2016-08-01T16:08:39Z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