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93" r:id="rId4"/>
    <p:sldId id="294" r:id="rId5"/>
    <p:sldId id="296" r:id="rId6"/>
    <p:sldId id="297"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896" y="2520355"/>
            <a:ext cx="6268720" cy="992279"/>
          </a:xfrm>
        </p:spPr>
        <p:txBody>
          <a:bodyPr>
            <a:noAutofit/>
          </a:bodyPr>
          <a:lstStyle/>
          <a:p>
            <a:pPr marL="0" indent="0" algn="ctr"/>
            <a:r>
              <a:rPr lang="en-US" sz="6000" b="1" dirty="0"/>
              <a:t>14 Steps to Successful Cold-Calling</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30528" r="30528"/>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223</a:t>
            </a:r>
            <a:endParaRPr lang="en-US" sz="1600" b="1" dirty="0">
              <a:solidFill>
                <a:srgbClr val="FFFF00"/>
              </a:solidFill>
            </a:endParaRPr>
          </a:p>
        </p:txBody>
      </p:sp>
      <p:sp>
        <p:nvSpPr>
          <p:cNvPr id="7" name="TextBox 6"/>
          <p:cNvSpPr txBox="1"/>
          <p:nvPr/>
        </p:nvSpPr>
        <p:spPr>
          <a:xfrm>
            <a:off x="1498100" y="569361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14 Steps to Successful Cold-Calling</a:t>
            </a:r>
          </a:p>
        </p:txBody>
      </p:sp>
      <p:sp>
        <p:nvSpPr>
          <p:cNvPr id="3" name="Content Placeholder 2"/>
          <p:cNvSpPr>
            <a:spLocks noGrp="1"/>
          </p:cNvSpPr>
          <p:nvPr>
            <p:ph idx="1"/>
          </p:nvPr>
        </p:nvSpPr>
        <p:spPr>
          <a:xfrm>
            <a:off x="410482" y="1545771"/>
            <a:ext cx="11480800" cy="5312229"/>
          </a:xfrm>
        </p:spPr>
        <p:txBody>
          <a:bodyPr>
            <a:normAutofit fontScale="92500"/>
          </a:bodyPr>
          <a:lstStyle/>
          <a:p>
            <a:pPr marL="0" indent="0">
              <a:buNone/>
            </a:pPr>
            <a:r>
              <a:rPr lang="en-US" sz="3000" b="1" dirty="0"/>
              <a:t>14 Steps to Successful Cold-Calling</a:t>
            </a:r>
          </a:p>
          <a:p>
            <a:pPr fontAlgn="base"/>
            <a:r>
              <a:rPr lang="en-US" dirty="0"/>
              <a:t>The vast majority of salespeople do not enjoy cold-calling. Yet, at the same time, it is an activity that most need to do on a regular basis if you want to sustain sales motivation.</a:t>
            </a:r>
          </a:p>
          <a:p>
            <a:pPr fontAlgn="base"/>
            <a:r>
              <a:rPr lang="en-US" dirty="0"/>
              <a:t>The biggest reason sales professionals are not more successful in this necessary endeavor is because they fall back on the defense that they have “other things to do.”</a:t>
            </a:r>
          </a:p>
          <a:p>
            <a:pPr fontAlgn="base"/>
            <a:r>
              <a:rPr lang="en-US" dirty="0"/>
              <a:t>The truth is they will overcome this excuse quickly by being held accountable for making a set number of cold calls each day, each week or each month.</a:t>
            </a:r>
          </a:p>
          <a:p>
            <a:pPr fontAlgn="base"/>
            <a:r>
              <a:rPr lang="en-US" dirty="0"/>
              <a:t>As much as people would like to believe there is a secret formula for being successful at cold-calling, the only valid one is being disciplined enough to do it. When people avoid cold-calling, they are generally telling themselves that either they don’t know enough about what they’re selling or they don’t believe the outcome will be successful. For this simple reason, it is necessary to be confident in yourself and what you are selling.</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14 Steps to Successful Cold-Calling</a:t>
            </a:r>
          </a:p>
        </p:txBody>
      </p:sp>
      <p:sp>
        <p:nvSpPr>
          <p:cNvPr id="3" name="Content Placeholder 2"/>
          <p:cNvSpPr>
            <a:spLocks noGrp="1"/>
          </p:cNvSpPr>
          <p:nvPr>
            <p:ph idx="1"/>
          </p:nvPr>
        </p:nvSpPr>
        <p:spPr>
          <a:xfrm>
            <a:off x="406400" y="1545771"/>
            <a:ext cx="11480800" cy="5312229"/>
          </a:xfrm>
        </p:spPr>
        <p:txBody>
          <a:bodyPr>
            <a:normAutofit/>
          </a:bodyPr>
          <a:lstStyle/>
          <a:p>
            <a:pPr marL="0" indent="0" algn="ctr" fontAlgn="base">
              <a:buNone/>
            </a:pPr>
            <a:r>
              <a:rPr lang="en-US" sz="3200" b="1" dirty="0"/>
              <a:t>The following may be beneficial as you begin to practice the critical discipline of cold-calling.</a:t>
            </a:r>
            <a:endParaRPr lang="en-US" sz="3200" dirty="0"/>
          </a:p>
          <a:p>
            <a:pPr marL="457200" lvl="0" indent="-457200" fontAlgn="base">
              <a:buFont typeface="+mj-lt"/>
              <a:buAutoNum type="arabicPeriod"/>
            </a:pPr>
            <a:r>
              <a:rPr lang="en-US" b="1" dirty="0"/>
              <a:t>Have a dedicated time each day to </a:t>
            </a:r>
            <a:r>
              <a:rPr lang="en-US" b="1" dirty="0" smtClean="0"/>
              <a:t>prospect.</a:t>
            </a:r>
          </a:p>
          <a:p>
            <a:pPr marL="457200" lvl="0" indent="-457200" fontAlgn="base">
              <a:buFont typeface="+mj-lt"/>
              <a:buAutoNum type="arabicPeriod"/>
            </a:pPr>
            <a:r>
              <a:rPr lang="en-US" b="1" dirty="0" smtClean="0"/>
              <a:t>Know </a:t>
            </a:r>
            <a:r>
              <a:rPr lang="en-US" b="1" dirty="0"/>
              <a:t>the reason for calling before you call: customer benefits, not product </a:t>
            </a:r>
            <a:r>
              <a:rPr lang="en-US" b="1" dirty="0" smtClean="0"/>
              <a:t>features.</a:t>
            </a:r>
          </a:p>
          <a:p>
            <a:pPr marL="457200" lvl="0" indent="-457200" fontAlgn="base">
              <a:buFont typeface="+mj-lt"/>
              <a:buAutoNum type="arabicPeriod"/>
            </a:pPr>
            <a:r>
              <a:rPr lang="en-US" b="1" dirty="0" smtClean="0"/>
              <a:t>Leave </a:t>
            </a:r>
            <a:r>
              <a:rPr lang="en-US" b="1" dirty="0"/>
              <a:t>short voice mail </a:t>
            </a:r>
            <a:r>
              <a:rPr lang="en-US" b="1" dirty="0" smtClean="0"/>
              <a:t>messages.</a:t>
            </a:r>
          </a:p>
          <a:p>
            <a:pPr marL="457200" lvl="0" indent="-457200" fontAlgn="base">
              <a:buFont typeface="+mj-lt"/>
              <a:buAutoNum type="arabicPeriod"/>
            </a:pPr>
            <a:r>
              <a:rPr lang="en-US" b="1" dirty="0" smtClean="0"/>
              <a:t>Assume </a:t>
            </a:r>
            <a:r>
              <a:rPr lang="en-US" b="1" dirty="0"/>
              <a:t>your voice mail messages will never be </a:t>
            </a:r>
            <a:r>
              <a:rPr lang="en-US" b="1" dirty="0" smtClean="0"/>
              <a:t>returned.</a:t>
            </a:r>
          </a:p>
          <a:p>
            <a:pPr marL="457200" lvl="0" indent="-457200" fontAlgn="base">
              <a:buFont typeface="+mj-lt"/>
              <a:buAutoNum type="arabicPeriod"/>
            </a:pPr>
            <a:r>
              <a:rPr lang="en-US" b="1" dirty="0" smtClean="0"/>
              <a:t>Always </a:t>
            </a:r>
            <a:r>
              <a:rPr lang="en-US" b="1" dirty="0"/>
              <a:t>call one level higher in an organization than you believe is necessary.</a:t>
            </a:r>
          </a:p>
          <a:p>
            <a:pPr marL="0" indent="0">
              <a:buNone/>
            </a:pP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14 Steps to Successful Cold-Calling</a:t>
            </a:r>
          </a:p>
        </p:txBody>
      </p:sp>
      <p:sp>
        <p:nvSpPr>
          <p:cNvPr id="3" name="Content Placeholder 2"/>
          <p:cNvSpPr>
            <a:spLocks noGrp="1"/>
          </p:cNvSpPr>
          <p:nvPr>
            <p:ph idx="1"/>
          </p:nvPr>
        </p:nvSpPr>
        <p:spPr>
          <a:xfrm>
            <a:off x="406400" y="1545771"/>
            <a:ext cx="11480800" cy="5312229"/>
          </a:xfrm>
        </p:spPr>
        <p:txBody>
          <a:bodyPr>
            <a:normAutofit/>
          </a:bodyPr>
          <a:lstStyle/>
          <a:p>
            <a:pPr marL="0" lvl="0" indent="0" fontAlgn="base">
              <a:buNone/>
            </a:pPr>
            <a:r>
              <a:rPr lang="en-US" b="1" dirty="0" smtClean="0"/>
              <a:t>6. Be </a:t>
            </a:r>
            <a:r>
              <a:rPr lang="en-US" b="1" dirty="0"/>
              <a:t>confident and </a:t>
            </a:r>
            <a:r>
              <a:rPr lang="en-US" b="1" dirty="0" smtClean="0"/>
              <a:t>competent.</a:t>
            </a:r>
          </a:p>
          <a:p>
            <a:pPr marL="0" lvl="0" indent="0" fontAlgn="base">
              <a:buNone/>
            </a:pPr>
            <a:r>
              <a:rPr lang="en-US" b="1" dirty="0" smtClean="0"/>
              <a:t>7.  Phone </a:t>
            </a:r>
            <a:r>
              <a:rPr lang="en-US" b="1" dirty="0"/>
              <a:t>calls placed before 8:30 a.m. are the most likely to be answered by the person you called.</a:t>
            </a:r>
          </a:p>
          <a:p>
            <a:pPr marL="0" lvl="0" indent="0" fontAlgn="base">
              <a:buNone/>
            </a:pPr>
            <a:r>
              <a:rPr lang="en-US" b="1" dirty="0" smtClean="0"/>
              <a:t>8.  Respect </a:t>
            </a:r>
            <a:r>
              <a:rPr lang="en-US" b="1" dirty="0"/>
              <a:t>the gate-keeper by treating them in the same manner you would treat the prospect.</a:t>
            </a:r>
          </a:p>
          <a:p>
            <a:pPr marL="0" lvl="0" indent="0" fontAlgn="base">
              <a:buNone/>
            </a:pPr>
            <a:r>
              <a:rPr lang="en-US" b="1" dirty="0" smtClean="0"/>
              <a:t>9.  Prospecting </a:t>
            </a:r>
            <a:r>
              <a:rPr lang="en-US" b="1" dirty="0"/>
              <a:t>calls on Monday mornings and Friday afternoons will have the worst results.</a:t>
            </a:r>
          </a:p>
          <a:p>
            <a:pPr marL="0" lvl="0" indent="0" fontAlgn="base">
              <a:buNone/>
            </a:pPr>
            <a:r>
              <a:rPr lang="en-US" b="1" dirty="0" smtClean="0"/>
              <a:t>10. Prospecting </a:t>
            </a:r>
            <a:r>
              <a:rPr lang="en-US" b="1" dirty="0"/>
              <a:t>on “semi-holidays” and inclement weather days will get a higher response.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14 Steps to Successful Cold-Calling</a:t>
            </a:r>
          </a:p>
        </p:txBody>
      </p:sp>
      <p:sp>
        <p:nvSpPr>
          <p:cNvPr id="3" name="Content Placeholder 2"/>
          <p:cNvSpPr>
            <a:spLocks noGrp="1"/>
          </p:cNvSpPr>
          <p:nvPr>
            <p:ph idx="1"/>
          </p:nvPr>
        </p:nvSpPr>
        <p:spPr>
          <a:xfrm>
            <a:off x="406400" y="1545771"/>
            <a:ext cx="11480800" cy="5312229"/>
          </a:xfrm>
        </p:spPr>
        <p:txBody>
          <a:bodyPr>
            <a:normAutofit/>
          </a:bodyPr>
          <a:lstStyle/>
          <a:p>
            <a:pPr marL="0" lvl="0" indent="0" fontAlgn="base">
              <a:buNone/>
            </a:pPr>
            <a:r>
              <a:rPr lang="en-US" b="1" dirty="0" smtClean="0"/>
              <a:t>11.  Make </a:t>
            </a:r>
            <a:r>
              <a:rPr lang="en-US" b="1" dirty="0"/>
              <a:t>it your goal to earn the right, privilege and honor to talk to the person again.</a:t>
            </a:r>
          </a:p>
          <a:p>
            <a:pPr marL="0" lvl="0" indent="0" fontAlgn="base">
              <a:buNone/>
            </a:pPr>
            <a:r>
              <a:rPr lang="en-US" b="1" dirty="0" smtClean="0"/>
              <a:t>12.  Believe </a:t>
            </a:r>
            <a:r>
              <a:rPr lang="en-US" b="1" dirty="0"/>
              <a:t>in what you’re selling and the benefits that the prospect will receive from your products and services.</a:t>
            </a:r>
          </a:p>
          <a:p>
            <a:pPr marL="0" lvl="0" indent="0" fontAlgn="base">
              <a:buNone/>
            </a:pPr>
            <a:r>
              <a:rPr lang="en-US" b="1" dirty="0" smtClean="0"/>
              <a:t>13.  Believe </a:t>
            </a:r>
            <a:r>
              <a:rPr lang="en-US" b="1" dirty="0"/>
              <a:t>in yourself and your professionalism.</a:t>
            </a:r>
          </a:p>
          <a:p>
            <a:pPr marL="0" lvl="0" indent="0" fontAlgn="base">
              <a:buNone/>
            </a:pPr>
            <a:r>
              <a:rPr lang="en-US" b="1" dirty="0" smtClean="0"/>
              <a:t>14.  Anytime </a:t>
            </a:r>
            <a:r>
              <a:rPr lang="en-US" b="1" dirty="0"/>
              <a:t>is a good time to make a call; don’t wait for the “perfect” time.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14 Steps to Successful Cold-Calling</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Sure, you could try to convince yourself that cold-calling really isn’t necessary.  </a:t>
            </a:r>
            <a:endParaRPr lang="en-US" dirty="0" smtClean="0"/>
          </a:p>
          <a:p>
            <a:pPr marL="0" indent="0">
              <a:buNone/>
            </a:pPr>
            <a:r>
              <a:rPr lang="en-US" dirty="0" smtClean="0"/>
              <a:t>The </a:t>
            </a:r>
            <a:r>
              <a:rPr lang="en-US" dirty="0"/>
              <a:t>truth, however, is that the most successful salespeople consistently develop new leads using a variety of methods, including cold-calling. </a:t>
            </a:r>
            <a:endParaRPr lang="en-US" dirty="0" smtClean="0"/>
          </a:p>
          <a:p>
            <a:pPr marL="0" indent="0">
              <a:buNone/>
            </a:pPr>
            <a:r>
              <a:rPr lang="en-US" dirty="0" smtClean="0"/>
              <a:t>By </a:t>
            </a:r>
            <a:r>
              <a:rPr lang="en-US" dirty="0"/>
              <a:t>practicing and persevering, both your skills and confidence will improve. </a:t>
            </a:r>
            <a:endParaRPr lang="en-US" dirty="0" smtClean="0"/>
          </a:p>
          <a:p>
            <a:pPr marL="0" indent="0">
              <a:buNone/>
            </a:pPr>
            <a:r>
              <a:rPr lang="en-US" dirty="0" smtClean="0"/>
              <a:t>Furthermore</a:t>
            </a:r>
            <a:r>
              <a:rPr lang="en-US" dirty="0"/>
              <a:t>, making yourself accountable will help you turn your excuses into successful sales.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4800" b="1" dirty="0">
                <a:solidFill>
                  <a:srgbClr val="FFFF00"/>
                </a:solidFill>
              </a:rPr>
              <a:t>14 Steps to Successful Cold-Calling</a:t>
            </a:r>
            <a:endParaRPr lang="en-US" sz="4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81549" y="1673678"/>
            <a:ext cx="6772276" cy="4370459"/>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10" name="TextBox 9"/>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1" name="TextBox 10"/>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6"/>
          <p:cNvSpPr txBox="1"/>
          <p:nvPr/>
        </p:nvSpPr>
        <p:spPr>
          <a:xfrm>
            <a:off x="579535" y="5674805"/>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TotalTime>
  <Words>686</Words>
  <Application>Microsoft Office PowerPoint</Application>
  <PresentationFormat>Custom</PresentationFormat>
  <Paragraphs>41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Sales Direction 16X9</vt:lpstr>
      <vt:lpstr>14 Steps to Successful Cold-Calling</vt:lpstr>
      <vt:lpstr>14 Steps to Successful Cold-Calling</vt:lpstr>
      <vt:lpstr>14 Steps to Successful Cold-Calling</vt:lpstr>
      <vt:lpstr>14 Steps to Successful Cold-Calling</vt:lpstr>
      <vt:lpstr>14 Steps to Successful Cold-Calling</vt:lpstr>
      <vt:lpstr>14 Steps to Successful Cold-Calling</vt:lpstr>
      <vt:lpstr>14 Steps to Successful Cold-Calling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33</cp:revision>
  <dcterms:created xsi:type="dcterms:W3CDTF">2012-08-30T21:52:00Z</dcterms:created>
  <dcterms:modified xsi:type="dcterms:W3CDTF">2016-08-01T15:57:47Z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