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7" r:id="rId2"/>
    <p:sldId id="258" r:id="rId3"/>
    <p:sldId id="300" r:id="rId4"/>
    <p:sldId id="301" r:id="rId5"/>
    <p:sldId id="302" r:id="rId6"/>
    <p:sldId id="303" r:id="rId7"/>
    <p:sldId id="29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4660"/>
  </p:normalViewPr>
  <p:slideViewPr>
    <p:cSldViewPr snapToGrid="0">
      <p:cViewPr varScale="1">
        <p:scale>
          <a:sx n="87" d="100"/>
          <a:sy n="87" d="100"/>
        </p:scale>
        <p:origin x="-498" y="-78"/>
      </p:cViewPr>
      <p:guideLst>
        <p:guide orient="horz" pos="2160"/>
        <p:guide pos="3840"/>
      </p:guideLst>
    </p:cSldViewPr>
  </p:slideViewPr>
  <p:notesTextViewPr>
    <p:cViewPr>
      <p:scale>
        <a:sx n="1" d="1"/>
        <a:sy n="1" d="1"/>
      </p:scale>
      <p:origin x="0" y="0"/>
    </p:cViewPr>
  </p:notesTextViewPr>
  <p:notesViewPr>
    <p:cSldViewPr snapToGrid="0" showGuides="1">
      <p:cViewPr varScale="1">
        <p:scale>
          <a:sx n="65" d="100"/>
          <a:sy n="65" d="100"/>
        </p:scale>
        <p:origin x="27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63D5444-F62C-42C3-A75A-D9DBA807730F}" type="datetimeFigureOut">
              <a:rPr lang="en-US" smtClean="0"/>
              <a:t>8/1/2016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4A4F617-7A30-41D4-AB86-5D833C98E18B}" type="slidenum">
              <a:rPr lang="en-US" smtClean="0"/>
              <a:t>‹#›</a:t>
            </a:fld>
            <a:endParaRPr lang="en-US"/>
          </a:p>
        </p:txBody>
      </p:sp>
    </p:spTree>
    <p:extLst>
      <p:ext uri="{BB962C8B-B14F-4D97-AF65-F5344CB8AC3E}">
        <p14:creationId xmlns:p14="http://schemas.microsoft.com/office/powerpoint/2010/main" val="9946248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AA1FA-7B6A-47D2-8D61-F225D71B51FF}" type="datetimeFigureOut">
              <a:rPr lang="en-US" smtClean="0"/>
              <a:t>8/1/2016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9A179D-2D27-49E2-B022-8EDDA2EFE682}" type="slidenum">
              <a:rPr lang="en-US" smtClean="0"/>
              <a:t>‹#›</a:t>
            </a:fld>
            <a:endParaRPr lang="en-US"/>
          </a:p>
        </p:txBody>
      </p:sp>
    </p:spTree>
    <p:extLst>
      <p:ext uri="{BB962C8B-B14F-4D97-AF65-F5344CB8AC3E}">
        <p14:creationId xmlns:p14="http://schemas.microsoft.com/office/powerpoint/2010/main" val="1174603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replace this picture, just select and delete it. Then use the Insert Picture icon to replace it with one of your own!</a:t>
            </a:r>
          </a:p>
        </p:txBody>
      </p:sp>
      <p:sp>
        <p:nvSpPr>
          <p:cNvPr id="4" name="Slide Number Placeholder 3"/>
          <p:cNvSpPr>
            <a:spLocks noGrp="1"/>
          </p:cNvSpPr>
          <p:nvPr>
            <p:ph type="sldNum" sz="quarter" idx="10"/>
          </p:nvPr>
        </p:nvSpPr>
        <p:spPr/>
        <p:txBody>
          <a:bodyPr/>
          <a:lstStyle/>
          <a:p>
            <a:fld id="{1B9A179D-2D27-49E2-B022-8EDDA2EFE682}" type="slidenum">
              <a:rPr lang="en-US" smtClean="0"/>
              <a:t>1</a:t>
            </a:fld>
            <a:endParaRPr lang="en-US"/>
          </a:p>
        </p:txBody>
      </p:sp>
    </p:spTree>
    <p:extLst>
      <p:ext uri="{BB962C8B-B14F-4D97-AF65-F5344CB8AC3E}">
        <p14:creationId xmlns:p14="http://schemas.microsoft.com/office/powerpoint/2010/main" val="3801082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Freeform 11"/>
          <p:cNvSpPr>
            <a:spLocks noChangeArrowheads="1"/>
          </p:cNvSpPr>
          <p:nvPr/>
        </p:nvSpPr>
        <p:spPr bwMode="white">
          <a:xfrm>
            <a:off x="8429022" y="0"/>
            <a:ext cx="3762978" cy="6858000"/>
          </a:xfrm>
          <a:custGeom>
            <a:avLst/>
            <a:gdLst>
              <a:gd name="connsiteX0" fmla="*/ 0 w 3762978"/>
              <a:gd name="connsiteY0" fmla="*/ 0 h 6858000"/>
              <a:gd name="connsiteX1" fmla="*/ 3762978 w 3762978"/>
              <a:gd name="connsiteY1" fmla="*/ 0 h 6858000"/>
              <a:gd name="connsiteX2" fmla="*/ 3762978 w 3762978"/>
              <a:gd name="connsiteY2" fmla="*/ 6858000 h 6858000"/>
              <a:gd name="connsiteX3" fmla="*/ 338667 w 3762978"/>
              <a:gd name="connsiteY3" fmla="*/ 6858000 h 6858000"/>
              <a:gd name="connsiteX4" fmla="*/ 1189567 w 3762978"/>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62978" h="6858000">
                <a:moveTo>
                  <a:pt x="0" y="0"/>
                </a:moveTo>
                <a:lnTo>
                  <a:pt x="3762978" y="0"/>
                </a:lnTo>
                <a:lnTo>
                  <a:pt x="3762978" y="6858000"/>
                </a:lnTo>
                <a:lnTo>
                  <a:pt x="338667" y="6858000"/>
                </a:lnTo>
                <a:lnTo>
                  <a:pt x="1189567"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noAutofit/>
          </a:bodyPr>
          <a:lstStyle/>
          <a:p>
            <a:endParaRPr lang="en-US" sz="1800"/>
          </a:p>
        </p:txBody>
      </p:sp>
      <p:sp>
        <p:nvSpPr>
          <p:cNvPr id="7" name="Freeform 6"/>
          <p:cNvSpPr>
            <a:spLocks/>
          </p:cNvSpPr>
          <p:nvPr/>
        </p:nvSpPr>
        <p:spPr bwMode="auto">
          <a:xfrm>
            <a:off x="8145385"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p:spPr>
        <p:txBody>
          <a:bodyPr vert="horz" wrap="square" lIns="91440" tIns="45720" rIns="91440" bIns="45720" numCol="1" anchor="t" anchorCtr="0" compatLnSpc="1">
            <a:prstTxWarp prst="textNoShape">
              <a:avLst/>
            </a:prstTxWarp>
          </a:bodyPr>
          <a:lstStyle/>
          <a:p>
            <a:pPr lvl="0"/>
            <a:endParaRPr lang="en-US" sz="1800"/>
          </a:p>
        </p:txBody>
      </p:sp>
      <p:sp>
        <p:nvSpPr>
          <p:cNvPr id="8" name="Freeform 7"/>
          <p:cNvSpPr>
            <a:spLocks/>
          </p:cNvSpPr>
          <p:nvPr/>
        </p:nvSpPr>
        <p:spPr bwMode="auto">
          <a:xfrm>
            <a:off x="7950653"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0" y="1873584"/>
            <a:ext cx="6400800" cy="2560320"/>
          </a:xfrm>
        </p:spPr>
        <p:txBody>
          <a:bodyPr anchor="b">
            <a:normAutofit/>
          </a:bodyPr>
          <a:lstStyle>
            <a:lvl1pPr algn="l">
              <a:defRPr sz="400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295400" y="4572000"/>
            <a:ext cx="6400800" cy="1600200"/>
          </a:xfrm>
        </p:spPr>
        <p:txBody>
          <a:bodyPr/>
          <a:lstStyle>
            <a:lvl1pPr marL="0" indent="0" algn="l">
              <a:spcBef>
                <a:spcPts val="12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512585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4724400" y="1828801"/>
            <a:ext cx="6172200" cy="4343400"/>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06759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Two Pictures with Captions">
    <p:spTree>
      <p:nvGrpSpPr>
        <p:cNvPr id="1" name=""/>
        <p:cNvGrpSpPr/>
        <p:nvPr/>
      </p:nvGrpSpPr>
      <p:grpSpPr>
        <a:xfrm>
          <a:off x="0" y="0"/>
          <a:ext cx="0" cy="0"/>
          <a:chOff x="0" y="0"/>
          <a:chExt cx="0" cy="0"/>
        </a:xfrm>
      </p:grpSpPr>
      <p:sp>
        <p:nvSpPr>
          <p:cNvPr id="9" name="Rectangle 8"/>
          <p:cNvSpPr/>
          <p:nvPr/>
        </p:nvSpPr>
        <p:spPr>
          <a:xfrm>
            <a:off x="1295400"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295400" y="255134"/>
            <a:ext cx="9601200" cy="1036850"/>
          </a:xfrm>
        </p:spPr>
        <p:txBody>
          <a:bodyPr anchor="b"/>
          <a:lstStyle>
            <a:lvl1pPr>
              <a:defRPr sz="3200"/>
            </a:lvl1pPr>
          </a:lstStyle>
          <a:p>
            <a:r>
              <a:rPr lang="en-US" smtClean="0"/>
              <a:t>Click to edit Master title style</a:t>
            </a:r>
            <a:endParaRPr lang="en-US"/>
          </a:p>
        </p:txBody>
      </p:sp>
      <p:sp>
        <p:nvSpPr>
          <p:cNvPr id="4" name="Text Placeholder 3"/>
          <p:cNvSpPr>
            <a:spLocks noGrp="1"/>
          </p:cNvSpPr>
          <p:nvPr>
            <p:ph type="body" sz="half" idx="2"/>
          </p:nvPr>
        </p:nvSpPr>
        <p:spPr>
          <a:xfrm>
            <a:off x="1371273"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
        <p:nvSpPr>
          <p:cNvPr id="10" name="Rectangle 9"/>
          <p:cNvSpPr/>
          <p:nvPr/>
        </p:nvSpPr>
        <p:spPr>
          <a:xfrm>
            <a:off x="6324599"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295400"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6324599"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Text Placeholder 3"/>
          <p:cNvSpPr>
            <a:spLocks noGrp="1"/>
          </p:cNvSpPr>
          <p:nvPr>
            <p:ph type="body" sz="half" idx="14"/>
          </p:nvPr>
        </p:nvSpPr>
        <p:spPr>
          <a:xfrm>
            <a:off x="6412954"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3" name="Picture Placeholder 2"/>
          <p:cNvSpPr>
            <a:spLocks noGrp="1"/>
          </p:cNvSpPr>
          <p:nvPr>
            <p:ph type="pic" idx="1"/>
          </p:nvPr>
        </p:nvSpPr>
        <p:spPr>
          <a:xfrm>
            <a:off x="12954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8" name="Picture Placeholder 2"/>
          <p:cNvSpPr>
            <a:spLocks noGrp="1"/>
          </p:cNvSpPr>
          <p:nvPr>
            <p:ph type="pic" idx="13"/>
          </p:nvPr>
        </p:nvSpPr>
        <p:spPr>
          <a:xfrm>
            <a:off x="63246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Tree>
    <p:extLst>
      <p:ext uri="{BB962C8B-B14F-4D97-AF65-F5344CB8AC3E}">
        <p14:creationId xmlns:p14="http://schemas.microsoft.com/office/powerpoint/2010/main" val="3944010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092945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white">
          <a:xfrm rot="5400000">
            <a:off x="7562850" y="2228850"/>
            <a:ext cx="6858000" cy="24003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5400000">
            <a:off x="6331230" y="3387909"/>
            <a:ext cx="6858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rot="5400000">
            <a:off x="6251613" y="3387909"/>
            <a:ext cx="6858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9871318" y="685800"/>
            <a:ext cx="1033272" cy="5486400"/>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1295400" y="685800"/>
            <a:ext cx="7976754"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804110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596182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10" name="Rectangle 5"/>
          <p:cNvSpPr>
            <a:spLocks noChangeArrowheads="1"/>
          </p:cNvSpPr>
          <p:nvPr/>
        </p:nvSpPr>
        <p:spPr bwMode="white">
          <a:xfrm>
            <a:off x="6540503" y="0"/>
            <a:ext cx="5651496"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11" name="Freeform 6"/>
          <p:cNvSpPr>
            <a:spLocks/>
          </p:cNvSpPr>
          <p:nvPr/>
        </p:nvSpPr>
        <p:spPr bwMode="auto">
          <a:xfrm>
            <a:off x="6256868"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2" name="Freeform 7"/>
          <p:cNvSpPr>
            <a:spLocks/>
          </p:cNvSpPr>
          <p:nvPr/>
        </p:nvSpPr>
        <p:spPr bwMode="auto">
          <a:xfrm>
            <a:off x="6062136"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1" y="1873584"/>
            <a:ext cx="5120640" cy="2560320"/>
          </a:xfrm>
        </p:spPr>
        <p:txBody>
          <a:bodyPr anchor="b">
            <a:normAutofit/>
          </a:bodyPr>
          <a:lstStyle>
            <a:lvl1pPr algn="l">
              <a:defRPr sz="400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295401" y="4572000"/>
            <a:ext cx="5120640" cy="160020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15" name="Picture Placeholder 14"/>
          <p:cNvSpPr>
            <a:spLocks noGrp="1"/>
          </p:cNvSpPr>
          <p:nvPr>
            <p:ph type="pic" sz="quarter" idx="10"/>
          </p:nvPr>
        </p:nvSpPr>
        <p:spPr>
          <a:xfrm>
            <a:off x="6743703" y="0"/>
            <a:ext cx="5448297"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endParaRPr lang="en-US"/>
          </a:p>
        </p:txBody>
      </p:sp>
    </p:spTree>
    <p:extLst>
      <p:ext uri="{BB962C8B-B14F-4D97-AF65-F5344CB8AC3E}">
        <p14:creationId xmlns:p14="http://schemas.microsoft.com/office/powerpoint/2010/main" val="2402813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5"/>
          <p:cNvSpPr>
            <a:spLocks noChangeArrowheads="1"/>
          </p:cNvSpPr>
          <p:nvPr/>
        </p:nvSpPr>
        <p:spPr bwMode="white">
          <a:xfrm>
            <a:off x="9622368" y="0"/>
            <a:ext cx="2569632" cy="6858000"/>
          </a:xfrm>
          <a:custGeom>
            <a:avLst/>
            <a:gdLst/>
            <a:ahLst/>
            <a:cxnLst/>
            <a:rect l="l" t="t" r="r" b="b"/>
            <a:pathLst>
              <a:path w="1927224" h="6858000">
                <a:moveTo>
                  <a:pt x="0" y="0"/>
                </a:moveTo>
                <a:lnTo>
                  <a:pt x="1927224" y="0"/>
                </a:lnTo>
                <a:lnTo>
                  <a:pt x="1927224"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8" name="Freeform 6"/>
          <p:cNvSpPr>
            <a:spLocks/>
          </p:cNvSpPr>
          <p:nvPr/>
        </p:nvSpPr>
        <p:spPr bwMode="auto">
          <a:xfrm>
            <a:off x="9237132"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9"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0"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title"/>
          </p:nvPr>
        </p:nvSpPr>
        <p:spPr>
          <a:xfrm>
            <a:off x="1295398" y="2914650"/>
            <a:ext cx="8046720" cy="1557338"/>
          </a:xfrm>
        </p:spPr>
        <p:txBody>
          <a:bodyPr anchor="b">
            <a:normAutofit/>
          </a:bodyPr>
          <a:lstStyle>
            <a:lvl1pPr>
              <a:defRPr sz="3200">
                <a:solidFill>
                  <a:schemeClr val="tx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1295398" y="4589463"/>
            <a:ext cx="8046718" cy="1011237"/>
          </a:xfrm>
        </p:spPr>
        <p:txBody>
          <a:bodyPr/>
          <a:lstStyle>
            <a:lvl1pPr marL="0" indent="0">
              <a:spcBef>
                <a:spcPts val="1200"/>
              </a:spcBef>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519642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324600" y="1828799"/>
            <a:ext cx="4572000" cy="43434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9A3335-6331-4872-A8B7-ECD55539F4D0}"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448206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1295400" y="1828800"/>
            <a:ext cx="4572000" cy="850392"/>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95400" y="2705100"/>
            <a:ext cx="4572000" cy="3467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324600" y="1828800"/>
            <a:ext cx="4572000" cy="847725"/>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6324600" y="2705100"/>
            <a:ext cx="4572000" cy="34671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A79A3335-6331-4872-A8B7-ECD55539F4D0}" type="datetimeFigureOut">
              <a:rPr lang="en-US" smtClean="0"/>
              <a:t>8/1/2016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602360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9A3335-6331-4872-A8B7-ECD55539F4D0}" type="datetimeFigureOut">
              <a:rPr lang="en-US" smtClean="0"/>
              <a:t>8/1/2016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3397337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9A3335-6331-4872-A8B7-ECD55539F4D0}" type="datetimeFigureOut">
              <a:rPr lang="en-US" smtClean="0"/>
              <a:t>8/1/2016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983636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4728209" y="1828800"/>
            <a:ext cx="6126480" cy="434340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54763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userDrawn="1"/>
        </p:nvSpPr>
        <p:spPr bwMode="white">
          <a:xfrm>
            <a:off x="0" y="0"/>
            <a:ext cx="12192000" cy="1371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1371600"/>
            <a:ext cx="12192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43006"/>
            <a:ext cx="12192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295400" y="255134"/>
            <a:ext cx="9601200" cy="1036850"/>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295400" y="1828800"/>
            <a:ext cx="9601200" cy="43434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7791449" y="6374999"/>
            <a:ext cx="1480705" cy="274320"/>
          </a:xfrm>
          <a:prstGeom prst="rect">
            <a:avLst/>
          </a:prstGeom>
        </p:spPr>
        <p:txBody>
          <a:bodyPr vert="horz" lIns="91440" tIns="45720" rIns="91440" bIns="45720" rtlCol="0" anchor="ctr"/>
          <a:lstStyle>
            <a:lvl1pPr algn="r">
              <a:defRPr sz="1000">
                <a:solidFill>
                  <a:schemeClr val="tx1"/>
                </a:solidFill>
              </a:defRPr>
            </a:lvl1pPr>
          </a:lstStyle>
          <a:p>
            <a:fld id="{A79A3335-6331-4872-A8B7-ECD55539F4D0}" type="datetimeFigureOut">
              <a:rPr lang="en-US" smtClean="0"/>
              <a:pPr/>
              <a:t>8/1/2016</a:t>
            </a:fld>
            <a:endParaRPr lang="en-US"/>
          </a:p>
        </p:txBody>
      </p:sp>
      <p:sp>
        <p:nvSpPr>
          <p:cNvPr id="5" name="Footer Placeholder 4"/>
          <p:cNvSpPr>
            <a:spLocks noGrp="1"/>
          </p:cNvSpPr>
          <p:nvPr>
            <p:ph type="ftr" sz="quarter" idx="3"/>
          </p:nvPr>
        </p:nvSpPr>
        <p:spPr>
          <a:xfrm>
            <a:off x="1295399" y="6374999"/>
            <a:ext cx="6243203" cy="274320"/>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9525000" y="6374999"/>
            <a:ext cx="1371600" cy="274320"/>
          </a:xfrm>
          <a:prstGeom prst="rect">
            <a:avLst/>
          </a:prstGeom>
        </p:spPr>
        <p:txBody>
          <a:bodyPr vert="horz" lIns="91440" tIns="45720" rIns="91440" bIns="45720" rtlCol="0" anchor="ctr"/>
          <a:lstStyle>
            <a:lvl1pPr algn="r">
              <a:defRPr sz="1000">
                <a:solidFill>
                  <a:schemeClr val="tx1"/>
                </a:solidFill>
              </a:defRPr>
            </a:lvl1pPr>
          </a:lstStyle>
          <a:p>
            <a:fld id="{A7F8E3F6-DE14-48B2-B2BC-6FABA9630FB8}" type="slidenum">
              <a:rPr lang="en-US" smtClean="0"/>
              <a:pPr/>
              <a:t>‹#›</a:t>
            </a:fld>
            <a:endParaRPr lang="en-US"/>
          </a:p>
        </p:txBody>
      </p:sp>
    </p:spTree>
    <p:extLst>
      <p:ext uri="{BB962C8B-B14F-4D97-AF65-F5344CB8AC3E}">
        <p14:creationId xmlns:p14="http://schemas.microsoft.com/office/powerpoint/2010/main" val="259473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61" r:id="rId11"/>
    <p:sldLayoutId id="2147483658" r:id="rId12"/>
    <p:sldLayoutId id="2147483659"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kern="1200">
          <a:solidFill>
            <a:schemeClr val="bg1"/>
          </a:solidFill>
          <a:latin typeface="+mj-lt"/>
          <a:ea typeface="+mj-ea"/>
          <a:cs typeface="+mj-cs"/>
        </a:defRPr>
      </a:lvl1pPr>
    </p:titleStyle>
    <p:body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2160" userDrawn="1">
          <p15:clr>
            <a:srgbClr val="F26B43"/>
          </p15:clr>
        </p15:guide>
        <p15:guide id="7"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hyperlink" Target="http://thesaleshunter.com/are-you-asking-the-gatekeeper-the-right-questions/" TargetMode="External"/><Relationship Id="rId2" Type="http://schemas.openxmlformats.org/officeDocument/2006/relationships/hyperlink" Target="http://thesaleshunter.com/getting-past-gatekeepers-call-and-ask-for-the-sales-department/" TargetMode="External"/><Relationship Id="rId1" Type="http://schemas.openxmlformats.org/officeDocument/2006/relationships/slideLayout" Target="../slideLayouts/slideLayout2.xml"/><Relationship Id="rId5" Type="http://schemas.openxmlformats.org/officeDocument/2006/relationships/image" Target="../media/image1.jpg"/><Relationship Id="rId4" Type="http://schemas.openxmlformats.org/officeDocument/2006/relationships/hyperlink" Target="http://thesaleshunter.com/call-before-8-am-or-after-5-pm-to-get-past-a-gatekeeper/"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thesaleshunter.com/prospecting-why-you-should-call-the-wrong-number-sometimes/" TargetMode="External"/><Relationship Id="rId2" Type="http://schemas.openxmlformats.org/officeDocument/2006/relationships/hyperlink" Target="http://thesaleshunter.com/hard-to-reach-prospect-call-during-holiday-weeks/" TargetMode="External"/><Relationship Id="rId1" Type="http://schemas.openxmlformats.org/officeDocument/2006/relationships/slideLayout" Target="../slideLayouts/slideLayout2.xml"/><Relationship Id="rId5" Type="http://schemas.openxmlformats.org/officeDocument/2006/relationships/image" Target="../media/image1.jpg"/><Relationship Id="rId4" Type="http://schemas.openxmlformats.org/officeDocument/2006/relationships/hyperlink" Target="http://thesaleshunter.com/want-to-reach-a-prospect-call-accounts-receivables/"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thesaleshunter.com/does-your-personality-come-through-with-the-gatekeeper/" TargetMode="External"/><Relationship Id="rId2" Type="http://schemas.openxmlformats.org/officeDocument/2006/relationships/hyperlink" Target="http://thesaleshunter.com/why-calling-prospects-at-lunch-just-might-work/" TargetMode="External"/><Relationship Id="rId1" Type="http://schemas.openxmlformats.org/officeDocument/2006/relationships/slideLayout" Target="../slideLayouts/slideLayout2.xml"/><Relationship Id="rId5" Type="http://schemas.openxmlformats.org/officeDocument/2006/relationships/image" Target="../media/image1.jpg"/><Relationship Id="rId4" Type="http://schemas.openxmlformats.org/officeDocument/2006/relationships/hyperlink" Target="http://thesaleshunter.com/getting-past-the-gatekeeper-call-a-different-division/"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7593" y="3011008"/>
            <a:ext cx="6268720" cy="992279"/>
          </a:xfrm>
        </p:spPr>
        <p:txBody>
          <a:bodyPr>
            <a:noAutofit/>
          </a:bodyPr>
          <a:lstStyle/>
          <a:p>
            <a:pPr algn="ctr" fontAlgn="base"/>
            <a:r>
              <a:rPr lang="en-US" sz="4800" b="1" dirty="0"/>
              <a:t>10 Ways to Get Past Gatekeepers When Prospecting on the Phone</a:t>
            </a:r>
            <a:endParaRPr lang="en-US" sz="4800" dirty="0"/>
          </a:p>
        </p:txBody>
      </p:sp>
      <p:sp>
        <p:nvSpPr>
          <p:cNvPr id="3" name="Subtitle 2"/>
          <p:cNvSpPr>
            <a:spLocks noGrp="1"/>
          </p:cNvSpPr>
          <p:nvPr>
            <p:ph type="subTitle" idx="1"/>
          </p:nvPr>
        </p:nvSpPr>
        <p:spPr/>
        <p:txBody>
          <a:bodyPr/>
          <a:lstStyle/>
          <a:p>
            <a:r>
              <a:rPr lang="en-US" dirty="0" smtClean="0"/>
              <a:t>Presented by J.W. Owens</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23275" y="5120036"/>
            <a:ext cx="1790700" cy="476250"/>
          </a:xfrm>
          <a:prstGeom prst="rect">
            <a:avLst/>
          </a:prstGeom>
        </p:spPr>
      </p:pic>
      <p:pic>
        <p:nvPicPr>
          <p:cNvPr id="6" name="Picture Placeholder 5"/>
          <p:cNvPicPr>
            <a:picLocks noGrp="1" noChangeAspect="1"/>
          </p:cNvPicPr>
          <p:nvPr>
            <p:ph type="pic" sz="quarter" idx="10"/>
          </p:nvPr>
        </p:nvPicPr>
        <p:blipFill>
          <a:blip r:embed="rId4">
            <a:extLst>
              <a:ext uri="{28A0092B-C50C-407E-A947-70E740481C1C}">
                <a14:useLocalDpi xmlns:a14="http://schemas.microsoft.com/office/drawing/2010/main" val="0"/>
              </a:ext>
            </a:extLst>
          </a:blip>
          <a:srcRect l="23565" r="23565"/>
          <a:stretch>
            <a:fillRect/>
          </a:stretch>
        </p:blipFill>
        <p:spPr>
          <a:xfrm>
            <a:off x="7225990" y="0"/>
            <a:ext cx="4966010" cy="6858000"/>
          </a:xfrm>
        </p:spPr>
      </p:pic>
      <p:sp>
        <p:nvSpPr>
          <p:cNvPr id="8" name="Rectangle 7"/>
          <p:cNvSpPr/>
          <p:nvPr/>
        </p:nvSpPr>
        <p:spPr>
          <a:xfrm>
            <a:off x="11114314" y="6520543"/>
            <a:ext cx="1077686" cy="337457"/>
          </a:xfrm>
          <a:prstGeom prst="rect">
            <a:avLst/>
          </a:prstGeom>
          <a:solidFill>
            <a:schemeClr val="tx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smtClean="0">
                <a:solidFill>
                  <a:srgbClr val="FFFF00"/>
                </a:solidFill>
              </a:rPr>
              <a:t>JWO 217</a:t>
            </a:r>
            <a:endParaRPr lang="en-US" sz="1600" b="1" dirty="0">
              <a:solidFill>
                <a:srgbClr val="FFFF00"/>
              </a:solidFill>
            </a:endParaRPr>
          </a:p>
        </p:txBody>
      </p:sp>
      <p:sp>
        <p:nvSpPr>
          <p:cNvPr id="7" name="TextBox 6"/>
          <p:cNvSpPr txBox="1"/>
          <p:nvPr/>
        </p:nvSpPr>
        <p:spPr>
          <a:xfrm>
            <a:off x="1405439" y="5802477"/>
            <a:ext cx="3426372"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dirty="0" smtClean="0">
                <a:solidFill>
                  <a:srgbClr val="0070C0"/>
                </a:solidFill>
                <a:latin typeface="Bodoni MT" panose="02070603080606020203" pitchFamily="18" charset="0"/>
              </a:rPr>
              <a:t>A Perspective 101 Series</a:t>
            </a:r>
            <a:endParaRPr lang="en-US" b="1" dirty="0">
              <a:solidFill>
                <a:srgbClr val="0070C0"/>
              </a:solidFill>
              <a:latin typeface="Bodoni MT" panose="02070603080606020203" pitchFamily="18" charset="0"/>
            </a:endParaRPr>
          </a:p>
        </p:txBody>
      </p:sp>
    </p:spTree>
    <p:extLst>
      <p:ext uri="{BB962C8B-B14F-4D97-AF65-F5344CB8AC3E}">
        <p14:creationId xmlns:p14="http://schemas.microsoft.com/office/powerpoint/2010/main" val="1380595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5646"/>
            <a:ext cx="10472057" cy="1036850"/>
          </a:xfrm>
        </p:spPr>
        <p:txBody>
          <a:bodyPr>
            <a:normAutofit/>
          </a:bodyPr>
          <a:lstStyle/>
          <a:p>
            <a:r>
              <a:rPr lang="en-US" sz="5400" b="1" dirty="0">
                <a:solidFill>
                  <a:srgbClr val="FFFF00"/>
                </a:solidFill>
              </a:rPr>
              <a:t>10 Ways to Get Past Gatekeepers</a:t>
            </a:r>
          </a:p>
        </p:txBody>
      </p:sp>
      <p:sp>
        <p:nvSpPr>
          <p:cNvPr id="3" name="Content Placeholder 2"/>
          <p:cNvSpPr>
            <a:spLocks noGrp="1"/>
          </p:cNvSpPr>
          <p:nvPr>
            <p:ph idx="1"/>
          </p:nvPr>
        </p:nvSpPr>
        <p:spPr>
          <a:xfrm>
            <a:off x="410482" y="1545771"/>
            <a:ext cx="11480800" cy="5312229"/>
          </a:xfrm>
        </p:spPr>
        <p:txBody>
          <a:bodyPr>
            <a:normAutofit lnSpcReduction="10000"/>
          </a:bodyPr>
          <a:lstStyle/>
          <a:p>
            <a:pPr marL="0" indent="0" fontAlgn="base">
              <a:buNone/>
            </a:pPr>
            <a:r>
              <a:rPr lang="en-US" b="1" dirty="0" smtClean="0"/>
              <a:t>1</a:t>
            </a:r>
            <a:r>
              <a:rPr lang="en-US" b="1" dirty="0"/>
              <a:t>. </a:t>
            </a:r>
            <a:r>
              <a:rPr lang="en-US" b="1" dirty="0">
                <a:hlinkClick r:id="rId2"/>
              </a:rPr>
              <a:t>Call and ask for the Sales Department</a:t>
            </a:r>
            <a:r>
              <a:rPr lang="en-US" b="1" dirty="0"/>
              <a:t>.</a:t>
            </a:r>
            <a:endParaRPr lang="en-US" dirty="0"/>
          </a:p>
          <a:p>
            <a:pPr fontAlgn="base"/>
            <a:r>
              <a:rPr lang="en-US" dirty="0"/>
              <a:t>Talking with salespeople can be an excellent approach. It’s amazing how one salesperson will be willing to help out another salesperson.</a:t>
            </a:r>
          </a:p>
          <a:p>
            <a:pPr fontAlgn="base"/>
            <a:r>
              <a:rPr lang="en-US" dirty="0"/>
              <a:t>When asking for assistance, be sure to offer to help them in finding potential leads and contacts.</a:t>
            </a:r>
          </a:p>
          <a:p>
            <a:pPr marL="0" indent="0" fontAlgn="base">
              <a:buNone/>
            </a:pPr>
            <a:r>
              <a:rPr lang="en-US" b="1" dirty="0"/>
              <a:t>2. Rather than asking the gatekeeper for the person you want to speak to, </a:t>
            </a:r>
            <a:r>
              <a:rPr lang="en-US" b="1" dirty="0">
                <a:hlinkClick r:id="rId3"/>
              </a:rPr>
              <a:t>begin the call by asking them the same questions you would ask your prospect</a:t>
            </a:r>
            <a:r>
              <a:rPr lang="en-US" b="1" dirty="0"/>
              <a:t>.</a:t>
            </a:r>
            <a:endParaRPr lang="en-US" dirty="0"/>
          </a:p>
          <a:p>
            <a:pPr fontAlgn="base"/>
            <a:r>
              <a:rPr lang="en-US" dirty="0"/>
              <a:t>Many times the gatekeeper will realize they can’t answer the questions and wind up connecting with the person and/or department who can.</a:t>
            </a:r>
          </a:p>
          <a:p>
            <a:pPr marL="0" indent="0" fontAlgn="base">
              <a:buNone/>
            </a:pPr>
            <a:r>
              <a:rPr lang="en-US" b="1" dirty="0"/>
              <a:t>3. </a:t>
            </a:r>
            <a:r>
              <a:rPr lang="en-US" b="1" dirty="0">
                <a:hlinkClick r:id="rId4"/>
              </a:rPr>
              <a:t>Call back before 8 AM or after 5 PM</a:t>
            </a:r>
            <a:r>
              <a:rPr lang="en-US" b="1" dirty="0"/>
              <a:t>.</a:t>
            </a:r>
            <a:endParaRPr lang="en-US" dirty="0"/>
          </a:p>
          <a:p>
            <a:pPr fontAlgn="base"/>
            <a:r>
              <a:rPr lang="en-US" dirty="0"/>
              <a:t>Most gatekeepers work traditional hours, so calling either before 8 or after 5 may allow somebody else to answer the phone</a:t>
            </a:r>
            <a:r>
              <a:rPr lang="en-US" dirty="0" smtClean="0"/>
              <a:t>, </a:t>
            </a:r>
            <a:r>
              <a:rPr lang="en-US" b="1" i="1" dirty="0" smtClean="0"/>
              <a:t>“</a:t>
            </a:r>
            <a:r>
              <a:rPr lang="en-US" b="1" i="1" dirty="0"/>
              <a:t>How can help you</a:t>
            </a:r>
            <a:r>
              <a:rPr lang="en-US" b="1" i="1" dirty="0" smtClean="0"/>
              <a:t>?”</a:t>
            </a:r>
            <a:endParaRPr lang="en-US" b="1" dirty="0"/>
          </a:p>
        </p:txBody>
      </p:sp>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3639872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5646"/>
            <a:ext cx="10472057" cy="1036850"/>
          </a:xfrm>
        </p:spPr>
        <p:txBody>
          <a:bodyPr>
            <a:normAutofit/>
          </a:bodyPr>
          <a:lstStyle/>
          <a:p>
            <a:r>
              <a:rPr lang="en-US" sz="5400" b="1" dirty="0">
                <a:solidFill>
                  <a:srgbClr val="FFFF00"/>
                </a:solidFill>
              </a:rPr>
              <a:t>10 Ways to Get Past Gatekeepers</a:t>
            </a:r>
          </a:p>
        </p:txBody>
      </p:sp>
      <p:sp>
        <p:nvSpPr>
          <p:cNvPr id="3" name="Content Placeholder 2"/>
          <p:cNvSpPr>
            <a:spLocks noGrp="1"/>
          </p:cNvSpPr>
          <p:nvPr>
            <p:ph idx="1"/>
          </p:nvPr>
        </p:nvSpPr>
        <p:spPr>
          <a:xfrm>
            <a:off x="410482" y="1545771"/>
            <a:ext cx="11480800" cy="5312229"/>
          </a:xfrm>
        </p:spPr>
        <p:txBody>
          <a:bodyPr>
            <a:normAutofit/>
          </a:bodyPr>
          <a:lstStyle/>
          <a:p>
            <a:pPr fontAlgn="base"/>
            <a:r>
              <a:rPr lang="en-US" b="1" dirty="0" smtClean="0"/>
              <a:t>4</a:t>
            </a:r>
            <a:r>
              <a:rPr lang="en-US" b="1" dirty="0"/>
              <a:t>. </a:t>
            </a:r>
            <a:r>
              <a:rPr lang="en-US" b="1" dirty="0">
                <a:hlinkClick r:id="rId2"/>
              </a:rPr>
              <a:t>Call during holiday weeks</a:t>
            </a:r>
            <a:r>
              <a:rPr lang="en-US" b="1" dirty="0"/>
              <a:t>.</a:t>
            </a:r>
            <a:endParaRPr lang="en-US" dirty="0"/>
          </a:p>
          <a:p>
            <a:pPr fontAlgn="base"/>
            <a:r>
              <a:rPr lang="en-US" dirty="0"/>
              <a:t>I’m always surprised at how people behave differently knowing there’s a holiday coming. Calling during a holiday week may very well result in speaking with the gatekeeper when they are in a completely different mood.</a:t>
            </a:r>
          </a:p>
          <a:p>
            <a:pPr fontAlgn="base"/>
            <a:r>
              <a:rPr lang="en-US" b="1" dirty="0"/>
              <a:t>5. </a:t>
            </a:r>
            <a:r>
              <a:rPr lang="en-US" b="1" dirty="0">
                <a:hlinkClick r:id="rId3"/>
              </a:rPr>
              <a:t>Call one or two digits off from the phone number you’ve been calling</a:t>
            </a:r>
            <a:r>
              <a:rPr lang="en-US" b="1" dirty="0"/>
              <a:t>.</a:t>
            </a:r>
            <a:endParaRPr lang="en-US" dirty="0"/>
          </a:p>
          <a:p>
            <a:pPr fontAlgn="base"/>
            <a:r>
              <a:rPr lang="en-US" dirty="0"/>
              <a:t>When the person answers, be upfront and say who you’re looking to speak to.</a:t>
            </a:r>
          </a:p>
          <a:p>
            <a:pPr fontAlgn="base"/>
            <a:r>
              <a:rPr lang="en-US" b="1" dirty="0"/>
              <a:t>6. </a:t>
            </a:r>
            <a:r>
              <a:rPr lang="en-US" b="1" dirty="0">
                <a:hlinkClick r:id="rId4"/>
              </a:rPr>
              <a:t>Call and ask for Accounts Receivables</a:t>
            </a:r>
            <a:r>
              <a:rPr lang="en-US" b="1" dirty="0"/>
              <a:t>.</a:t>
            </a:r>
            <a:endParaRPr lang="en-US" dirty="0"/>
          </a:p>
          <a:p>
            <a:pPr fontAlgn="base"/>
            <a:r>
              <a:rPr lang="en-US" dirty="0"/>
              <a:t>Every company is eager to collect all of the money they can, and by asking for that department, you’ll get connected. When you do get connected, be upfront and state who you’re looking to speak to</a:t>
            </a:r>
            <a:r>
              <a:rPr lang="en-US" dirty="0" smtClean="0"/>
              <a:t>.</a:t>
            </a:r>
            <a:endParaRPr lang="en-US" dirty="0"/>
          </a:p>
        </p:txBody>
      </p:sp>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3873957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5646"/>
            <a:ext cx="10472057" cy="1036850"/>
          </a:xfrm>
        </p:spPr>
        <p:txBody>
          <a:bodyPr>
            <a:normAutofit/>
          </a:bodyPr>
          <a:lstStyle/>
          <a:p>
            <a:r>
              <a:rPr lang="en-US" sz="5400" b="1" dirty="0">
                <a:solidFill>
                  <a:srgbClr val="FFFF00"/>
                </a:solidFill>
              </a:rPr>
              <a:t>10 Ways to Get Past Gatekeepers</a:t>
            </a:r>
          </a:p>
        </p:txBody>
      </p:sp>
      <p:sp>
        <p:nvSpPr>
          <p:cNvPr id="3" name="Content Placeholder 2"/>
          <p:cNvSpPr>
            <a:spLocks noGrp="1"/>
          </p:cNvSpPr>
          <p:nvPr>
            <p:ph idx="1"/>
          </p:nvPr>
        </p:nvSpPr>
        <p:spPr>
          <a:xfrm>
            <a:off x="410482" y="1545771"/>
            <a:ext cx="11480800" cy="5312229"/>
          </a:xfrm>
        </p:spPr>
        <p:txBody>
          <a:bodyPr>
            <a:normAutofit/>
          </a:bodyPr>
          <a:lstStyle/>
          <a:p>
            <a:pPr fontAlgn="base"/>
            <a:r>
              <a:rPr lang="en-US" b="1" dirty="0" smtClean="0"/>
              <a:t>7</a:t>
            </a:r>
            <a:r>
              <a:rPr lang="en-US" b="1" dirty="0"/>
              <a:t>. </a:t>
            </a:r>
            <a:r>
              <a:rPr lang="en-US" b="1" dirty="0">
                <a:hlinkClick r:id="rId2"/>
              </a:rPr>
              <a:t>Call at different times of the day or over lunch</a:t>
            </a:r>
            <a:r>
              <a:rPr lang="en-US" b="1" dirty="0"/>
              <a:t>.</a:t>
            </a:r>
            <a:endParaRPr lang="en-US" dirty="0"/>
          </a:p>
          <a:p>
            <a:pPr fontAlgn="base"/>
            <a:r>
              <a:rPr lang="en-US" dirty="0"/>
              <a:t>Everyone takes breaks, and many times the person who relieves the gatekeeper for lunch and/or breaks does not take the same approach as they gatekeeper would.  That person filling in may very well put you through</a:t>
            </a:r>
            <a:r>
              <a:rPr lang="en-US" dirty="0" smtClean="0"/>
              <a:t>.</a:t>
            </a:r>
            <a:endParaRPr lang="en-US" dirty="0"/>
          </a:p>
          <a:p>
            <a:pPr fontAlgn="base"/>
            <a:r>
              <a:rPr lang="en-US" b="1" dirty="0"/>
              <a:t>8. </a:t>
            </a:r>
            <a:r>
              <a:rPr lang="en-US" b="1" dirty="0">
                <a:hlinkClick r:id="rId3"/>
              </a:rPr>
              <a:t>Let your personality come through</a:t>
            </a:r>
            <a:r>
              <a:rPr lang="en-US" b="1" dirty="0"/>
              <a:t> and allow the gatekeeper to see you as a normal person who is merely doing their job, just like them.</a:t>
            </a:r>
            <a:endParaRPr lang="en-US" dirty="0"/>
          </a:p>
          <a:p>
            <a:pPr fontAlgn="base"/>
            <a:r>
              <a:rPr lang="en-US" b="1" dirty="0"/>
              <a:t>9. </a:t>
            </a:r>
            <a:r>
              <a:rPr lang="en-US" b="1" dirty="0">
                <a:hlinkClick r:id="rId4"/>
              </a:rPr>
              <a:t>Call a different division or location, if the company has one.</a:t>
            </a:r>
            <a:endParaRPr lang="en-US" dirty="0"/>
          </a:p>
          <a:p>
            <a:pPr fontAlgn="base"/>
            <a:r>
              <a:rPr lang="en-US" dirty="0"/>
              <a:t>Use the other location as a way to learn who you should speak to when you do call the location you’re trying to reach</a:t>
            </a:r>
            <a:r>
              <a:rPr lang="en-US" dirty="0" smtClean="0"/>
              <a:t>.</a:t>
            </a:r>
            <a:endParaRPr lang="en-US" dirty="0"/>
          </a:p>
        </p:txBody>
      </p:sp>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38952084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5646"/>
            <a:ext cx="10472057" cy="1036850"/>
          </a:xfrm>
        </p:spPr>
        <p:txBody>
          <a:bodyPr>
            <a:normAutofit/>
          </a:bodyPr>
          <a:lstStyle/>
          <a:p>
            <a:r>
              <a:rPr lang="en-US" sz="5400" b="1" dirty="0">
                <a:solidFill>
                  <a:srgbClr val="FFFF00"/>
                </a:solidFill>
              </a:rPr>
              <a:t>10 Ways to Get Past Gatekeepers</a:t>
            </a:r>
          </a:p>
        </p:txBody>
      </p:sp>
      <p:sp>
        <p:nvSpPr>
          <p:cNvPr id="3" name="Content Placeholder 2"/>
          <p:cNvSpPr>
            <a:spLocks noGrp="1"/>
          </p:cNvSpPr>
          <p:nvPr>
            <p:ph idx="1"/>
          </p:nvPr>
        </p:nvSpPr>
        <p:spPr>
          <a:xfrm>
            <a:off x="410482" y="1545771"/>
            <a:ext cx="11480800" cy="5312229"/>
          </a:xfrm>
        </p:spPr>
        <p:txBody>
          <a:bodyPr>
            <a:normAutofit/>
          </a:bodyPr>
          <a:lstStyle/>
          <a:p>
            <a:pPr fontAlgn="base"/>
            <a:r>
              <a:rPr lang="en-US" b="1" dirty="0" smtClean="0"/>
              <a:t>10</a:t>
            </a:r>
            <a:r>
              <a:rPr lang="en-US" b="1" dirty="0"/>
              <a:t>. Don’t allow one rejection by a gatekeeper to stop you from calling again.</a:t>
            </a:r>
            <a:endParaRPr lang="en-US" dirty="0"/>
          </a:p>
          <a:p>
            <a:pPr fontAlgn="base"/>
            <a:r>
              <a:rPr lang="en-US" dirty="0"/>
              <a:t>Persistence </a:t>
            </a:r>
            <a:r>
              <a:rPr lang="en-US" i="1" dirty="0"/>
              <a:t>can</a:t>
            </a:r>
            <a:r>
              <a:rPr lang="en-US" dirty="0"/>
              <a:t> and </a:t>
            </a:r>
            <a:r>
              <a:rPr lang="en-US" i="1" dirty="0"/>
              <a:t>will</a:t>
            </a:r>
            <a:r>
              <a:rPr lang="en-US" dirty="0"/>
              <a:t> payoff</a:t>
            </a:r>
            <a:r>
              <a:rPr lang="en-US" dirty="0" smtClean="0"/>
              <a:t>.</a:t>
            </a:r>
          </a:p>
          <a:p>
            <a:pPr marL="0" indent="0" fontAlgn="base">
              <a:buNone/>
            </a:pPr>
            <a:endParaRPr lang="en-US" dirty="0"/>
          </a:p>
          <a:p>
            <a:pPr fontAlgn="base"/>
            <a:r>
              <a:rPr lang="en-US" b="1" dirty="0"/>
              <a:t>Bonus: </a:t>
            </a:r>
            <a:r>
              <a:rPr lang="en-US" dirty="0"/>
              <a:t>Don’t take it personally.</a:t>
            </a:r>
          </a:p>
          <a:p>
            <a:pPr fontAlgn="base"/>
            <a:r>
              <a:rPr lang="en-US" dirty="0"/>
              <a:t>If you allow a rejection by a gatekeeper to negatively impact you, there is little chance you will ever be successful</a:t>
            </a:r>
            <a:r>
              <a:rPr lang="en-US" dirty="0" smtClean="0"/>
              <a: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1497385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5646"/>
            <a:ext cx="10472057" cy="1036850"/>
          </a:xfrm>
        </p:spPr>
        <p:txBody>
          <a:bodyPr>
            <a:normAutofit/>
          </a:bodyPr>
          <a:lstStyle/>
          <a:p>
            <a:r>
              <a:rPr lang="en-US" sz="5400" b="1" dirty="0">
                <a:solidFill>
                  <a:srgbClr val="FFFF00"/>
                </a:solidFill>
              </a:rPr>
              <a:t>10 Ways to Get Past Gatekeepers</a:t>
            </a:r>
          </a:p>
        </p:txBody>
      </p:sp>
      <p:sp>
        <p:nvSpPr>
          <p:cNvPr id="3" name="Content Placeholder 2"/>
          <p:cNvSpPr>
            <a:spLocks noGrp="1"/>
          </p:cNvSpPr>
          <p:nvPr>
            <p:ph idx="1"/>
          </p:nvPr>
        </p:nvSpPr>
        <p:spPr>
          <a:xfrm>
            <a:off x="410482" y="1545771"/>
            <a:ext cx="11480800" cy="5312229"/>
          </a:xfrm>
        </p:spPr>
        <p:txBody>
          <a:bodyPr>
            <a:normAutofit/>
          </a:bodyPr>
          <a:lstStyle/>
          <a:p>
            <a:pPr fontAlgn="base"/>
            <a:r>
              <a:rPr lang="en-US" sz="2800" dirty="0" smtClean="0"/>
              <a:t>The </a:t>
            </a:r>
            <a:r>
              <a:rPr lang="en-US" sz="2800" dirty="0"/>
              <a:t>beautiful thing about be being blocked by a gatekeeper is the same thing is most likely happening to your competitor. </a:t>
            </a:r>
            <a:endParaRPr lang="en-US" sz="2800" dirty="0" smtClean="0"/>
          </a:p>
          <a:p>
            <a:pPr fontAlgn="base"/>
            <a:r>
              <a:rPr lang="en-US" sz="2800" dirty="0" smtClean="0"/>
              <a:t>Big </a:t>
            </a:r>
            <a:r>
              <a:rPr lang="en-US" sz="2800" dirty="0"/>
              <a:t>difference is your competitor is probably blowing off the opportunity, leaving the door wide open for you once you get past the gatekeeper.</a:t>
            </a:r>
          </a:p>
          <a:p>
            <a:pPr fontAlgn="base"/>
            <a:r>
              <a:rPr lang="en-US" sz="2800" dirty="0"/>
              <a:t>I’ve seen many situations where huge sales have been made after getting past the gatekeeper.</a:t>
            </a:r>
          </a:p>
          <a:p>
            <a:pPr marL="0" indent="0">
              <a:buNone/>
            </a:pP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897738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rmAutofit fontScale="90000"/>
          </a:bodyPr>
          <a:lstStyle/>
          <a:p>
            <a:r>
              <a:rPr lang="en-US" sz="6000" b="1" dirty="0">
                <a:solidFill>
                  <a:srgbClr val="FFFF00"/>
                </a:solidFill>
              </a:rPr>
              <a:t>10 Ways to Get Past Gatekeepers</a:t>
            </a:r>
            <a:endParaRPr lang="en-US" sz="6000" dirty="0">
              <a:solidFill>
                <a:srgbClr val="FFFF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
        <p:nvSpPr>
          <p:cNvPr id="6" name="TextBox 5"/>
          <p:cNvSpPr txBox="1"/>
          <p:nvPr/>
        </p:nvSpPr>
        <p:spPr>
          <a:xfrm>
            <a:off x="-87099" y="2329543"/>
            <a:ext cx="3820886" cy="1938992"/>
          </a:xfrm>
          <a:prstGeom prst="rect">
            <a:avLst/>
          </a:prstGeom>
          <a:noFill/>
        </p:spPr>
        <p:txBody>
          <a:bodyPr wrap="square" rtlCol="0">
            <a:spAutoFit/>
          </a:bodyPr>
          <a:lstStyle/>
          <a:p>
            <a:pPr algn="ctr"/>
            <a:r>
              <a:rPr lang="en-US" sz="6000" b="1" dirty="0" smtClean="0"/>
              <a:t>Good Selling !</a:t>
            </a:r>
            <a:endParaRPr lang="en-US" sz="6000" b="1"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0171" y="4256315"/>
            <a:ext cx="1685360" cy="609600"/>
          </a:xfrm>
          <a:prstGeom prst="rect">
            <a:avLst/>
          </a:prstGeom>
        </p:spPr>
      </p:pic>
      <p:pic>
        <p:nvPicPr>
          <p:cNvPr id="5" name="Content Placeholder 4"/>
          <p:cNvPicPr>
            <a:picLocks noGrp="1" noChangeAspect="1"/>
          </p:cNvPicPr>
          <p:nvPr>
            <p:ph idx="1"/>
          </p:nvPr>
        </p:nvPicPr>
        <p:blipFill rotWithShape="1">
          <a:blip r:embed="rId3">
            <a:extLst>
              <a:ext uri="{28A0092B-C50C-407E-A947-70E740481C1C}">
                <a14:useLocalDpi xmlns:a14="http://schemas.microsoft.com/office/drawing/2010/main" val="0"/>
              </a:ext>
            </a:extLst>
          </a:blip>
          <a:srcRect l="15296" r="16829"/>
          <a:stretch/>
        </p:blipFill>
        <p:spPr>
          <a:xfrm>
            <a:off x="4288971" y="1604950"/>
            <a:ext cx="7712529" cy="4439187"/>
          </a:xfrm>
        </p:spPr>
      </p:pic>
      <p:sp>
        <p:nvSpPr>
          <p:cNvPr id="8" name="Content Placeholder 7"/>
          <p:cNvSpPr txBox="1">
            <a:spLocks/>
          </p:cNvSpPr>
          <p:nvPr/>
        </p:nvSpPr>
        <p:spPr>
          <a:xfrm>
            <a:off x="0" y="6044137"/>
            <a:ext cx="12192000" cy="875508"/>
          </a:xfrm>
          <a:prstGeom prst="rect">
            <a:avLst/>
          </a:prstGeom>
        </p:spPr>
        <p:txBody>
          <a:bodyPr vert="horz" lIns="91440" tIns="45720" rIns="91440" bIns="45720" rtlCol="0">
            <a:normAutofit/>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pPr marL="0" indent="0">
              <a:buFont typeface="Arial" panose="020B0604020202020204" pitchFamily="34" charset="0"/>
              <a:buNone/>
            </a:pPr>
            <a:r>
              <a:rPr lang="en-US" sz="1100" dirty="0" smtClean="0"/>
              <a:t>Disclaimer: The information contained in this presentation is intended solely for your personal reference. Such information is subject to change without notice, its accuracy is not guaranteed and it may not contain all material information concerning J.W. Owens.  The Company makes no representation regarding, and assumes no responsibility or liability for, the accuracy or completeness of, or any errors or omissions in, any information contained herein. In addition, the information contains white papers , shared presentation from others, industry material, public or shared  information from others and J.W. Owens that may reflect the his current views with respect to future events and performance. This presentation does not constitute an offer or invitation to purchase or subscribe or to provide any service or advice, and no part of it shall form the basis of or be relied upon in connection with any contract, commitment or decision in relation thereto.</a:t>
            </a:r>
          </a:p>
          <a:p>
            <a:endParaRPr lang="en-US" dirty="0"/>
          </a:p>
        </p:txBody>
      </p:sp>
      <p:sp>
        <p:nvSpPr>
          <p:cNvPr id="9" name="TextBox 8"/>
          <p:cNvSpPr txBox="1"/>
          <p:nvPr/>
        </p:nvSpPr>
        <p:spPr>
          <a:xfrm>
            <a:off x="76200" y="1543050"/>
            <a:ext cx="4495799" cy="646331"/>
          </a:xfrm>
          <a:prstGeom prst="rect">
            <a:avLst/>
          </a:prstGeom>
          <a:noFill/>
        </p:spPr>
        <p:txBody>
          <a:bodyPr wrap="square" rtlCol="0">
            <a:spAutoFit/>
          </a:bodyPr>
          <a:lstStyle/>
          <a:p>
            <a:pPr algn="ctr"/>
            <a:r>
              <a:rPr lang="en-US" b="1" dirty="0"/>
              <a:t>This is a series of </a:t>
            </a:r>
            <a:r>
              <a:rPr lang="en-US" b="1" dirty="0" smtClean="0"/>
              <a:t>Training </a:t>
            </a:r>
            <a:r>
              <a:rPr lang="en-US" b="1" dirty="0"/>
              <a:t>for your </a:t>
            </a:r>
            <a:r>
              <a:rPr lang="en-US" b="1" dirty="0" smtClean="0"/>
              <a:t>Management, Sales &amp; Office TEAM</a:t>
            </a:r>
            <a:endParaRPr lang="en-US" b="1" dirty="0"/>
          </a:p>
        </p:txBody>
      </p:sp>
      <p:sp>
        <p:nvSpPr>
          <p:cNvPr id="10" name="TextBox 9"/>
          <p:cNvSpPr txBox="1"/>
          <p:nvPr/>
        </p:nvSpPr>
        <p:spPr>
          <a:xfrm>
            <a:off x="231239" y="5084488"/>
            <a:ext cx="4256314" cy="646331"/>
          </a:xfrm>
          <a:prstGeom prst="rect">
            <a:avLst/>
          </a:prstGeom>
          <a:noFill/>
        </p:spPr>
        <p:txBody>
          <a:bodyPr wrap="square" rtlCol="0">
            <a:spAutoFit/>
          </a:bodyPr>
          <a:lstStyle/>
          <a:p>
            <a:pPr algn="ctr"/>
            <a:r>
              <a:rPr lang="en-US" b="1" dirty="0" smtClean="0">
                <a:solidFill>
                  <a:srgbClr val="002060"/>
                </a:solidFill>
              </a:rPr>
              <a:t>J.W. Owens - 561-372-5922 results.jwowens@gmail.com </a:t>
            </a:r>
            <a:endParaRPr lang="en-US" b="1" dirty="0">
              <a:solidFill>
                <a:srgbClr val="002060"/>
              </a:solidFill>
            </a:endParaRPr>
          </a:p>
        </p:txBody>
      </p:sp>
      <p:sp>
        <p:nvSpPr>
          <p:cNvPr id="11" name="TextBox 6"/>
          <p:cNvSpPr txBox="1"/>
          <p:nvPr/>
        </p:nvSpPr>
        <p:spPr>
          <a:xfrm>
            <a:off x="610913" y="5675196"/>
            <a:ext cx="3426372"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dirty="0" smtClean="0">
                <a:solidFill>
                  <a:srgbClr val="0070C0"/>
                </a:solidFill>
                <a:latin typeface="Bodoni MT" panose="02070603080606020203" pitchFamily="18" charset="0"/>
              </a:rPr>
              <a:t>A Perspective 101 Series</a:t>
            </a:r>
            <a:endParaRPr lang="en-US" b="1" dirty="0">
              <a:solidFill>
                <a:srgbClr val="0070C0"/>
              </a:solidFill>
              <a:latin typeface="Bodoni MT" panose="02070603080606020203" pitchFamily="18" charset="0"/>
            </a:endParaRPr>
          </a:p>
        </p:txBody>
      </p:sp>
    </p:spTree>
    <p:extLst>
      <p:ext uri="{BB962C8B-B14F-4D97-AF65-F5344CB8AC3E}">
        <p14:creationId xmlns:p14="http://schemas.microsoft.com/office/powerpoint/2010/main" val="2435109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Sales Direction 16X9">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SalesDirection_16x9.potx" id="{FE35DD5A-B687-4161-B4D9-35484B75A379}" vid="{5DB76398-B2EF-4269-B3B2-C0E4C29F3554}"/>
    </a:ext>
  </a:extLst>
</a:theme>
</file>

<file path=ppt/theme/theme2.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255</TotalTime>
  <Words>323</Words>
  <Application>Microsoft Office PowerPoint</Application>
  <PresentationFormat>Custom</PresentationFormat>
  <Paragraphs>43</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Sales Direction 16X9</vt:lpstr>
      <vt:lpstr>10 Ways to Get Past Gatekeepers When Prospecting on the Phone</vt:lpstr>
      <vt:lpstr>10 Ways to Get Past Gatekeepers</vt:lpstr>
      <vt:lpstr>10 Ways to Get Past Gatekeepers</vt:lpstr>
      <vt:lpstr>10 Ways to Get Past Gatekeepers</vt:lpstr>
      <vt:lpstr>10 Ways to Get Past Gatekeepers</vt:lpstr>
      <vt:lpstr>10 Ways to Get Past Gatekeepers</vt:lpstr>
      <vt:lpstr>10 Ways to Get Past Gatekeepers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with Picture Layout</dc:title>
  <dc:creator>JW Owens</dc:creator>
  <cp:lastModifiedBy>JW Owens</cp:lastModifiedBy>
  <cp:revision>34</cp:revision>
  <dcterms:created xsi:type="dcterms:W3CDTF">2012-08-30T21:52:00Z</dcterms:created>
  <dcterms:modified xsi:type="dcterms:W3CDTF">2016-08-01T15:47:58Z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0x0101007C1D5F340F01F94FA2FD29A5E6DC872E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