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7" r:id="rId2"/>
    <p:sldId id="298" r:id="rId3"/>
    <p:sldId id="299" r:id="rId4"/>
    <p:sldId id="300" r:id="rId5"/>
    <p:sldId id="301" r:id="rId6"/>
    <p:sldId id="302" r:id="rId7"/>
    <p:sldId id="303" r:id="rId8"/>
    <p:sldId id="304" r:id="rId9"/>
    <p:sldId id="305" r:id="rId10"/>
    <p:sldId id="306" r:id="rId11"/>
    <p:sldId id="307" r:id="rId12"/>
    <p:sldId id="308" r:id="rId13"/>
    <p:sldId id="309" r:id="rId14"/>
    <p:sldId id="310" r:id="rId15"/>
    <p:sldId id="311" r:id="rId16"/>
    <p:sldId id="312" r:id="rId17"/>
    <p:sldId id="339" r:id="rId18"/>
    <p:sldId id="313" r:id="rId19"/>
    <p:sldId id="314" r:id="rId20"/>
    <p:sldId id="315" r:id="rId21"/>
    <p:sldId id="316" r:id="rId22"/>
    <p:sldId id="317"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 id="331" r:id="rId37"/>
    <p:sldId id="332" r:id="rId38"/>
    <p:sldId id="333" r:id="rId39"/>
    <p:sldId id="29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varScale="1">
        <p:scale>
          <a:sx n="87" d="100"/>
          <a:sy n="87" d="100"/>
        </p:scale>
        <p:origin x="-498"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65" d="100"/>
          <a:sy n="65" d="100"/>
        </p:scale>
        <p:origin x="2796"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3D5444-F62C-42C3-A75A-D9DBA807730F}" type="datetimeFigureOut">
              <a:rPr lang="en-US" smtClean="0"/>
              <a:t>8/1/2016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4F617-7A30-41D4-AB86-5D833C98E18B}" type="slidenum">
              <a:rPr lang="en-US" smtClean="0"/>
              <a:t>‹#›</a:t>
            </a:fld>
            <a:endParaRPr lang="en-US"/>
          </a:p>
        </p:txBody>
      </p:sp>
    </p:spTree>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AA1FA-7B6A-47D2-8D61-F225D71B51FF}"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A179D-2D27-49E2-B022-8EDDA2EFE682}" type="slidenum">
              <a:rPr lang="en-US" smtClean="0"/>
              <a:t>‹#›</a:t>
            </a:fld>
            <a:endParaRPr lang="en-US"/>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replace this picture, just select and delete it. Then use the Insert Picture icon to replace it with one of your own!</a:t>
            </a:r>
          </a:p>
        </p:txBody>
      </p:sp>
      <p:sp>
        <p:nvSpPr>
          <p:cNvPr id="4" name="Slide Number Placeholder 3"/>
          <p:cNvSpPr>
            <a:spLocks noGrp="1"/>
          </p:cNvSpPr>
          <p:nvPr>
            <p:ph type="sldNum" sz="quarter" idx="10"/>
          </p:nvPr>
        </p:nvSpPr>
        <p:spPr/>
        <p:txBody>
          <a:bodyPr/>
          <a:lstStyle/>
          <a:p>
            <a:fld id="{1B9A179D-2D27-49E2-B022-8EDDA2EFE682}" type="slidenum">
              <a:rPr lang="en-US" smtClean="0"/>
              <a:t>1</a:t>
            </a:fld>
            <a:endParaRPr lang="en-US"/>
          </a:p>
        </p:txBody>
      </p:sp>
    </p:spTree>
    <p:extLst>
      <p:ext uri="{BB962C8B-B14F-4D97-AF65-F5344CB8AC3E}">
        <p14:creationId xmlns:p14="http://schemas.microsoft.com/office/powerpoint/2010/main" val="3801082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E3D6F-02D8-454B-A7E6-48ABF3A515FD}" type="slidenum">
              <a:rPr lang="en-US"/>
              <a:pPr/>
              <a:t>10</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E3D6F-02D8-454B-A7E6-48ABF3A515FD}" type="slidenum">
              <a:rPr lang="en-US"/>
              <a:pPr/>
              <a:t>11</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E3D6F-02D8-454B-A7E6-48ABF3A515FD}" type="slidenum">
              <a:rPr lang="en-US"/>
              <a:pPr/>
              <a:t>12</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E3D6F-02D8-454B-A7E6-48ABF3A515FD}" type="slidenum">
              <a:rPr lang="en-US"/>
              <a:pPr/>
              <a:t>13</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E3D6F-02D8-454B-A7E6-48ABF3A515FD}" type="slidenum">
              <a:rPr lang="en-US"/>
              <a:pPr/>
              <a:t>14</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E3D6F-02D8-454B-A7E6-48ABF3A515FD}" type="slidenum">
              <a:rPr lang="en-US"/>
              <a:pPr/>
              <a:t>15</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E3D6F-02D8-454B-A7E6-48ABF3A515FD}" type="slidenum">
              <a:rPr lang="en-US"/>
              <a:pPr/>
              <a:t>16</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E3D6F-02D8-454B-A7E6-48ABF3A515FD}" type="slidenum">
              <a:rPr lang="en-US"/>
              <a:pPr/>
              <a:t>17</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E3D6F-02D8-454B-A7E6-48ABF3A515FD}" type="slidenum">
              <a:rPr lang="en-US"/>
              <a:pPr/>
              <a:t>18</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E3D6F-02D8-454B-A7E6-48ABF3A515FD}" type="slidenum">
              <a:rPr lang="en-US"/>
              <a:pPr/>
              <a:t>19</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E3D6F-02D8-454B-A7E6-48ABF3A515FD}" type="slidenum">
              <a:rPr lang="en-US"/>
              <a:pPr/>
              <a:t>2</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E3D6F-02D8-454B-A7E6-48ABF3A515FD}" type="slidenum">
              <a:rPr lang="en-US"/>
              <a:pPr/>
              <a:t>20</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E3D6F-02D8-454B-A7E6-48ABF3A515FD}" type="slidenum">
              <a:rPr lang="en-US"/>
              <a:pPr/>
              <a:t>21</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E3D6F-02D8-454B-A7E6-48ABF3A515FD}" type="slidenum">
              <a:rPr lang="en-US"/>
              <a:pPr/>
              <a:t>22</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E3D6F-02D8-454B-A7E6-48ABF3A515FD}" type="slidenum">
              <a:rPr lang="en-US"/>
              <a:pPr/>
              <a:t>23</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E3D6F-02D8-454B-A7E6-48ABF3A515FD}" type="slidenum">
              <a:rPr lang="en-US"/>
              <a:pPr/>
              <a:t>24</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E3D6F-02D8-454B-A7E6-48ABF3A515FD}" type="slidenum">
              <a:rPr lang="en-US"/>
              <a:pPr/>
              <a:t>25</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E3D6F-02D8-454B-A7E6-48ABF3A515FD}" type="slidenum">
              <a:rPr lang="en-US"/>
              <a:pPr/>
              <a:t>26</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E3D6F-02D8-454B-A7E6-48ABF3A515FD}" type="slidenum">
              <a:rPr lang="en-US"/>
              <a:pPr/>
              <a:t>27</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E3D6F-02D8-454B-A7E6-48ABF3A515FD}" type="slidenum">
              <a:rPr lang="en-US"/>
              <a:pPr/>
              <a:t>28</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E3D6F-02D8-454B-A7E6-48ABF3A515FD}" type="slidenum">
              <a:rPr lang="en-US"/>
              <a:pPr/>
              <a:t>29</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E3D6F-02D8-454B-A7E6-48ABF3A515FD}" type="slidenum">
              <a:rPr lang="en-US"/>
              <a:pPr/>
              <a:t>3</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E3D6F-02D8-454B-A7E6-48ABF3A515FD}" type="slidenum">
              <a:rPr lang="en-US"/>
              <a:pPr/>
              <a:t>30</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E3D6F-02D8-454B-A7E6-48ABF3A515FD}" type="slidenum">
              <a:rPr lang="en-US"/>
              <a:pPr/>
              <a:t>31</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E3D6F-02D8-454B-A7E6-48ABF3A515FD}" type="slidenum">
              <a:rPr lang="en-US"/>
              <a:pPr/>
              <a:t>32</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E3D6F-02D8-454B-A7E6-48ABF3A515FD}" type="slidenum">
              <a:rPr lang="en-US"/>
              <a:pPr/>
              <a:t>33</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E3D6F-02D8-454B-A7E6-48ABF3A515FD}" type="slidenum">
              <a:rPr lang="en-US"/>
              <a:pPr/>
              <a:t>34</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9903FF-3D3F-4692-8BB5-14D6B3CFF813}" type="slidenum">
              <a:rPr lang="en-US"/>
              <a:pPr/>
              <a:t>35</a:t>
            </a:fld>
            <a:endParaRPr lang="en-US"/>
          </a:p>
        </p:txBody>
      </p:sp>
      <p:sp>
        <p:nvSpPr>
          <p:cNvPr id="1199106" name="Rectangle 2"/>
          <p:cNvSpPr>
            <a:spLocks noGrp="1" noRot="1" noChangeAspect="1" noChangeArrowheads="1" noTextEdit="1"/>
          </p:cNvSpPr>
          <p:nvPr>
            <p:ph type="sldImg"/>
          </p:nvPr>
        </p:nvSpPr>
        <p:spPr>
          <a:ln/>
        </p:spPr>
      </p:sp>
      <p:sp>
        <p:nvSpPr>
          <p:cNvPr id="1199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9903FF-3D3F-4692-8BB5-14D6B3CFF813}" type="slidenum">
              <a:rPr lang="en-US"/>
              <a:pPr/>
              <a:t>36</a:t>
            </a:fld>
            <a:endParaRPr lang="en-US"/>
          </a:p>
        </p:txBody>
      </p:sp>
      <p:sp>
        <p:nvSpPr>
          <p:cNvPr id="1199106" name="Rectangle 2"/>
          <p:cNvSpPr>
            <a:spLocks noGrp="1" noRot="1" noChangeAspect="1" noChangeArrowheads="1" noTextEdit="1"/>
          </p:cNvSpPr>
          <p:nvPr>
            <p:ph type="sldImg"/>
          </p:nvPr>
        </p:nvSpPr>
        <p:spPr>
          <a:ln/>
        </p:spPr>
      </p:sp>
      <p:sp>
        <p:nvSpPr>
          <p:cNvPr id="1199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E3D6F-02D8-454B-A7E6-48ABF3A515FD}" type="slidenum">
              <a:rPr lang="en-US"/>
              <a:pPr/>
              <a:t>37</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E3D6F-02D8-454B-A7E6-48ABF3A515FD}" type="slidenum">
              <a:rPr lang="en-US"/>
              <a:pPr/>
              <a:t>38</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E3D6F-02D8-454B-A7E6-48ABF3A515FD}" type="slidenum">
              <a:rPr lang="en-US"/>
              <a:pPr/>
              <a:t>4</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E3D6F-02D8-454B-A7E6-48ABF3A515FD}" type="slidenum">
              <a:rPr lang="en-US"/>
              <a:pPr/>
              <a:t>5</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E3D6F-02D8-454B-A7E6-48ABF3A515FD}" type="slidenum">
              <a:rPr lang="en-US"/>
              <a:pPr/>
              <a:t>6</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E3D6F-02D8-454B-A7E6-48ABF3A515FD}" type="slidenum">
              <a:rPr lang="en-US"/>
              <a:pPr/>
              <a:t>7</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E3D6F-02D8-454B-A7E6-48ABF3A515FD}" type="slidenum">
              <a:rPr lang="en-US"/>
              <a:pPr/>
              <a:t>8</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E3D6F-02D8-454B-A7E6-48ABF3A515FD}" type="slidenum">
              <a:rPr lang="en-US"/>
              <a:pPr/>
              <a:t>9</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Freeform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noAutofit/>
          </a:bodyPr>
          <a:lstStyle/>
          <a:p>
            <a:endParaRPr lang="en-US" sz="1800"/>
          </a:p>
        </p:txBody>
      </p:sp>
      <p:sp>
        <p:nvSpPr>
          <p:cNvPr id="7" name="Freeform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pPr lvl="0"/>
            <a:endParaRPr lang="en-US" sz="1800"/>
          </a:p>
        </p:txBody>
      </p:sp>
      <p:sp>
        <p:nvSpPr>
          <p:cNvPr id="8" name="Freeform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0" y="1873584"/>
            <a:ext cx="6400800" cy="2560320"/>
          </a:xfrm>
        </p:spPr>
        <p:txBody>
          <a:bodyPr anchor="b">
            <a:normAutofit/>
          </a:bodyPr>
          <a:lstStyle>
            <a:lvl1pPr algn="l">
              <a:defRPr sz="4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51258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724400" y="1828801"/>
            <a:ext cx="6172200" cy="4343400"/>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675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9" name="Rectangle 8"/>
          <p:cNvSpPr/>
          <p:nvPr/>
        </p:nvSpPr>
        <p:spPr>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95400" y="255134"/>
            <a:ext cx="9601200" cy="1036850"/>
          </a:xfrm>
        </p:spPr>
        <p:txBody>
          <a:bodyPr anchor="b"/>
          <a:lstStyle>
            <a:lvl1pPr>
              <a:defRPr sz="3200"/>
            </a:lvl1pPr>
          </a:lstStyle>
          <a:p>
            <a:r>
              <a:rPr lang="en-US" smtClean="0"/>
              <a:t>Click to edit Master title style</a:t>
            </a:r>
            <a:endParaRPr lang="en-US"/>
          </a:p>
        </p:txBody>
      </p:sp>
      <p:sp>
        <p:nvSpPr>
          <p:cNvPr id="4" name="Text Placeholder 3"/>
          <p:cNvSpPr>
            <a:spLocks noGrp="1"/>
          </p:cNvSpPr>
          <p:nvPr>
            <p:ph type="body" sz="half" idx="2"/>
          </p:nvPr>
        </p:nvSpPr>
        <p:spPr>
          <a:xfrm>
            <a:off x="1371273"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
        <p:nvSpPr>
          <p:cNvPr id="10" name="Rectangle 9"/>
          <p:cNvSpPr/>
          <p:nvPr/>
        </p:nvSpPr>
        <p:spPr>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3"/>
          <p:cNvSpPr>
            <a:spLocks noGrp="1"/>
          </p:cNvSpPr>
          <p:nvPr>
            <p:ph type="body" sz="half" idx="14"/>
          </p:nvPr>
        </p:nvSpPr>
        <p:spPr>
          <a:xfrm>
            <a:off x="6412954"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3" name="Picture Placeholder 2"/>
          <p:cNvSpPr>
            <a:spLocks noGrp="1"/>
          </p:cNvSpPr>
          <p:nvPr>
            <p:ph type="pic" idx="1"/>
          </p:nvPr>
        </p:nvSpPr>
        <p:spPr>
          <a:xfrm>
            <a:off x="12954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Picture Placeholder 2"/>
          <p:cNvSpPr>
            <a:spLocks noGrp="1"/>
          </p:cNvSpPr>
          <p:nvPr>
            <p:ph type="pic" idx="13"/>
          </p:nvPr>
        </p:nvSpPr>
        <p:spPr>
          <a:xfrm>
            <a:off x="63246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94401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A3335-6331-4872-A8B7-ECD55539F4D0}"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9294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871318" y="685800"/>
            <a:ext cx="1033272" cy="548640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1295400" y="685800"/>
            <a:ext cx="7976754"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A3335-6331-4872-A8B7-ECD55539F4D0}"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80411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A3335-6331-4872-A8B7-ECD55539F4D0}"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9618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11" name="Freeform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2" name="Freeform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1" y="1873584"/>
            <a:ext cx="5120640" cy="2560320"/>
          </a:xfrm>
        </p:spPr>
        <p:txBody>
          <a:bodyPr anchor="b">
            <a:normAutofit/>
          </a:bodyPr>
          <a:lstStyle>
            <a:lvl1pPr algn="l">
              <a:defRPr sz="4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15" name="Picture Placeholder 14"/>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endParaRPr lang="en-US"/>
          </a:p>
        </p:txBody>
      </p:sp>
    </p:spTree>
    <p:extLst>
      <p:ext uri="{BB962C8B-B14F-4D97-AF65-F5344CB8AC3E}">
        <p14:creationId xmlns:p14="http://schemas.microsoft.com/office/powerpoint/2010/main" val="240281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8" name="Freeform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9"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0"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title"/>
          </p:nvPr>
        </p:nvSpPr>
        <p:spPr>
          <a:xfrm>
            <a:off x="1295398" y="2914650"/>
            <a:ext cx="8046720" cy="1557338"/>
          </a:xfrm>
        </p:spPr>
        <p:txBody>
          <a:bodyPr anchor="b">
            <a:normAutofit/>
          </a:bodyPr>
          <a:lstStyle>
            <a:lvl1pPr>
              <a:defRPr sz="320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295398" y="4589463"/>
            <a:ext cx="8046718" cy="1011237"/>
          </a:xfrm>
        </p:spPr>
        <p:txBody>
          <a:bodyPr/>
          <a:lstStyle>
            <a:lvl1pPr marL="0" indent="0">
              <a:spcBef>
                <a:spcPts val="120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51964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24600" y="1828799"/>
            <a:ext cx="4572000" cy="43434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9A3335-6331-4872-A8B7-ECD55539F4D0}"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4482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28800"/>
            <a:ext cx="4572000" cy="850392"/>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705100"/>
            <a:ext cx="4572000" cy="3467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324600" y="1828800"/>
            <a:ext cx="4572000"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324600" y="2705100"/>
            <a:ext cx="4572000" cy="34671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A79A3335-6331-4872-A8B7-ECD55539F4D0}"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60236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9A3335-6331-4872-A8B7-ECD55539F4D0}"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39733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9A3335-6331-4872-A8B7-ECD55539F4D0}"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98363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728209" y="1828800"/>
            <a:ext cx="6126480" cy="43434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476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000">
                <a:solidFill>
                  <a:schemeClr val="tx1"/>
                </a:solidFill>
              </a:defRPr>
            </a:lvl1pPr>
          </a:lstStyle>
          <a:p>
            <a:fld id="{A79A3335-6331-4872-A8B7-ECD55539F4D0}" type="datetimeFigureOut">
              <a:rPr lang="en-US" smtClean="0"/>
              <a:pPr/>
              <a:t>8/1/2016</a:t>
            </a:fld>
            <a:endParaRPr lang="en-US"/>
          </a:p>
        </p:txBody>
      </p:sp>
      <p:sp>
        <p:nvSpPr>
          <p:cNvPr id="5" name="Footer Placeholder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000">
                <a:solidFill>
                  <a:schemeClr val="tx1"/>
                </a:solidFill>
              </a:defRPr>
            </a:lvl1pPr>
          </a:lstStyle>
          <a:p>
            <a:fld id="{A7F8E3F6-DE14-48B2-B2BC-6FABA9630FB8}" type="slidenum">
              <a:rPr lang="en-US" smtClean="0"/>
              <a:pPr/>
              <a:t>‹#›</a:t>
            </a:fld>
            <a:endParaRPr lang="en-US"/>
          </a:p>
        </p:txBody>
      </p:sp>
    </p:spTree>
    <p:extLst>
      <p:ext uri="{BB962C8B-B14F-4D97-AF65-F5344CB8AC3E}">
        <p14:creationId xmlns:p14="http://schemas.microsoft.com/office/powerpoint/2010/main" val="25947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803" y="2553808"/>
            <a:ext cx="6268720" cy="992279"/>
          </a:xfrm>
        </p:spPr>
        <p:txBody>
          <a:bodyPr>
            <a:noAutofit/>
          </a:bodyPr>
          <a:lstStyle/>
          <a:p>
            <a:pPr algn="ctr"/>
            <a:r>
              <a:rPr lang="en-US" sz="6600" b="1" dirty="0">
                <a:latin typeface="Microsoft Sans Serif" pitchFamily="34" charset="0"/>
                <a:cs typeface="Microsoft Sans Serif" pitchFamily="34" charset="0"/>
              </a:rPr>
              <a:t>Prospecting Strategy</a:t>
            </a:r>
            <a:endParaRPr lang="en-US" sz="6600" b="1" dirty="0"/>
          </a:p>
        </p:txBody>
      </p:sp>
      <p:sp>
        <p:nvSpPr>
          <p:cNvPr id="3" name="Subtitle 2"/>
          <p:cNvSpPr>
            <a:spLocks noGrp="1"/>
          </p:cNvSpPr>
          <p:nvPr>
            <p:ph type="subTitle" idx="1"/>
          </p:nvPr>
        </p:nvSpPr>
        <p:spPr/>
        <p:txBody>
          <a:bodyPr/>
          <a:lstStyle/>
          <a:p>
            <a:r>
              <a:rPr lang="en-US" dirty="0" smtClean="0"/>
              <a:t>Presented by J.W. Owens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3275" y="5120036"/>
            <a:ext cx="1790700" cy="476250"/>
          </a:xfrm>
          <a:prstGeom prst="rect">
            <a:avLst/>
          </a:prstGeom>
        </p:spPr>
      </p:pic>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22155" r="22155"/>
          <a:stretch>
            <a:fillRect/>
          </a:stretch>
        </p:blipFill>
        <p:spPr/>
      </p:pic>
      <p:sp>
        <p:nvSpPr>
          <p:cNvPr id="8" name="Rectangle 7"/>
          <p:cNvSpPr/>
          <p:nvPr/>
        </p:nvSpPr>
        <p:spPr>
          <a:xfrm>
            <a:off x="11114314" y="6520543"/>
            <a:ext cx="1077686" cy="337457"/>
          </a:xfrm>
          <a:prstGeom prst="rect">
            <a:avLst/>
          </a:prstGeom>
          <a:solidFill>
            <a:schemeClr val="tx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mtClean="0">
                <a:solidFill>
                  <a:srgbClr val="FFFF00"/>
                </a:solidFill>
              </a:rPr>
              <a:t>JWO 215</a:t>
            </a:r>
            <a:endParaRPr lang="en-US" sz="1600" b="1" dirty="0">
              <a:solidFill>
                <a:srgbClr val="FFFF00"/>
              </a:solidFill>
            </a:endParaRPr>
          </a:p>
        </p:txBody>
      </p:sp>
      <p:sp>
        <p:nvSpPr>
          <p:cNvPr id="7" name="TextBox 6"/>
          <p:cNvSpPr txBox="1"/>
          <p:nvPr/>
        </p:nvSpPr>
        <p:spPr>
          <a:xfrm>
            <a:off x="1530756" y="5748048"/>
            <a:ext cx="3426372"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rgbClr val="0070C0"/>
                </a:solidFill>
                <a:latin typeface="Bodoni MT" panose="02070603080606020203" pitchFamily="18" charset="0"/>
              </a:rPr>
              <a:t>A Perspective 101 Series</a:t>
            </a:r>
            <a:endParaRPr lang="en-US" b="1" dirty="0">
              <a:solidFill>
                <a:srgbClr val="0070C0"/>
              </a:solidFill>
              <a:latin typeface="Bodoni MT" panose="02070603080606020203" pitchFamily="18" charset="0"/>
            </a:endParaRPr>
          </a:p>
        </p:txBody>
      </p:sp>
    </p:spTree>
    <p:extLst>
      <p:ext uri="{BB962C8B-B14F-4D97-AF65-F5344CB8AC3E}">
        <p14:creationId xmlns:p14="http://schemas.microsoft.com/office/powerpoint/2010/main" val="138059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203200" y="1981200"/>
            <a:ext cx="11684000" cy="4267200"/>
          </a:xfrm>
        </p:spPr>
        <p:txBody>
          <a:bodyPr/>
          <a:lstStyle/>
          <a:p>
            <a:pPr>
              <a:lnSpc>
                <a:spcPct val="80000"/>
              </a:lnSpc>
              <a:buNone/>
            </a:pPr>
            <a:endParaRPr lang="en-US" sz="5400" b="1" dirty="0" smtClean="0">
              <a:solidFill>
                <a:schemeClr val="bg2"/>
              </a:solidFill>
            </a:endParaRPr>
          </a:p>
          <a:p>
            <a:pPr>
              <a:lnSpc>
                <a:spcPct val="80000"/>
              </a:lnSpc>
              <a:buNone/>
            </a:pPr>
            <a:endParaRPr lang="en-US" sz="5400" b="1" dirty="0" smtClean="0">
              <a:solidFill>
                <a:schemeClr val="bg2"/>
              </a:solidFill>
            </a:endParaRPr>
          </a:p>
          <a:p>
            <a:pPr>
              <a:lnSpc>
                <a:spcPct val="80000"/>
              </a:lnSpc>
              <a:buNone/>
            </a:pPr>
            <a:r>
              <a:rPr lang="en-US" sz="5400" b="1" dirty="0" smtClean="0">
                <a:solidFill>
                  <a:schemeClr val="bg2"/>
                </a:solidFill>
              </a:rPr>
              <a:t>			</a:t>
            </a:r>
            <a:endParaRPr lang="en-US" sz="8000" b="1" dirty="0">
              <a:solidFill>
                <a:srgbClr val="FF0000"/>
              </a:solidFill>
            </a:endParaRPr>
          </a:p>
        </p:txBody>
      </p:sp>
      <p:sp>
        <p:nvSpPr>
          <p:cNvPr id="6" name="Title 5"/>
          <p:cNvSpPr>
            <a:spLocks noGrp="1"/>
          </p:cNvSpPr>
          <p:nvPr>
            <p:ph type="title"/>
          </p:nvPr>
        </p:nvSpPr>
        <p:spPr>
          <a:xfrm>
            <a:off x="1295400" y="113619"/>
            <a:ext cx="9601200" cy="1036850"/>
          </a:xfrm>
        </p:spPr>
        <p:txBody>
          <a:bodyPr/>
          <a:lstStyle/>
          <a:p>
            <a:r>
              <a:rPr lang="en-US" sz="5400" b="1" dirty="0" smtClean="0">
                <a:solidFill>
                  <a:srgbClr val="FFFF00"/>
                </a:solidFill>
                <a:effectLst>
                  <a:outerShdw blurRad="38100" dist="38100" dir="2700000" algn="tl">
                    <a:srgbClr val="000000"/>
                  </a:outerShdw>
                </a:effectLst>
                <a:latin typeface="Microsoft Sans Serif" pitchFamily="34" charset="0"/>
                <a:cs typeface="Microsoft Sans Serif" pitchFamily="34" charset="0"/>
              </a:rPr>
              <a:t>Prospecting Strategy</a:t>
            </a:r>
            <a:endParaRPr lang="en-US" sz="5400" b="1" dirty="0">
              <a:solidFill>
                <a:srgbClr val="FFFF00"/>
              </a:solidFill>
            </a:endParaRPr>
          </a:p>
        </p:txBody>
      </p:sp>
      <p:sp>
        <p:nvSpPr>
          <p:cNvPr id="7" name="TextBox 6"/>
          <p:cNvSpPr txBox="1"/>
          <p:nvPr/>
        </p:nvSpPr>
        <p:spPr>
          <a:xfrm>
            <a:off x="0" y="1578429"/>
            <a:ext cx="5689600" cy="5109091"/>
          </a:xfrm>
          <a:prstGeom prst="rect">
            <a:avLst/>
          </a:prstGeom>
          <a:noFill/>
        </p:spPr>
        <p:txBody>
          <a:bodyPr wrap="square" rtlCol="0">
            <a:spAutoFit/>
          </a:bodyPr>
          <a:lstStyle/>
          <a:p>
            <a:r>
              <a:rPr lang="en-US" b="1" dirty="0" smtClean="0"/>
              <a:t>PROSPECTING – THE KEY TO YOUR SUCCESS!</a:t>
            </a:r>
          </a:p>
          <a:p>
            <a:r>
              <a:rPr lang="en-US" sz="1400" dirty="0" smtClean="0"/>
              <a:t>• </a:t>
            </a:r>
            <a:r>
              <a:rPr lang="en-US" sz="1400" b="1" dirty="0" smtClean="0"/>
              <a:t>CHAMBERS OF COMMERCE </a:t>
            </a:r>
            <a:r>
              <a:rPr lang="en-US" sz="1400" dirty="0" smtClean="0"/>
              <a:t>– 1. Map of local area 2. Vinyl phone book covers 3. Chamber directories 4. Residential guide (small towns) 5. List of area churches 6. Business cards of local merchants, contractors, etc. 7. Flyers, publications 8. List of local schools 9. Welcome Wagon</a:t>
            </a:r>
          </a:p>
          <a:p>
            <a:r>
              <a:rPr lang="en-US" sz="1400" dirty="0" smtClean="0"/>
              <a:t>• </a:t>
            </a:r>
            <a:r>
              <a:rPr lang="en-US" sz="1400" b="1" dirty="0" smtClean="0"/>
              <a:t>CITY HALL AND COURTHOUSE </a:t>
            </a:r>
            <a:r>
              <a:rPr lang="en-US" sz="1400" dirty="0" smtClean="0"/>
              <a:t>– 1. Zoning department 2. Building department (tell them you want a list of new businesses in the area or a list of new electrical turn-on’s for the past year)</a:t>
            </a:r>
          </a:p>
          <a:p>
            <a:r>
              <a:rPr lang="en-US" sz="1400" dirty="0" smtClean="0"/>
              <a:t>• </a:t>
            </a:r>
            <a:r>
              <a:rPr lang="en-US" sz="1400" b="1" dirty="0" smtClean="0"/>
              <a:t>CATHOLIC CHURCHES </a:t>
            </a:r>
            <a:r>
              <a:rPr lang="en-US" sz="1400" dirty="0" smtClean="0"/>
              <a:t>– Visit every Catholic Church in the area and ask for a copy of the church bulletin. If church is locked, go next door to the Rectory and</a:t>
            </a:r>
          </a:p>
          <a:p>
            <a:r>
              <a:rPr lang="en-US" sz="1400" dirty="0" smtClean="0"/>
              <a:t>get a copy from them.</a:t>
            </a:r>
          </a:p>
          <a:p>
            <a:r>
              <a:rPr lang="en-US" sz="1400" dirty="0" smtClean="0"/>
              <a:t>• </a:t>
            </a:r>
            <a:r>
              <a:rPr lang="en-US" sz="1400" b="1" dirty="0" smtClean="0"/>
              <a:t>BOWLING CENTER </a:t>
            </a:r>
            <a:r>
              <a:rPr lang="en-US" sz="1400" dirty="0" smtClean="0"/>
              <a:t>– 1. Regular score sheets 2. Cellophane league sheets 3.</a:t>
            </a:r>
          </a:p>
          <a:p>
            <a:r>
              <a:rPr lang="en-US" sz="1400" dirty="0" smtClean="0"/>
              <a:t>League standing board on the wall (has the sponsors of the team listed on the</a:t>
            </a:r>
          </a:p>
          <a:p>
            <a:r>
              <a:rPr lang="en-US" sz="1400" dirty="0" smtClean="0"/>
              <a:t>weekly standings). 4. Ads on the walls, above lanes, in lounge, in a restaurant or</a:t>
            </a:r>
          </a:p>
          <a:p>
            <a:r>
              <a:rPr lang="en-US" sz="1400" dirty="0" smtClean="0"/>
              <a:t>coffee shop, place mats with ads</a:t>
            </a:r>
          </a:p>
          <a:p>
            <a:r>
              <a:rPr lang="en-US" sz="1400" dirty="0" smtClean="0"/>
              <a:t>• </a:t>
            </a:r>
            <a:r>
              <a:rPr lang="en-US" sz="1400" b="1" dirty="0" smtClean="0"/>
              <a:t>POST OFFICE </a:t>
            </a:r>
            <a:r>
              <a:rPr lang="en-US" sz="1400" dirty="0" smtClean="0"/>
              <a:t>– Visit the Post Office daily. Look for the junk mail, stick your nose into the garbage can that is located near the Post Office boxes to get Local FREE newspaper, etc.</a:t>
            </a:r>
            <a:endParaRPr lang="en-US" sz="1600" dirty="0" smtClean="0"/>
          </a:p>
        </p:txBody>
      </p:sp>
      <p:sp>
        <p:nvSpPr>
          <p:cNvPr id="10" name="TextBox 9"/>
          <p:cNvSpPr txBox="1"/>
          <p:nvPr/>
        </p:nvSpPr>
        <p:spPr>
          <a:xfrm>
            <a:off x="5791200" y="1600207"/>
            <a:ext cx="6400800" cy="5262979"/>
          </a:xfrm>
          <a:prstGeom prst="rect">
            <a:avLst/>
          </a:prstGeom>
          <a:noFill/>
        </p:spPr>
        <p:txBody>
          <a:bodyPr wrap="square" rtlCol="0">
            <a:spAutoFit/>
          </a:bodyPr>
          <a:lstStyle/>
          <a:p>
            <a:r>
              <a:rPr lang="en-US" sz="1400" dirty="0" smtClean="0"/>
              <a:t>• </a:t>
            </a:r>
            <a:r>
              <a:rPr lang="en-US" sz="1400" b="1" dirty="0" smtClean="0"/>
              <a:t>LOCAL NEWSPAPERS </a:t>
            </a:r>
            <a:r>
              <a:rPr lang="en-US" sz="1400" dirty="0" smtClean="0"/>
              <a:t>– Go to every newspaper in town and ask what are the</a:t>
            </a:r>
          </a:p>
          <a:p>
            <a:r>
              <a:rPr lang="en-US" sz="1400" dirty="0" smtClean="0"/>
              <a:t>busiest days if it is a daily paper, if it’s a weekly then get the weekly editions. You</a:t>
            </a:r>
          </a:p>
          <a:p>
            <a:r>
              <a:rPr lang="en-US" sz="1400" dirty="0" smtClean="0"/>
              <a:t>need to have at least 12 newspapers!! Last four editions and two editions from</a:t>
            </a:r>
          </a:p>
          <a:p>
            <a:r>
              <a:rPr lang="en-US" sz="1400" dirty="0" smtClean="0"/>
              <a:t>each of the previous 4 months. Tell them that you and your brother are considering</a:t>
            </a:r>
          </a:p>
          <a:p>
            <a:r>
              <a:rPr lang="en-US" sz="1400" dirty="0" smtClean="0"/>
              <a:t>opening a business in the area and want to see what is going on in the area. Tell</a:t>
            </a:r>
          </a:p>
          <a:p>
            <a:r>
              <a:rPr lang="en-US" sz="1400" dirty="0" smtClean="0"/>
              <a:t>them that your brother is a BIG advertiser and ask for a Media Kit and rate card.</a:t>
            </a:r>
          </a:p>
          <a:p>
            <a:r>
              <a:rPr lang="en-US" sz="1400" dirty="0" smtClean="0"/>
              <a:t>• </a:t>
            </a:r>
            <a:r>
              <a:rPr lang="en-US" sz="1400" b="1" dirty="0" smtClean="0"/>
              <a:t>FOOD STORES – Visit EVERY </a:t>
            </a:r>
            <a:r>
              <a:rPr lang="en-US" sz="1400" dirty="0" smtClean="0"/>
              <a:t>food store in the area. At entrance look for Bench</a:t>
            </a:r>
          </a:p>
          <a:p>
            <a:r>
              <a:rPr lang="en-US" sz="1400" dirty="0" smtClean="0"/>
              <a:t>ads, bulletin boards, free publications, kiosks with ads, business cards, flyers.</a:t>
            </a:r>
          </a:p>
          <a:p>
            <a:r>
              <a:rPr lang="en-US" sz="1400" dirty="0" smtClean="0"/>
              <a:t>Ask for aisle directory. Ads on shopping carts. 7. Cash register tapes.</a:t>
            </a:r>
          </a:p>
          <a:p>
            <a:r>
              <a:rPr lang="en-US" sz="1400" dirty="0" smtClean="0"/>
              <a:t>• </a:t>
            </a:r>
            <a:r>
              <a:rPr lang="en-US" sz="1400" b="1" dirty="0" smtClean="0"/>
              <a:t>SPORTS FIELDS </a:t>
            </a:r>
            <a:r>
              <a:rPr lang="en-US" sz="1400" dirty="0" smtClean="0"/>
              <a:t>– Home run fence, scoreboard, concession stand, uniforms.</a:t>
            </a:r>
          </a:p>
          <a:p>
            <a:r>
              <a:rPr lang="en-US" sz="1400" dirty="0" smtClean="0"/>
              <a:t>• </a:t>
            </a:r>
            <a:r>
              <a:rPr lang="en-US" sz="1400" b="1" dirty="0" smtClean="0"/>
              <a:t>HOTELS/MOTELS </a:t>
            </a:r>
            <a:r>
              <a:rPr lang="en-US" sz="1400" dirty="0" smtClean="0"/>
              <a:t>– Restaurant guides, room directories, flyers on front desk,</a:t>
            </a:r>
          </a:p>
          <a:p>
            <a:r>
              <a:rPr lang="en-US" sz="1400" dirty="0" smtClean="0"/>
              <a:t>lounges, placemats, local maps, phone book covers, inside the rooms.</a:t>
            </a:r>
          </a:p>
          <a:p>
            <a:r>
              <a:rPr lang="en-US" sz="1400" dirty="0" smtClean="0"/>
              <a:t>• </a:t>
            </a:r>
            <a:r>
              <a:rPr lang="en-US" sz="1400" b="1" dirty="0" smtClean="0"/>
              <a:t>RESTAURANTS </a:t>
            </a:r>
            <a:r>
              <a:rPr lang="en-US" sz="1400" dirty="0" smtClean="0"/>
              <a:t>– Placemats, coffee shops, business cards, by telephones.</a:t>
            </a:r>
          </a:p>
          <a:p>
            <a:r>
              <a:rPr lang="en-US" sz="1400" dirty="0" smtClean="0"/>
              <a:t>• </a:t>
            </a:r>
            <a:r>
              <a:rPr lang="en-US" sz="1400" b="1" dirty="0" smtClean="0"/>
              <a:t>CONVENIENT / LIQUOR STORES </a:t>
            </a:r>
            <a:r>
              <a:rPr lang="en-US" sz="1400" dirty="0" smtClean="0"/>
              <a:t>– Food publications, Penny Saver, etc.</a:t>
            </a:r>
          </a:p>
          <a:p>
            <a:r>
              <a:rPr lang="en-US" sz="1400" dirty="0" smtClean="0"/>
              <a:t>• </a:t>
            </a:r>
            <a:r>
              <a:rPr lang="en-US" sz="1400" b="1" dirty="0" smtClean="0"/>
              <a:t>DAY CARE CENTERS / RETIREMENT HOMES </a:t>
            </a:r>
            <a:r>
              <a:rPr lang="en-US" sz="1400" dirty="0" smtClean="0"/>
              <a:t>– Phone book covers, Senior News, etc.</a:t>
            </a:r>
          </a:p>
        </p:txBody>
      </p:sp>
    </p:spTree>
    <p:extLst>
      <p:ext uri="{BB962C8B-B14F-4D97-AF65-F5344CB8AC3E}">
        <p14:creationId xmlns:p14="http://schemas.microsoft.com/office/powerpoint/2010/main" val="345921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203200" y="1981200"/>
            <a:ext cx="11684000" cy="4267200"/>
          </a:xfrm>
        </p:spPr>
        <p:txBody>
          <a:bodyPr/>
          <a:lstStyle/>
          <a:p>
            <a:pPr>
              <a:lnSpc>
                <a:spcPct val="80000"/>
              </a:lnSpc>
              <a:buNone/>
            </a:pPr>
            <a:endParaRPr lang="en-US" sz="5400" b="1" dirty="0" smtClean="0">
              <a:solidFill>
                <a:schemeClr val="bg2"/>
              </a:solidFill>
            </a:endParaRPr>
          </a:p>
          <a:p>
            <a:pPr>
              <a:lnSpc>
                <a:spcPct val="80000"/>
              </a:lnSpc>
              <a:buNone/>
            </a:pPr>
            <a:endParaRPr lang="en-US" sz="5400" b="1" dirty="0" smtClean="0">
              <a:solidFill>
                <a:schemeClr val="bg2"/>
              </a:solidFill>
            </a:endParaRPr>
          </a:p>
          <a:p>
            <a:pPr>
              <a:lnSpc>
                <a:spcPct val="80000"/>
              </a:lnSpc>
              <a:buNone/>
            </a:pPr>
            <a:r>
              <a:rPr lang="en-US" sz="5400" b="1" dirty="0" smtClean="0">
                <a:solidFill>
                  <a:schemeClr val="bg2"/>
                </a:solidFill>
              </a:rPr>
              <a:t>			</a:t>
            </a:r>
            <a:endParaRPr lang="en-US" sz="8000" b="1" dirty="0">
              <a:solidFill>
                <a:srgbClr val="FF0000"/>
              </a:solidFill>
            </a:endParaRPr>
          </a:p>
        </p:txBody>
      </p:sp>
      <p:sp>
        <p:nvSpPr>
          <p:cNvPr id="6" name="Title 5"/>
          <p:cNvSpPr>
            <a:spLocks noGrp="1"/>
          </p:cNvSpPr>
          <p:nvPr>
            <p:ph type="title"/>
          </p:nvPr>
        </p:nvSpPr>
        <p:spPr>
          <a:xfrm>
            <a:off x="1295400" y="102730"/>
            <a:ext cx="9601200" cy="1036850"/>
          </a:xfrm>
        </p:spPr>
        <p:txBody>
          <a:bodyPr/>
          <a:lstStyle/>
          <a:p>
            <a:r>
              <a:rPr lang="en-US" sz="5400" b="1" dirty="0" smtClean="0">
                <a:solidFill>
                  <a:srgbClr val="FFFF00"/>
                </a:solidFill>
                <a:effectLst>
                  <a:outerShdw blurRad="38100" dist="38100" dir="2700000" algn="tl">
                    <a:srgbClr val="000000"/>
                  </a:outerShdw>
                </a:effectLst>
                <a:latin typeface="Microsoft Sans Serif" pitchFamily="34" charset="0"/>
                <a:cs typeface="Microsoft Sans Serif" pitchFamily="34" charset="0"/>
              </a:rPr>
              <a:t>Prospecting Strategy</a:t>
            </a:r>
            <a:endParaRPr lang="en-US" sz="5400" b="1" dirty="0">
              <a:solidFill>
                <a:srgbClr val="FFFF00"/>
              </a:solidFill>
            </a:endParaRPr>
          </a:p>
        </p:txBody>
      </p:sp>
      <p:sp>
        <p:nvSpPr>
          <p:cNvPr id="7" name="TextBox 6"/>
          <p:cNvSpPr txBox="1"/>
          <p:nvPr/>
        </p:nvSpPr>
        <p:spPr>
          <a:xfrm>
            <a:off x="0" y="1632858"/>
            <a:ext cx="5689600" cy="4832092"/>
          </a:xfrm>
          <a:prstGeom prst="rect">
            <a:avLst/>
          </a:prstGeom>
          <a:noFill/>
        </p:spPr>
        <p:txBody>
          <a:bodyPr wrap="square" rtlCol="0">
            <a:spAutoFit/>
          </a:bodyPr>
          <a:lstStyle/>
          <a:p>
            <a:r>
              <a:rPr lang="en-US" sz="1400" dirty="0" smtClean="0"/>
              <a:t>• </a:t>
            </a:r>
            <a:r>
              <a:rPr lang="en-US" sz="1400" b="1" dirty="0" smtClean="0"/>
              <a:t>College </a:t>
            </a:r>
            <a:r>
              <a:rPr lang="en-US" sz="1400" dirty="0" smtClean="0"/>
              <a:t>and </a:t>
            </a:r>
            <a:r>
              <a:rPr lang="en-US" sz="1400" b="1" dirty="0" smtClean="0"/>
              <a:t>high school </a:t>
            </a:r>
            <a:r>
              <a:rPr lang="en-US" sz="1400" dirty="0" smtClean="0"/>
              <a:t>– yearbooks, school newspapers, sports programs,</a:t>
            </a:r>
          </a:p>
          <a:p>
            <a:r>
              <a:rPr lang="en-US" sz="1400" dirty="0" smtClean="0"/>
              <a:t>book covers, student center, book store, sports fields, football-basketball calendar.</a:t>
            </a:r>
          </a:p>
          <a:p>
            <a:r>
              <a:rPr lang="en-US" sz="1400" dirty="0" smtClean="0"/>
              <a:t>• </a:t>
            </a:r>
            <a:r>
              <a:rPr lang="en-US" sz="1400" b="1" dirty="0" smtClean="0"/>
              <a:t>POLICE/FIRE DEPARTMENTS </a:t>
            </a:r>
            <a:r>
              <a:rPr lang="en-US" sz="1400" dirty="0" smtClean="0"/>
              <a:t>– Yearbook, newsletter, calendar.</a:t>
            </a:r>
          </a:p>
          <a:p>
            <a:r>
              <a:rPr lang="en-US" sz="1400" dirty="0" smtClean="0"/>
              <a:t>• </a:t>
            </a:r>
            <a:r>
              <a:rPr lang="en-US" sz="1400" b="1" dirty="0" smtClean="0"/>
              <a:t>APARTMENT COMPLEXES </a:t>
            </a:r>
            <a:r>
              <a:rPr lang="en-US" sz="1400" dirty="0" smtClean="0"/>
              <a:t>– The good stuff is usually near the mailboxes.</a:t>
            </a:r>
          </a:p>
          <a:p>
            <a:r>
              <a:rPr lang="en-US" sz="1400" dirty="0" smtClean="0"/>
              <a:t>• </a:t>
            </a:r>
            <a:r>
              <a:rPr lang="en-US" sz="1400" b="1" dirty="0" smtClean="0"/>
              <a:t>BILLBOARDS / BENCHES/BUSES/TAXIS/TRUCK/VANS/CARS</a:t>
            </a:r>
            <a:endParaRPr lang="en-US" sz="1400" dirty="0" smtClean="0"/>
          </a:p>
          <a:p>
            <a:r>
              <a:rPr lang="en-US" sz="1400" dirty="0" smtClean="0"/>
              <a:t>• </a:t>
            </a:r>
            <a:r>
              <a:rPr lang="en-US" sz="1400" b="1" dirty="0" smtClean="0"/>
              <a:t>REAL ESTATE OFFICES </a:t>
            </a:r>
            <a:r>
              <a:rPr lang="en-US" sz="1400" dirty="0" smtClean="0"/>
              <a:t>– Telephone/address books, phone book covers, contractor</a:t>
            </a:r>
          </a:p>
          <a:p>
            <a:r>
              <a:rPr lang="en-US" sz="1400" dirty="0" smtClean="0"/>
              <a:t>business cards.</a:t>
            </a:r>
          </a:p>
          <a:p>
            <a:r>
              <a:rPr lang="en-US" sz="1400" dirty="0" smtClean="0"/>
              <a:t>• </a:t>
            </a:r>
            <a:r>
              <a:rPr lang="en-US" sz="1400" b="1" dirty="0" smtClean="0"/>
              <a:t>PHOTOGRAPHER </a:t>
            </a:r>
            <a:r>
              <a:rPr lang="en-US" sz="1400" dirty="0" smtClean="0"/>
              <a:t>– Wedding books</a:t>
            </a:r>
          </a:p>
          <a:p>
            <a:r>
              <a:rPr lang="en-US" sz="1400" dirty="0" smtClean="0"/>
              <a:t>• </a:t>
            </a:r>
            <a:r>
              <a:rPr lang="en-US" sz="1400" b="1" dirty="0" smtClean="0"/>
              <a:t>FLORIST </a:t>
            </a:r>
            <a:r>
              <a:rPr lang="en-US" sz="1400" dirty="0" smtClean="0"/>
              <a:t>– Wedding books</a:t>
            </a:r>
          </a:p>
          <a:p>
            <a:r>
              <a:rPr lang="en-US" sz="1400" dirty="0" smtClean="0"/>
              <a:t>• </a:t>
            </a:r>
            <a:r>
              <a:rPr lang="en-US" sz="1400" b="1" dirty="0" smtClean="0"/>
              <a:t>TOWN MAGAZINES </a:t>
            </a:r>
            <a:r>
              <a:rPr lang="en-US" sz="1400" dirty="0" smtClean="0"/>
              <a:t>– Look for them around town.</a:t>
            </a:r>
          </a:p>
          <a:p>
            <a:r>
              <a:rPr lang="en-US" sz="1400" dirty="0" smtClean="0"/>
              <a:t>• </a:t>
            </a:r>
            <a:r>
              <a:rPr lang="en-US" sz="1400" b="1" dirty="0" smtClean="0"/>
              <a:t>PRINT AND FRAME SHOPS </a:t>
            </a:r>
            <a:r>
              <a:rPr lang="en-US" sz="1400" dirty="0" smtClean="0"/>
              <a:t>– Caricature maps, business cards, stationery.</a:t>
            </a:r>
          </a:p>
          <a:p>
            <a:r>
              <a:rPr lang="en-US" sz="1400" dirty="0" smtClean="0"/>
              <a:t>• </a:t>
            </a:r>
            <a:r>
              <a:rPr lang="en-US" sz="1400" b="1" dirty="0" smtClean="0"/>
              <a:t>KNIGHTS OF COLUMBUS/JAYCEES/4-H CLUBS/BANKS </a:t>
            </a:r>
            <a:r>
              <a:rPr lang="en-US" sz="1400" dirty="0" smtClean="0"/>
              <a:t>– Phone book covers,</a:t>
            </a:r>
          </a:p>
          <a:p>
            <a:r>
              <a:rPr lang="en-US" sz="1400" dirty="0" smtClean="0"/>
              <a:t>maps, newsletter, calendars.</a:t>
            </a:r>
          </a:p>
          <a:p>
            <a:r>
              <a:rPr lang="en-US" sz="1400" dirty="0" smtClean="0"/>
              <a:t>• </a:t>
            </a:r>
            <a:r>
              <a:rPr lang="en-US" sz="1400" b="1" dirty="0" smtClean="0"/>
              <a:t>SIGN COMPANIES </a:t>
            </a:r>
            <a:r>
              <a:rPr lang="en-US" sz="1400" dirty="0" smtClean="0"/>
              <a:t>– Ask what signs they have done in the area in the past</a:t>
            </a:r>
          </a:p>
          <a:p>
            <a:r>
              <a:rPr lang="en-US" sz="1400" dirty="0" smtClean="0"/>
              <a:t>months for new businesses.</a:t>
            </a:r>
          </a:p>
        </p:txBody>
      </p:sp>
      <p:sp>
        <p:nvSpPr>
          <p:cNvPr id="10" name="TextBox 9"/>
          <p:cNvSpPr txBox="1"/>
          <p:nvPr/>
        </p:nvSpPr>
        <p:spPr>
          <a:xfrm>
            <a:off x="5892800" y="1654630"/>
            <a:ext cx="5994400" cy="5224507"/>
          </a:xfrm>
          <a:prstGeom prst="rect">
            <a:avLst/>
          </a:prstGeom>
          <a:noFill/>
        </p:spPr>
        <p:txBody>
          <a:bodyPr wrap="square" rtlCol="0">
            <a:spAutoFit/>
          </a:bodyPr>
          <a:lstStyle/>
          <a:p>
            <a:r>
              <a:rPr lang="en-US" sz="1200" dirty="0" smtClean="0"/>
              <a:t>• </a:t>
            </a:r>
            <a:r>
              <a:rPr lang="en-US" sz="1200" b="1" dirty="0" smtClean="0"/>
              <a:t>HEALTH CLUBS / SPAS </a:t>
            </a:r>
            <a:r>
              <a:rPr lang="en-US" sz="1200" dirty="0" smtClean="0"/>
              <a:t>– Look around the entrance for bulletin boards, business card displays, locker rooms.</a:t>
            </a:r>
          </a:p>
          <a:p>
            <a:r>
              <a:rPr lang="en-US" sz="1200" dirty="0" smtClean="0"/>
              <a:t>• </a:t>
            </a:r>
            <a:r>
              <a:rPr lang="en-US" sz="1200" b="1" dirty="0" smtClean="0"/>
              <a:t>GOLF CLUBS </a:t>
            </a:r>
            <a:r>
              <a:rPr lang="en-US" sz="1200" dirty="0" smtClean="0"/>
              <a:t>– Golf scorecards, tee boxes, sponsors for the holes, locker room, league standings board, restaurant, lounge, cars and trucks in the parking lot for</a:t>
            </a:r>
          </a:p>
          <a:p>
            <a:r>
              <a:rPr lang="en-US" sz="1200" dirty="0" smtClean="0"/>
              <a:t>contractors.</a:t>
            </a:r>
          </a:p>
          <a:p>
            <a:r>
              <a:rPr lang="en-US" sz="1200" dirty="0" smtClean="0"/>
              <a:t>• </a:t>
            </a:r>
            <a:r>
              <a:rPr lang="en-US" sz="1200" b="1" dirty="0" smtClean="0"/>
              <a:t>FICTICIOUS BUSINESS LISTINGS </a:t>
            </a:r>
            <a:r>
              <a:rPr lang="en-US" sz="1200" dirty="0" smtClean="0"/>
              <a:t>– Legal section of the local newspapers.</a:t>
            </a:r>
          </a:p>
          <a:p>
            <a:r>
              <a:rPr lang="en-US" sz="1200" dirty="0" smtClean="0"/>
              <a:t>DBA.</a:t>
            </a:r>
          </a:p>
          <a:p>
            <a:r>
              <a:rPr lang="en-US" sz="1200" dirty="0" smtClean="0"/>
              <a:t>• </a:t>
            </a:r>
            <a:r>
              <a:rPr lang="en-US" sz="1200" b="1" dirty="0" smtClean="0"/>
              <a:t>LUMBER YARDS </a:t>
            </a:r>
            <a:r>
              <a:rPr lang="en-US" sz="1200" dirty="0" smtClean="0"/>
              <a:t>– Tons of local contractor business cards.</a:t>
            </a:r>
          </a:p>
          <a:p>
            <a:r>
              <a:rPr lang="en-US" sz="1200" dirty="0" smtClean="0"/>
              <a:t>• </a:t>
            </a:r>
            <a:r>
              <a:rPr lang="en-US" sz="1200" b="1" dirty="0" smtClean="0"/>
              <a:t>WHOLESALE CLUBS / SELF-SERVICE LAUNDRIES / ROLLER OR ICE</a:t>
            </a:r>
            <a:endParaRPr lang="en-US" sz="1200" dirty="0" smtClean="0"/>
          </a:p>
          <a:p>
            <a:r>
              <a:rPr lang="en-US" sz="1200" b="1" dirty="0" smtClean="0"/>
              <a:t>SKATING RINKS / ENTERTAINMENT BOOKS.</a:t>
            </a:r>
            <a:endParaRPr lang="en-US" sz="1200" dirty="0" smtClean="0"/>
          </a:p>
          <a:p>
            <a:r>
              <a:rPr lang="en-US" sz="1200" b="1" dirty="0" smtClean="0"/>
              <a:t>Drive around your entire area. Look for sandwich boards announcing specials, under</a:t>
            </a:r>
          </a:p>
          <a:p>
            <a:r>
              <a:rPr lang="en-US" sz="1200" b="1" dirty="0" smtClean="0"/>
              <a:t>new management signs, new hours signs, balloons, pennants, grand opening signs, coming soon signs.</a:t>
            </a:r>
          </a:p>
          <a:p>
            <a:endParaRPr lang="en-US" sz="1050" dirty="0" smtClean="0"/>
          </a:p>
          <a:p>
            <a:r>
              <a:rPr lang="en-US" sz="1050" dirty="0" smtClean="0"/>
              <a:t>Take a different route to your area daily – you’ll see new stuff.</a:t>
            </a:r>
          </a:p>
          <a:p>
            <a:r>
              <a:rPr lang="en-US" sz="1050" dirty="0" smtClean="0"/>
              <a:t>Get off the main drags – that is where all the ad salespeople drive.</a:t>
            </a:r>
          </a:p>
          <a:p>
            <a:r>
              <a:rPr lang="en-US" sz="1050" dirty="0" smtClean="0"/>
              <a:t>Prospect five to seven miles out from your office.</a:t>
            </a:r>
          </a:p>
          <a:p>
            <a:r>
              <a:rPr lang="en-US" sz="1050" dirty="0" smtClean="0"/>
              <a:t>Remember, if you see someone who is advertising in your area, even though they may be located 15 or 20 miles from your office, call them-they want to do business with people in the area you are working with, or you would not be seeing their ads.</a:t>
            </a:r>
          </a:p>
          <a:p>
            <a:endParaRPr lang="en-US" sz="1600" b="1" dirty="0" smtClean="0"/>
          </a:p>
          <a:p>
            <a:endParaRPr lang="en-US" sz="1600" b="1" dirty="0"/>
          </a:p>
          <a:p>
            <a:r>
              <a:rPr lang="en-US" sz="1600" b="1" dirty="0" smtClean="0"/>
              <a:t>PROSPECTING IS THE KEY TO YOUR SUCCESS–DON’T SHORT CHANGE YOURSELF OR YOUR FAMILY!</a:t>
            </a:r>
            <a:endParaRPr lang="en-US" sz="1200" b="1" dirty="0" smtClean="0"/>
          </a:p>
          <a:p>
            <a:endParaRPr lang="en-US" sz="1000" dirty="0" smtClean="0"/>
          </a:p>
          <a:p>
            <a:endParaRPr lang="en-US" dirty="0"/>
          </a:p>
        </p:txBody>
      </p:sp>
    </p:spTree>
    <p:extLst>
      <p:ext uri="{BB962C8B-B14F-4D97-AF65-F5344CB8AC3E}">
        <p14:creationId xmlns:p14="http://schemas.microsoft.com/office/powerpoint/2010/main" val="225082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95400" y="59186"/>
            <a:ext cx="9601200" cy="1036850"/>
          </a:xfrm>
        </p:spPr>
        <p:txBody>
          <a:bodyPr/>
          <a:lstStyle/>
          <a:p>
            <a:pPr lvl="0"/>
            <a:r>
              <a:rPr lang="en-US" sz="5400" b="1" dirty="0" smtClean="0">
                <a:solidFill>
                  <a:srgbClr val="FFFF00"/>
                </a:solidFill>
                <a:effectLst>
                  <a:outerShdw blurRad="38100" dist="38100" dir="2700000" algn="tl">
                    <a:srgbClr val="000000">
                      <a:alpha val="43137"/>
                    </a:srgbClr>
                  </a:outerShdw>
                </a:effectLst>
                <a:latin typeface="Calibri" pitchFamily="34" charset="0"/>
                <a:ea typeface="Times New Roman" pitchFamily="18" charset="0"/>
                <a:cs typeface="HelveticaNeueLTStd-Blk"/>
              </a:rPr>
              <a:t>The Hot 100 Categories</a:t>
            </a:r>
            <a:endParaRPr lang="en-US" sz="5400" b="1" dirty="0" smtClean="0">
              <a:solidFill>
                <a:srgbClr val="FFFF00"/>
              </a:solidFill>
              <a:effectLst>
                <a:outerShdw blurRad="38100" dist="38100" dir="2700000" algn="tl">
                  <a:srgbClr val="000000">
                    <a:alpha val="43137"/>
                  </a:srgbClr>
                </a:outerShdw>
              </a:effectLst>
              <a:latin typeface="Arial" pitchFamily="34" charset="0"/>
            </a:endParaRPr>
          </a:p>
        </p:txBody>
      </p:sp>
      <p:sp>
        <p:nvSpPr>
          <p:cNvPr id="2049" name="Rectangle 1"/>
          <p:cNvSpPr>
            <a:spLocks noGrp="1" noChangeArrowheads="1"/>
          </p:cNvSpPr>
          <p:nvPr>
            <p:ph type="body" idx="1"/>
          </p:nvPr>
        </p:nvSpPr>
        <p:spPr bwMode="auto">
          <a:xfrm>
            <a:off x="90714" y="1592293"/>
            <a:ext cx="11887200" cy="4585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Calibri" pitchFamily="34" charset="0"/>
                <a:ea typeface="Times New Roman" pitchFamily="18" charset="0"/>
                <a:cs typeface="HelveticaNeueLTStd-Blk"/>
              </a:rPr>
              <a:t>The Hot 100 Categories</a:t>
            </a:r>
            <a:endParaRPr kumimoji="0" lang="en-US" sz="28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Helvetica"/>
                <a:ea typeface="Times New Roman" pitchFamily="18" charset="0"/>
                <a:cs typeface="Times New Roman" pitchFamily="18" charset="0"/>
              </a:rPr>
              <a:t>The businesses that advertise most frequently with coupons are categorized in the following list.</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Calibri" pitchFamily="34" charset="0"/>
                <a:ea typeface="Times New Roman" pitchFamily="18" charset="0"/>
                <a:cs typeface="HelveticaNeueLTStd-Blk"/>
              </a:rPr>
              <a:t>CATEGORY SUGGESTED BEST OFFERS</a:t>
            </a:r>
            <a:endParaRPr kumimoji="0" 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Calibri" pitchFamily="34" charset="0"/>
                <a:ea typeface="Times New Roman" pitchFamily="18" charset="0"/>
                <a:cs typeface="HelveticaNeueLTStd-Blk"/>
              </a:rPr>
              <a:t>AUTO</a:t>
            </a:r>
            <a:endParaRPr kumimoji="0" lang="en-US" sz="2000" b="1" i="0" u="none" strike="noStrike" cap="none" normalizeH="0" baseline="0" dirty="0" smtClean="0">
              <a:ln>
                <a:noFill/>
              </a:ln>
              <a:solidFill>
                <a:srgbClr val="FF00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ea typeface="Times New Roman" pitchFamily="18" charset="0"/>
                <a:cs typeface="HelveticaNeue-Bold"/>
              </a:rPr>
              <a:t>Car Wash </a:t>
            </a:r>
            <a:r>
              <a:rPr kumimoji="0" lang="en-US" sz="1800" b="0" i="0" u="none" strike="noStrike" cap="none" normalizeH="0" baseline="0" dirty="0" smtClean="0">
                <a:ln>
                  <a:noFill/>
                </a:ln>
                <a:solidFill>
                  <a:srgbClr val="000000"/>
                </a:solidFill>
                <a:effectLst/>
                <a:latin typeface="Helvetica"/>
                <a:ea typeface="Times New Roman" pitchFamily="18" charset="0"/>
                <a:cs typeface="Times New Roman" pitchFamily="18" charset="0"/>
              </a:rPr>
              <a:t>Dollar off wash, multiple coupons, seasonal.</a:t>
            </a:r>
            <a:endParaRPr kumimoji="0" lang="en-US" sz="1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ea typeface="Times New Roman" pitchFamily="18" charset="0"/>
                <a:cs typeface="HelveticaNeue-Bold"/>
              </a:rPr>
              <a:t>Dealer Service </a:t>
            </a:r>
            <a:r>
              <a:rPr kumimoji="0" lang="en-US" sz="1800" b="0" i="0" u="none" strike="noStrike" cap="none" normalizeH="0" baseline="0" dirty="0" smtClean="0">
                <a:ln>
                  <a:noFill/>
                </a:ln>
                <a:solidFill>
                  <a:srgbClr val="000000"/>
                </a:solidFill>
                <a:effectLst/>
                <a:latin typeface="Helvetica"/>
                <a:ea typeface="Times New Roman" pitchFamily="18" charset="0"/>
                <a:cs typeface="Times New Roman" pitchFamily="18" charset="0"/>
              </a:rPr>
              <a:t>Free credit application, big dollars off new car, present coupon</a:t>
            </a:r>
            <a:r>
              <a:rPr lang="en-US" sz="1800" dirty="0" smtClean="0">
                <a:latin typeface="Arial" pitchFamily="34" charset="0"/>
              </a:rPr>
              <a:t> </a:t>
            </a:r>
            <a:r>
              <a:rPr kumimoji="0" lang="en-US" sz="1800" b="0" i="0" u="none" strike="noStrike" cap="none" normalizeH="0" baseline="0" dirty="0" smtClean="0">
                <a:ln>
                  <a:noFill/>
                </a:ln>
                <a:solidFill>
                  <a:srgbClr val="000000"/>
                </a:solidFill>
                <a:effectLst/>
                <a:latin typeface="Helvetica"/>
                <a:ea typeface="Times New Roman" pitchFamily="18" charset="0"/>
                <a:cs typeface="Times New Roman" pitchFamily="18" charset="0"/>
              </a:rPr>
              <a:t>after you make your best deal.</a:t>
            </a:r>
            <a:endParaRPr kumimoji="0" lang="en-US" sz="1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ea typeface="Times New Roman" pitchFamily="18" charset="0"/>
                <a:cs typeface="HelveticaNeue-Bold"/>
              </a:rPr>
              <a:t>Gasoline Service Station </a:t>
            </a:r>
            <a:r>
              <a:rPr kumimoji="0" lang="en-US" sz="1800" b="0" i="0" u="none" strike="noStrike" cap="none" normalizeH="0" baseline="0" dirty="0" smtClean="0">
                <a:ln>
                  <a:noFill/>
                </a:ln>
                <a:solidFill>
                  <a:srgbClr val="000000"/>
                </a:solidFill>
                <a:effectLst/>
                <a:latin typeface="Helvetica"/>
                <a:ea typeface="Times New Roman" pitchFamily="18" charset="0"/>
                <a:cs typeface="Times New Roman" pitchFamily="18" charset="0"/>
              </a:rPr>
              <a:t>Any free brake checks, free tire rotation, free heating and</a:t>
            </a:r>
            <a:r>
              <a:rPr lang="en-US" sz="1800" dirty="0" smtClean="0">
                <a:latin typeface="Arial" pitchFamily="34" charset="0"/>
              </a:rPr>
              <a:t> </a:t>
            </a:r>
            <a:r>
              <a:rPr kumimoji="0" lang="en-US" sz="1800" b="0" i="0" u="none" strike="noStrike" cap="none" normalizeH="0" baseline="0" dirty="0" smtClean="0">
                <a:ln>
                  <a:noFill/>
                </a:ln>
                <a:solidFill>
                  <a:srgbClr val="000000"/>
                </a:solidFill>
                <a:effectLst/>
                <a:latin typeface="Helvetica"/>
                <a:ea typeface="Times New Roman" pitchFamily="18" charset="0"/>
                <a:cs typeface="Times New Roman" pitchFamily="18" charset="0"/>
              </a:rPr>
              <a:t>cooling check, $1 off gas purchase of 8 or more gallons,</a:t>
            </a:r>
            <a:r>
              <a:rPr lang="en-US" sz="1800" dirty="0" smtClean="0">
                <a:latin typeface="Arial" pitchFamily="34" charset="0"/>
              </a:rPr>
              <a:t> </a:t>
            </a:r>
            <a:r>
              <a:rPr kumimoji="0" lang="en-US" sz="1800" b="0" i="0" u="none" strike="noStrike" cap="none" normalizeH="0" baseline="0" dirty="0" smtClean="0">
                <a:ln>
                  <a:noFill/>
                </a:ln>
                <a:solidFill>
                  <a:srgbClr val="000000"/>
                </a:solidFill>
                <a:effectLst/>
                <a:latin typeface="Helvetica"/>
                <a:ea typeface="Times New Roman" pitchFamily="18" charset="0"/>
                <a:cs typeface="Times New Roman" pitchFamily="18" charset="0"/>
              </a:rPr>
              <a:t>dollars off frequently needed repairs.</a:t>
            </a:r>
            <a:endParaRPr kumimoji="0" lang="en-US" sz="1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ea typeface="Times New Roman" pitchFamily="18" charset="0"/>
                <a:cs typeface="HelveticaNeue-Bold"/>
              </a:rPr>
              <a:t>General Repairs </a:t>
            </a:r>
            <a:r>
              <a:rPr kumimoji="0" lang="en-US" sz="1800" b="0" i="0" u="none" strike="noStrike" cap="none" normalizeH="0" baseline="0" dirty="0" smtClean="0">
                <a:ln>
                  <a:noFill/>
                </a:ln>
                <a:solidFill>
                  <a:srgbClr val="000000"/>
                </a:solidFill>
                <a:effectLst/>
                <a:latin typeface="Helvetica"/>
                <a:ea typeface="Times New Roman" pitchFamily="18" charset="0"/>
                <a:cs typeface="Times New Roman" pitchFamily="18" charset="0"/>
              </a:rPr>
              <a:t>Front end alignment discount, free brake check, dollars off</a:t>
            </a:r>
            <a:r>
              <a:rPr lang="en-US" sz="1800" dirty="0" smtClean="0">
                <a:latin typeface="Arial" pitchFamily="34" charset="0"/>
              </a:rPr>
              <a:t> </a:t>
            </a:r>
            <a:r>
              <a:rPr kumimoji="0" lang="en-US" sz="1800" b="0" i="0" u="none" strike="noStrike" cap="none" normalizeH="0" baseline="0" dirty="0" smtClean="0">
                <a:ln>
                  <a:noFill/>
                </a:ln>
                <a:solidFill>
                  <a:srgbClr val="000000"/>
                </a:solidFill>
                <a:effectLst/>
                <a:latin typeface="Helvetica"/>
                <a:ea typeface="Times New Roman" pitchFamily="18" charset="0"/>
                <a:cs typeface="Times New Roman" pitchFamily="18" charset="0"/>
              </a:rPr>
              <a:t>frequently needed service jobs.</a:t>
            </a:r>
            <a:endParaRPr kumimoji="0" lang="en-US" sz="1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ea typeface="Times New Roman" pitchFamily="18" charset="0"/>
                <a:cs typeface="HelveticaNeue-Bold"/>
              </a:rPr>
              <a:t>Mufflers </a:t>
            </a:r>
            <a:r>
              <a:rPr kumimoji="0" lang="en-US" sz="1800" b="0" i="0" u="none" strike="noStrike" cap="none" normalizeH="0" baseline="0" dirty="0" smtClean="0">
                <a:ln>
                  <a:noFill/>
                </a:ln>
                <a:solidFill>
                  <a:srgbClr val="000000"/>
                </a:solidFill>
                <a:effectLst/>
                <a:latin typeface="Helvetica"/>
                <a:ea typeface="Times New Roman" pitchFamily="18" charset="0"/>
                <a:cs typeface="Times New Roman" pitchFamily="18" charset="0"/>
              </a:rPr>
              <a:t>Any free inspection, dollars off any service work.</a:t>
            </a:r>
            <a:endParaRPr kumimoji="0" lang="en-US" sz="1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ea typeface="Times New Roman" pitchFamily="18" charset="0"/>
                <a:cs typeface="HelveticaNeue-Bold"/>
              </a:rPr>
              <a:t>Oil &amp; Lube </a:t>
            </a:r>
            <a:r>
              <a:rPr kumimoji="0" lang="en-US" sz="1800" b="0" i="0" u="none" strike="noStrike" cap="none" normalizeH="0" baseline="0" dirty="0" smtClean="0">
                <a:ln>
                  <a:noFill/>
                </a:ln>
                <a:solidFill>
                  <a:srgbClr val="000000"/>
                </a:solidFill>
                <a:effectLst/>
                <a:latin typeface="Helvetica"/>
                <a:ea typeface="Times New Roman" pitchFamily="18" charset="0"/>
                <a:cs typeface="Times New Roman" pitchFamily="18" charset="0"/>
              </a:rPr>
              <a:t>Price point for lube, oil and filter change, dollars off.</a:t>
            </a:r>
            <a:endParaRPr kumimoji="0" lang="en-US" sz="1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ea typeface="Times New Roman" pitchFamily="18" charset="0"/>
                <a:cs typeface="HelveticaNeue-Bold"/>
              </a:rPr>
              <a:t>Painting/Body Work </a:t>
            </a:r>
            <a:r>
              <a:rPr kumimoji="0" lang="en-US" sz="1800" b="0" i="0" u="none" strike="noStrike" cap="none" normalizeH="0" baseline="0" dirty="0" smtClean="0">
                <a:ln>
                  <a:noFill/>
                </a:ln>
                <a:solidFill>
                  <a:srgbClr val="000000"/>
                </a:solidFill>
                <a:effectLst/>
                <a:latin typeface="Helvetica"/>
                <a:ea typeface="Times New Roman" pitchFamily="18" charset="0"/>
                <a:cs typeface="Times New Roman" pitchFamily="18" charset="0"/>
              </a:rPr>
              <a:t>Big dollars off or low price on paint jobs plus free estimates,</a:t>
            </a:r>
            <a:r>
              <a:rPr lang="en-US" sz="1800" dirty="0" smtClean="0">
                <a:latin typeface="Arial" pitchFamily="34" charset="0"/>
              </a:rPr>
              <a:t> </a:t>
            </a:r>
            <a:r>
              <a:rPr kumimoji="0" lang="en-US" sz="1800" b="0" i="0" u="none" strike="noStrike" cap="none" normalizeH="0" baseline="0" dirty="0" smtClean="0">
                <a:ln>
                  <a:noFill/>
                </a:ln>
                <a:solidFill>
                  <a:srgbClr val="000000"/>
                </a:solidFill>
                <a:effectLst/>
                <a:latin typeface="Helvetica"/>
                <a:ea typeface="Times New Roman" pitchFamily="18" charset="0"/>
                <a:cs typeface="Times New Roman" pitchFamily="18" charset="0"/>
              </a:rPr>
              <a:t>$75-$100 off a paint service.</a:t>
            </a:r>
            <a:endParaRPr kumimoji="0" lang="en-US" sz="1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ea typeface="Times New Roman" pitchFamily="18" charset="0"/>
                <a:cs typeface="HelveticaNeue-Bold"/>
              </a:rPr>
              <a:t>Tires </a:t>
            </a:r>
            <a:r>
              <a:rPr kumimoji="0" lang="en-US" sz="1800" b="0" i="0" u="none" strike="noStrike" cap="none" normalizeH="0" baseline="0" dirty="0" smtClean="0">
                <a:ln>
                  <a:noFill/>
                </a:ln>
                <a:solidFill>
                  <a:srgbClr val="000000"/>
                </a:solidFill>
                <a:effectLst/>
                <a:latin typeface="Helvetica"/>
                <a:ea typeface="Times New Roman" pitchFamily="18" charset="0"/>
                <a:cs typeface="Times New Roman" pitchFamily="18" charset="0"/>
              </a:rPr>
              <a:t>List sizes and prices, seasonal specials.</a:t>
            </a:r>
            <a:endParaRPr kumimoji="0" lang="en-US" sz="1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ea typeface="Times New Roman" pitchFamily="18" charset="0"/>
                <a:cs typeface="HelveticaNeue-Bold"/>
              </a:rPr>
              <a:t>Transmissions </a:t>
            </a:r>
            <a:r>
              <a:rPr kumimoji="0" lang="en-US" sz="1800" b="0" i="0" u="none" strike="noStrike" cap="none" normalizeH="0" baseline="0" dirty="0" smtClean="0">
                <a:ln>
                  <a:noFill/>
                </a:ln>
                <a:solidFill>
                  <a:srgbClr val="000000"/>
                </a:solidFill>
                <a:effectLst/>
                <a:latin typeface="Helvetica"/>
                <a:ea typeface="Times New Roman" pitchFamily="18" charset="0"/>
                <a:cs typeface="Times New Roman" pitchFamily="18" charset="0"/>
              </a:rPr>
              <a:t>Los cost transmission tune-up and parts.</a:t>
            </a:r>
            <a:endParaRPr kumimoji="0" lang="en-US" sz="1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ea typeface="Times New Roman" pitchFamily="18" charset="0"/>
                <a:cs typeface="HelveticaNeue-Bold"/>
              </a:rPr>
              <a:t>Tune-Up </a:t>
            </a:r>
            <a:r>
              <a:rPr kumimoji="0" lang="en-US" sz="1800" b="0" i="0" u="none" strike="noStrike" cap="none" normalizeH="0" baseline="0" dirty="0" smtClean="0">
                <a:ln>
                  <a:noFill/>
                </a:ln>
                <a:solidFill>
                  <a:srgbClr val="000000"/>
                </a:solidFill>
                <a:effectLst/>
                <a:latin typeface="Helvetica"/>
                <a:ea typeface="Times New Roman" pitchFamily="18" charset="0"/>
                <a:cs typeface="Times New Roman" pitchFamily="18" charset="0"/>
              </a:rPr>
              <a:t>Dollars off or a price point offer.</a:t>
            </a:r>
            <a:endParaRPr kumimoji="0" lang="en-US" sz="1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Helvetica"/>
                <a:ea typeface="Times New Roman" pitchFamily="18" charset="0"/>
                <a:cs typeface="Times New Roman" pitchFamily="18" charset="0"/>
              </a:rPr>
              <a:t>.</a:t>
            </a:r>
            <a:endParaRPr kumimoji="0" lang="en-US" sz="7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54601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Grp="1" noChangeArrowheads="1"/>
          </p:cNvSpPr>
          <p:nvPr>
            <p:ph type="body" idx="1"/>
          </p:nvPr>
        </p:nvSpPr>
        <p:spPr bwMode="auto">
          <a:xfrm>
            <a:off x="87086" y="1590288"/>
            <a:ext cx="4985657" cy="55769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buNone/>
            </a:pPr>
            <a:r>
              <a:rPr lang="en-US" sz="1800" b="1" dirty="0" smtClean="0">
                <a:solidFill>
                  <a:srgbClr val="FF0000"/>
                </a:solidFill>
              </a:rPr>
              <a:t>RESTAURANTS</a:t>
            </a:r>
          </a:p>
          <a:p>
            <a:pPr marL="0" indent="0">
              <a:buNone/>
            </a:pPr>
            <a:r>
              <a:rPr lang="en-US" sz="1400" b="1" dirty="0"/>
              <a:t>Bakeries </a:t>
            </a:r>
            <a:r>
              <a:rPr lang="en-US" sz="1400" dirty="0"/>
              <a:t>Free pastry or cookie, </a:t>
            </a:r>
            <a:r>
              <a:rPr lang="en-US" sz="1400" dirty="0" err="1"/>
              <a:t>bogo</a:t>
            </a:r>
            <a:r>
              <a:rPr lang="en-US" sz="1400" dirty="0"/>
              <a:t> pastry or cookie, general discount.</a:t>
            </a:r>
          </a:p>
          <a:p>
            <a:pPr marL="0" indent="0">
              <a:buNone/>
            </a:pPr>
            <a:r>
              <a:rPr lang="en-US" sz="1400" b="1" dirty="0"/>
              <a:t>Barbeque </a:t>
            </a:r>
            <a:r>
              <a:rPr lang="en-US" sz="1400" dirty="0"/>
              <a:t>See Family Style restaurants below.</a:t>
            </a:r>
          </a:p>
          <a:p>
            <a:pPr marL="0" indent="0">
              <a:buNone/>
            </a:pPr>
            <a:r>
              <a:rPr lang="en-US" sz="1400" b="1" dirty="0"/>
              <a:t>Chicken </a:t>
            </a:r>
            <a:r>
              <a:rPr lang="en-US" sz="1400" dirty="0"/>
              <a:t>General discount certificate with low minimum entry point, combo offer: </a:t>
            </a:r>
            <a:r>
              <a:rPr lang="en-US" sz="1400" dirty="0" err="1"/>
              <a:t>bogo</a:t>
            </a:r>
            <a:r>
              <a:rPr lang="en-US" sz="1400" dirty="0"/>
              <a:t> snack, 3 free pieces, big purchase coupon, </a:t>
            </a:r>
            <a:r>
              <a:rPr lang="en-US" sz="1400" dirty="0" smtClean="0"/>
              <a:t>flyers.</a:t>
            </a:r>
          </a:p>
          <a:p>
            <a:pPr marL="0" indent="0">
              <a:buNone/>
            </a:pPr>
            <a:r>
              <a:rPr lang="en-US" sz="1400" b="1" dirty="0" smtClean="0"/>
              <a:t>Chinese </a:t>
            </a:r>
            <a:r>
              <a:rPr lang="en-US" sz="1400" dirty="0"/>
              <a:t>See Family Style Restaurants below</a:t>
            </a:r>
          </a:p>
          <a:p>
            <a:pPr marL="0" indent="0">
              <a:buNone/>
            </a:pPr>
            <a:r>
              <a:rPr lang="en-US" sz="1400" b="1" dirty="0"/>
              <a:t>Donuts </a:t>
            </a:r>
            <a:r>
              <a:rPr lang="en-US" sz="1400" dirty="0"/>
              <a:t>50 cents or $1 off dozen, </a:t>
            </a:r>
            <a:r>
              <a:rPr lang="en-US" sz="1400" dirty="0" err="1"/>
              <a:t>bogo</a:t>
            </a:r>
            <a:r>
              <a:rPr lang="en-US" sz="1400" dirty="0"/>
              <a:t> holes, </a:t>
            </a:r>
            <a:r>
              <a:rPr lang="en-US" sz="1400" dirty="0" err="1"/>
              <a:t>bogo</a:t>
            </a:r>
            <a:r>
              <a:rPr lang="en-US" sz="1400" dirty="0"/>
              <a:t> (except donuts), no free coffee!</a:t>
            </a:r>
          </a:p>
          <a:p>
            <a:pPr marL="0" indent="0">
              <a:buNone/>
            </a:pPr>
            <a:r>
              <a:rPr lang="en-US" sz="1400" b="1" dirty="0"/>
              <a:t>Family Style </a:t>
            </a:r>
            <a:r>
              <a:rPr lang="en-US" sz="1400" dirty="0"/>
              <a:t>Bogo, dollars off, 2-fers or even price point (e.g. all you can eat buffet for $3.99).</a:t>
            </a:r>
          </a:p>
          <a:p>
            <a:pPr marL="0" indent="0">
              <a:buNone/>
            </a:pPr>
            <a:r>
              <a:rPr lang="en-US" sz="1400" b="1" dirty="0"/>
              <a:t>Fine Dining </a:t>
            </a:r>
            <a:r>
              <a:rPr lang="en-US" sz="1400" dirty="0"/>
              <a:t>Bogo (most entrees), $5-$10 off dinner for two, as few restrictions as possible.</a:t>
            </a:r>
          </a:p>
          <a:p>
            <a:pPr marL="0" indent="0">
              <a:buNone/>
            </a:pPr>
            <a:r>
              <a:rPr lang="en-US" sz="1400" b="1" dirty="0"/>
              <a:t>Hamburgers </a:t>
            </a:r>
            <a:r>
              <a:rPr lang="en-US" sz="1400" dirty="0"/>
              <a:t>Bogo, 2-fers, meal deals, low price/multiple purchases, 4-6 week expiration.</a:t>
            </a:r>
          </a:p>
          <a:p>
            <a:pPr>
              <a:buNone/>
            </a:pPr>
            <a:endParaRPr lang="en-US" sz="1800" b="1" dirty="0" smtClean="0">
              <a:solidFill>
                <a:srgbClr val="FF0000"/>
              </a:solidFill>
            </a:endParaRPr>
          </a:p>
        </p:txBody>
      </p:sp>
      <p:sp>
        <p:nvSpPr>
          <p:cNvPr id="8" name="Title 5"/>
          <p:cNvSpPr>
            <a:spLocks noGrp="1"/>
          </p:cNvSpPr>
          <p:nvPr>
            <p:ph type="title"/>
          </p:nvPr>
        </p:nvSpPr>
        <p:spPr>
          <a:xfrm>
            <a:off x="1295400" y="59186"/>
            <a:ext cx="9601200" cy="1036850"/>
          </a:xfrm>
        </p:spPr>
        <p:txBody>
          <a:bodyPr/>
          <a:lstStyle/>
          <a:p>
            <a:pPr lvl="0"/>
            <a:r>
              <a:rPr lang="en-US" sz="5400" b="1" dirty="0" smtClean="0">
                <a:solidFill>
                  <a:srgbClr val="FFFF00"/>
                </a:solidFill>
                <a:effectLst>
                  <a:outerShdw blurRad="38100" dist="38100" dir="2700000" algn="tl">
                    <a:srgbClr val="000000">
                      <a:alpha val="43137"/>
                    </a:srgbClr>
                  </a:outerShdw>
                </a:effectLst>
                <a:latin typeface="Calibri" pitchFamily="34" charset="0"/>
                <a:ea typeface="Times New Roman" pitchFamily="18" charset="0"/>
                <a:cs typeface="HelveticaNeueLTStd-Blk"/>
              </a:rPr>
              <a:t>The Hot 100 Categories</a:t>
            </a:r>
            <a:endParaRPr lang="en-US" sz="5400" b="1" dirty="0" smtClean="0">
              <a:solidFill>
                <a:srgbClr val="FFFF00"/>
              </a:solidFill>
              <a:effectLst>
                <a:outerShdw blurRad="38100" dist="38100" dir="2700000" algn="tl">
                  <a:srgbClr val="000000">
                    <a:alpha val="43137"/>
                  </a:srgbClr>
                </a:outerShdw>
              </a:effectLst>
              <a:latin typeface="Arial" pitchFamily="34" charset="0"/>
            </a:endParaRPr>
          </a:p>
        </p:txBody>
      </p:sp>
      <p:sp>
        <p:nvSpPr>
          <p:cNvPr id="2" name="TextBox 1"/>
          <p:cNvSpPr txBox="1"/>
          <p:nvPr/>
        </p:nvSpPr>
        <p:spPr>
          <a:xfrm>
            <a:off x="5976278" y="2049494"/>
            <a:ext cx="5159828" cy="4031873"/>
          </a:xfrm>
          <a:prstGeom prst="rect">
            <a:avLst/>
          </a:prstGeom>
          <a:noFill/>
        </p:spPr>
        <p:txBody>
          <a:bodyPr wrap="square" rtlCol="0">
            <a:spAutoFit/>
          </a:bodyPr>
          <a:lstStyle/>
          <a:p>
            <a:r>
              <a:rPr lang="en-US" sz="1400" b="1" dirty="0"/>
              <a:t>Ice Cream </a:t>
            </a:r>
            <a:r>
              <a:rPr lang="en-US" sz="1400" dirty="0"/>
              <a:t>Two for one cone/traffic item, 50 cents off banana split, hot fudge sundae, and other items</a:t>
            </a:r>
            <a:r>
              <a:rPr lang="en-US" sz="1400" dirty="0" smtClean="0"/>
              <a:t>.</a:t>
            </a:r>
          </a:p>
          <a:p>
            <a:endParaRPr lang="en-US" sz="1400" dirty="0"/>
          </a:p>
          <a:p>
            <a:r>
              <a:rPr lang="en-US" sz="1400" b="1" dirty="0"/>
              <a:t>Italian </a:t>
            </a:r>
            <a:r>
              <a:rPr lang="en-US" sz="1400" dirty="0"/>
              <a:t>See Family Style restaurants</a:t>
            </a:r>
            <a:r>
              <a:rPr lang="en-US" sz="1400" dirty="0" smtClean="0"/>
              <a:t>.</a:t>
            </a:r>
          </a:p>
          <a:p>
            <a:endParaRPr lang="en-US" sz="1400" dirty="0"/>
          </a:p>
          <a:p>
            <a:r>
              <a:rPr lang="en-US" sz="1400" b="1" dirty="0"/>
              <a:t>Mexican </a:t>
            </a:r>
            <a:r>
              <a:rPr lang="en-US" sz="1400" dirty="0"/>
              <a:t>See Family Style </a:t>
            </a:r>
            <a:r>
              <a:rPr lang="en-US" sz="1400" dirty="0" smtClean="0"/>
              <a:t>restaurants</a:t>
            </a:r>
          </a:p>
          <a:p>
            <a:r>
              <a:rPr lang="en-US" sz="1400" dirty="0" smtClean="0"/>
              <a:t>.</a:t>
            </a:r>
            <a:endParaRPr lang="en-US" sz="1400" dirty="0"/>
          </a:p>
          <a:p>
            <a:r>
              <a:rPr lang="en-US" sz="1400" b="1" dirty="0"/>
              <a:t>Pizza </a:t>
            </a:r>
            <a:r>
              <a:rPr lang="en-US" sz="1400" dirty="0"/>
              <a:t>Bogo, dollars off/multiple coupons, dollars off for local pizza operator, buy one-get one at half price, 4-6 week expiration</a:t>
            </a:r>
            <a:r>
              <a:rPr lang="en-US" sz="1400" dirty="0" smtClean="0"/>
              <a:t>.</a:t>
            </a:r>
          </a:p>
          <a:p>
            <a:endParaRPr lang="en-US" sz="1400" dirty="0"/>
          </a:p>
          <a:p>
            <a:r>
              <a:rPr lang="en-US" sz="1400" b="1" dirty="0"/>
              <a:t>Pubs/Taverns </a:t>
            </a:r>
            <a:r>
              <a:rPr lang="en-US" sz="1400" dirty="0"/>
              <a:t>Food offers, not drink </a:t>
            </a:r>
            <a:r>
              <a:rPr lang="en-US" sz="1400" dirty="0" smtClean="0"/>
              <a:t>offers !</a:t>
            </a:r>
          </a:p>
          <a:p>
            <a:endParaRPr lang="en-US" sz="1400" dirty="0"/>
          </a:p>
          <a:p>
            <a:r>
              <a:rPr lang="en-US" sz="1400" b="1" dirty="0"/>
              <a:t>Seafood </a:t>
            </a:r>
            <a:r>
              <a:rPr lang="en-US" sz="1400" dirty="0"/>
              <a:t>See Family Style restaurants</a:t>
            </a:r>
            <a:r>
              <a:rPr lang="en-US" sz="1400" dirty="0" smtClean="0"/>
              <a:t>.</a:t>
            </a:r>
          </a:p>
          <a:p>
            <a:endParaRPr lang="en-US" sz="1400" dirty="0"/>
          </a:p>
          <a:p>
            <a:r>
              <a:rPr lang="en-US" sz="1400" b="1" dirty="0"/>
              <a:t>Subs </a:t>
            </a:r>
            <a:r>
              <a:rPr lang="en-US" sz="1400" dirty="0"/>
              <a:t>Bogos, dollars off</a:t>
            </a:r>
            <a:r>
              <a:rPr lang="en-US" sz="1400" dirty="0" smtClean="0"/>
              <a:t>.</a:t>
            </a:r>
          </a:p>
          <a:p>
            <a:endParaRPr lang="en-US" sz="1400" dirty="0"/>
          </a:p>
          <a:p>
            <a:r>
              <a:rPr lang="en-US" sz="1400" b="1" dirty="0"/>
              <a:t>Yogurt </a:t>
            </a:r>
            <a:r>
              <a:rPr lang="en-US" sz="1400" dirty="0"/>
              <a:t>See Ice Cream above</a:t>
            </a:r>
            <a:r>
              <a:rPr lang="en-US" dirty="0"/>
              <a:t>.</a:t>
            </a:r>
          </a:p>
        </p:txBody>
      </p:sp>
    </p:spTree>
    <p:extLst>
      <p:ext uri="{BB962C8B-B14F-4D97-AF65-F5344CB8AC3E}">
        <p14:creationId xmlns:p14="http://schemas.microsoft.com/office/powerpoint/2010/main" val="353361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Grp="1" noChangeArrowheads="1"/>
          </p:cNvSpPr>
          <p:nvPr>
            <p:ph type="body" idx="1"/>
          </p:nvPr>
        </p:nvSpPr>
        <p:spPr bwMode="auto">
          <a:xfrm>
            <a:off x="348343" y="1649973"/>
            <a:ext cx="5323114" cy="48751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buNone/>
            </a:pPr>
            <a:r>
              <a:rPr lang="en-US" sz="1600" b="1" dirty="0" smtClean="0">
                <a:solidFill>
                  <a:srgbClr val="FF0000"/>
                </a:solidFill>
              </a:rPr>
              <a:t>GENERAL SERVICES</a:t>
            </a:r>
          </a:p>
          <a:p>
            <a:r>
              <a:rPr lang="en-US" sz="1400" b="1" dirty="0" smtClean="0"/>
              <a:t>Film Processing </a:t>
            </a:r>
            <a:r>
              <a:rPr lang="en-US" sz="1400" dirty="0" smtClean="0"/>
              <a:t>Dollars off processing, % discounts, free extra set of prints, </a:t>
            </a:r>
            <a:r>
              <a:rPr lang="en-US" sz="1400" dirty="0" err="1" smtClean="0"/>
              <a:t>bogo</a:t>
            </a:r>
            <a:r>
              <a:rPr lang="en-US" sz="1400" dirty="0" smtClean="0"/>
              <a:t> enlargements</a:t>
            </a:r>
          </a:p>
          <a:p>
            <a:r>
              <a:rPr lang="en-US" sz="1400" b="1" dirty="0" smtClean="0"/>
              <a:t>Hair Salons </a:t>
            </a:r>
            <a:r>
              <a:rPr lang="en-US" sz="1400" dirty="0" smtClean="0"/>
              <a:t>$2 off cut, $5 off perm or low price, _ price kids</a:t>
            </a:r>
          </a:p>
          <a:p>
            <a:r>
              <a:rPr lang="en-US" sz="1400" b="1" dirty="0" smtClean="0"/>
              <a:t>Maid / Cleaning Services </a:t>
            </a:r>
            <a:r>
              <a:rPr lang="en-US" sz="1400" dirty="0" smtClean="0"/>
              <a:t>$10 off first call, $5 off second call.</a:t>
            </a:r>
          </a:p>
          <a:p>
            <a:r>
              <a:rPr lang="en-US" sz="1400" b="1" dirty="0" smtClean="0"/>
              <a:t>Mail and Shipping </a:t>
            </a:r>
            <a:r>
              <a:rPr lang="en-US" sz="1400" dirty="0" smtClean="0"/>
              <a:t>Free gift, $1 off UPS shipment and packing supplies, free mailbox rental, general discount</a:t>
            </a:r>
          </a:p>
          <a:p>
            <a:r>
              <a:rPr lang="en-US" sz="1400" b="1" dirty="0" smtClean="0"/>
              <a:t>Nail Salons </a:t>
            </a:r>
            <a:r>
              <a:rPr lang="en-US" sz="1400" dirty="0" smtClean="0"/>
              <a:t>Dollars off full set of nails, free nail polish/remover</a:t>
            </a:r>
          </a:p>
          <a:p>
            <a:r>
              <a:rPr lang="en-US" sz="1400" b="1" dirty="0" smtClean="0"/>
              <a:t>Pest Control </a:t>
            </a:r>
            <a:r>
              <a:rPr lang="en-US" sz="1400" dirty="0" smtClean="0"/>
              <a:t>Free estimates or inspection, dollars off, price points on specific in-season services</a:t>
            </a:r>
          </a:p>
          <a:p>
            <a:r>
              <a:rPr lang="en-US" sz="1400" b="1" dirty="0" smtClean="0"/>
              <a:t>Pet Grooming </a:t>
            </a:r>
            <a:r>
              <a:rPr lang="en-US" sz="1400" dirty="0" smtClean="0"/>
              <a:t>Multiple $2 off offers on grooming, flea dip special (in-season) special price for short-haired dogs.</a:t>
            </a:r>
          </a:p>
          <a:p>
            <a:r>
              <a:rPr lang="en-US" sz="1400" b="1" dirty="0" smtClean="0"/>
              <a:t>Photographers </a:t>
            </a:r>
            <a:r>
              <a:rPr lang="en-US" sz="1400" dirty="0" smtClean="0"/>
              <a:t>Free portrait 8” x 10” color, low price family portrait sitting.</a:t>
            </a:r>
          </a:p>
        </p:txBody>
      </p:sp>
      <p:sp>
        <p:nvSpPr>
          <p:cNvPr id="8" name="Title 5"/>
          <p:cNvSpPr>
            <a:spLocks noGrp="1"/>
          </p:cNvSpPr>
          <p:nvPr>
            <p:ph type="title"/>
          </p:nvPr>
        </p:nvSpPr>
        <p:spPr>
          <a:xfrm>
            <a:off x="1295400" y="113619"/>
            <a:ext cx="9601200" cy="1036850"/>
          </a:xfrm>
        </p:spPr>
        <p:txBody>
          <a:bodyPr/>
          <a:lstStyle/>
          <a:p>
            <a:pPr lvl="0"/>
            <a:r>
              <a:rPr lang="en-US" sz="5400" b="1" dirty="0" smtClean="0">
                <a:solidFill>
                  <a:srgbClr val="FFFF00"/>
                </a:solidFill>
                <a:effectLst>
                  <a:outerShdw blurRad="38100" dist="38100" dir="2700000" algn="tl">
                    <a:srgbClr val="000000">
                      <a:alpha val="43137"/>
                    </a:srgbClr>
                  </a:outerShdw>
                </a:effectLst>
                <a:latin typeface="Calibri" pitchFamily="34" charset="0"/>
                <a:ea typeface="Times New Roman" pitchFamily="18" charset="0"/>
                <a:cs typeface="HelveticaNeueLTStd-Blk"/>
              </a:rPr>
              <a:t>The Hot 100 Categories</a:t>
            </a:r>
            <a:endParaRPr lang="en-US" sz="5400" b="1" dirty="0" smtClean="0">
              <a:solidFill>
                <a:srgbClr val="FFFF00"/>
              </a:solidFill>
              <a:effectLst>
                <a:outerShdw blurRad="38100" dist="38100" dir="2700000" algn="tl">
                  <a:srgbClr val="000000">
                    <a:alpha val="43137"/>
                  </a:srgbClr>
                </a:outerShdw>
              </a:effectLst>
              <a:latin typeface="Arial" pitchFamily="34" charset="0"/>
            </a:endParaRPr>
          </a:p>
        </p:txBody>
      </p:sp>
      <p:sp>
        <p:nvSpPr>
          <p:cNvPr id="2" name="TextBox 1"/>
          <p:cNvSpPr txBox="1"/>
          <p:nvPr/>
        </p:nvSpPr>
        <p:spPr>
          <a:xfrm>
            <a:off x="6455228" y="1833267"/>
            <a:ext cx="4702629" cy="4832092"/>
          </a:xfrm>
          <a:prstGeom prst="rect">
            <a:avLst/>
          </a:prstGeom>
          <a:noFill/>
        </p:spPr>
        <p:txBody>
          <a:bodyPr wrap="square" rtlCol="0">
            <a:spAutoFit/>
          </a:bodyPr>
          <a:lstStyle/>
          <a:p>
            <a:pPr marL="285750" indent="-285750">
              <a:buFont typeface="Arial" panose="020B0604020202020204" pitchFamily="34" charset="0"/>
              <a:buChar char="•"/>
            </a:pPr>
            <a:r>
              <a:rPr lang="en-US" sz="1400" b="1" dirty="0"/>
              <a:t>Plumbing </a:t>
            </a:r>
            <a:r>
              <a:rPr lang="en-US" sz="1400" dirty="0"/>
              <a:t>Free estimates, $10 off service call, dollars off on water, heater </a:t>
            </a:r>
            <a:r>
              <a:rPr lang="en-US" sz="1400" dirty="0" smtClean="0"/>
              <a:t>installation</a:t>
            </a:r>
          </a:p>
          <a:p>
            <a:endParaRPr lang="en-US" sz="1400" dirty="0"/>
          </a:p>
          <a:p>
            <a:pPr marL="285750" indent="-285750">
              <a:buFont typeface="Arial" panose="020B0604020202020204" pitchFamily="34" charset="0"/>
              <a:buChar char="•"/>
            </a:pPr>
            <a:r>
              <a:rPr lang="en-US" sz="1400" b="1" dirty="0"/>
              <a:t>Printing and Copying </a:t>
            </a:r>
            <a:r>
              <a:rPr lang="en-US" sz="1400" dirty="0"/>
              <a:t>50 free copies, </a:t>
            </a:r>
            <a:r>
              <a:rPr lang="en-US" sz="1400" dirty="0" err="1"/>
              <a:t>bogo</a:t>
            </a:r>
            <a:r>
              <a:rPr lang="en-US" sz="1400" dirty="0"/>
              <a:t> 500 business cards, dollars off printing services, free typesetting with printing </a:t>
            </a:r>
            <a:r>
              <a:rPr lang="en-US" sz="1400" dirty="0" smtClean="0"/>
              <a:t>order</a:t>
            </a:r>
          </a:p>
          <a:p>
            <a:endParaRPr lang="en-US" sz="1400" dirty="0"/>
          </a:p>
          <a:p>
            <a:pPr marL="285750" indent="-285750">
              <a:buFont typeface="Arial" panose="020B0604020202020204" pitchFamily="34" charset="0"/>
              <a:buChar char="•"/>
            </a:pPr>
            <a:r>
              <a:rPr lang="en-US" sz="1400" b="1" dirty="0"/>
              <a:t>Shoe Repair </a:t>
            </a:r>
            <a:r>
              <a:rPr lang="en-US" sz="1400" dirty="0"/>
              <a:t>Dollars off on men’s and ladies’ heels and soles, general discount on other </a:t>
            </a:r>
            <a:r>
              <a:rPr lang="en-US" sz="1400" dirty="0" smtClean="0"/>
              <a:t>repairs</a:t>
            </a:r>
          </a:p>
          <a:p>
            <a:endParaRPr lang="en-US" sz="1400" dirty="0"/>
          </a:p>
          <a:p>
            <a:pPr marL="285750" indent="-285750">
              <a:buFont typeface="Arial" panose="020B0604020202020204" pitchFamily="34" charset="0"/>
              <a:buChar char="•"/>
            </a:pPr>
            <a:r>
              <a:rPr lang="en-US" sz="1400" b="1" dirty="0"/>
              <a:t>Storage </a:t>
            </a:r>
            <a:r>
              <a:rPr lang="en-US" sz="1400" dirty="0"/>
              <a:t>Bogo month (second month free), 20% off “all you pay on move-in day</a:t>
            </a:r>
            <a:r>
              <a:rPr lang="en-US" sz="1400" dirty="0" smtClean="0"/>
              <a:t>”</a:t>
            </a:r>
          </a:p>
          <a:p>
            <a:endParaRPr lang="en-US" sz="1400" dirty="0"/>
          </a:p>
          <a:p>
            <a:pPr marL="285750" indent="-285750">
              <a:buFont typeface="Arial" panose="020B0604020202020204" pitchFamily="34" charset="0"/>
              <a:buChar char="•"/>
            </a:pPr>
            <a:r>
              <a:rPr lang="en-US" sz="1400" b="1" dirty="0"/>
              <a:t>Tanning Salons </a:t>
            </a:r>
            <a:r>
              <a:rPr lang="en-US" sz="1400" dirty="0"/>
              <a:t>Price point for number of sessions $25 for 10), free tanning </a:t>
            </a:r>
            <a:r>
              <a:rPr lang="en-US" sz="1400" dirty="0" smtClean="0"/>
              <a:t>session</a:t>
            </a:r>
          </a:p>
          <a:p>
            <a:endParaRPr lang="en-US" sz="1400" dirty="0"/>
          </a:p>
          <a:p>
            <a:pPr marL="285750" indent="-285750">
              <a:buFont typeface="Arial" panose="020B0604020202020204" pitchFamily="34" charset="0"/>
              <a:buChar char="•"/>
            </a:pPr>
            <a:r>
              <a:rPr lang="en-US" sz="1400" b="1" dirty="0"/>
              <a:t>Television Repair </a:t>
            </a:r>
            <a:r>
              <a:rPr lang="en-US" sz="1400" dirty="0"/>
              <a:t>Free in shop estimates, $10 off TV and VCR repair, tagline that says tape the coupon to the back of your TV, price point for VCR cleaning</a:t>
            </a:r>
            <a:r>
              <a:rPr lang="en-US" sz="1400" dirty="0" smtClean="0"/>
              <a:t>.</a:t>
            </a:r>
          </a:p>
          <a:p>
            <a:endParaRPr lang="en-US" sz="1400" dirty="0"/>
          </a:p>
          <a:p>
            <a:pPr marL="285750" indent="-285750">
              <a:buFont typeface="Arial" panose="020B0604020202020204" pitchFamily="34" charset="0"/>
              <a:buChar char="•"/>
            </a:pPr>
            <a:r>
              <a:rPr lang="en-US" sz="1400" b="1" dirty="0"/>
              <a:t>Tree Services </a:t>
            </a:r>
            <a:r>
              <a:rPr lang="en-US" sz="1400" dirty="0"/>
              <a:t>Free estimates, dollars off tree service, stump removal.</a:t>
            </a:r>
          </a:p>
        </p:txBody>
      </p:sp>
    </p:spTree>
    <p:extLst>
      <p:ext uri="{BB962C8B-B14F-4D97-AF65-F5344CB8AC3E}">
        <p14:creationId xmlns:p14="http://schemas.microsoft.com/office/powerpoint/2010/main" val="57648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Grp="1" noChangeArrowheads="1"/>
          </p:cNvSpPr>
          <p:nvPr>
            <p:ph type="body" idx="1"/>
          </p:nvPr>
        </p:nvSpPr>
        <p:spPr bwMode="auto">
          <a:xfrm>
            <a:off x="185058" y="1690263"/>
            <a:ext cx="11887200" cy="38133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buNone/>
            </a:pPr>
            <a:r>
              <a:rPr lang="en-US" sz="2400" b="1" dirty="0" smtClean="0">
                <a:solidFill>
                  <a:srgbClr val="FF0000"/>
                </a:solidFill>
              </a:rPr>
              <a:t>LEISURE</a:t>
            </a:r>
          </a:p>
          <a:p>
            <a:r>
              <a:rPr lang="en-US" sz="1600" b="1" dirty="0" smtClean="0"/>
              <a:t>Bowling  </a:t>
            </a:r>
            <a:r>
              <a:rPr lang="en-US" sz="1600" dirty="0" smtClean="0"/>
              <a:t>Bogo game.</a:t>
            </a:r>
          </a:p>
          <a:p>
            <a:r>
              <a:rPr lang="en-US" sz="1600" b="1" dirty="0" smtClean="0"/>
              <a:t>Dance Studios </a:t>
            </a:r>
            <a:r>
              <a:rPr lang="en-US" sz="1600" dirty="0" smtClean="0"/>
              <a:t>Free registration, one month free classes, free dance bag.</a:t>
            </a:r>
          </a:p>
          <a:p>
            <a:r>
              <a:rPr lang="en-US" sz="1600" b="1" dirty="0" smtClean="0"/>
              <a:t>Health Spas / Fitness </a:t>
            </a:r>
            <a:r>
              <a:rPr lang="en-US" sz="1600" dirty="0" smtClean="0"/>
              <a:t>Free month or week, three free visits, big discounts on membership.</a:t>
            </a:r>
          </a:p>
          <a:p>
            <a:r>
              <a:rPr lang="en-US" sz="1600" b="1" dirty="0" smtClean="0"/>
              <a:t>Hotel / Motel </a:t>
            </a:r>
            <a:r>
              <a:rPr lang="en-US" sz="1600" dirty="0" smtClean="0"/>
              <a:t>Low price weekend getaways, dollars off, restaurant </a:t>
            </a:r>
            <a:r>
              <a:rPr lang="en-US" sz="1600" dirty="0" err="1" smtClean="0"/>
              <a:t>bogos</a:t>
            </a:r>
            <a:r>
              <a:rPr lang="en-US" sz="1600" dirty="0" smtClean="0"/>
              <a:t>.</a:t>
            </a:r>
          </a:p>
          <a:p>
            <a:r>
              <a:rPr lang="en-US" sz="1600" b="1" dirty="0" smtClean="0"/>
              <a:t>Karate / Martial Arts </a:t>
            </a:r>
            <a:r>
              <a:rPr lang="en-US" sz="1600" dirty="0" smtClean="0"/>
              <a:t>Free registration, one month free classes, free uniform, dollars off on a series of classes.</a:t>
            </a:r>
          </a:p>
          <a:p>
            <a:r>
              <a:rPr lang="en-US" sz="1600" b="1" dirty="0" smtClean="0"/>
              <a:t>Limousine </a:t>
            </a:r>
            <a:r>
              <a:rPr lang="en-US" sz="1600" dirty="0" smtClean="0"/>
              <a:t>Dollars off on regular service, dollars off special events (weddings), price points for prom nights, special price on airport transportation.</a:t>
            </a:r>
          </a:p>
          <a:p>
            <a:r>
              <a:rPr lang="en-US" sz="1600" b="1" dirty="0" smtClean="0"/>
              <a:t>Travel Agencies </a:t>
            </a:r>
            <a:r>
              <a:rPr lang="en-US" sz="1600" dirty="0" smtClean="0"/>
              <a:t>$10 off any airline ticket purchase of $200 or more, travel survey, low-price cruises</a:t>
            </a:r>
            <a:endParaRPr lang="en-US" sz="1600" dirty="0"/>
          </a:p>
        </p:txBody>
      </p:sp>
      <p:sp>
        <p:nvSpPr>
          <p:cNvPr id="8" name="Title 5"/>
          <p:cNvSpPr>
            <a:spLocks noGrp="1"/>
          </p:cNvSpPr>
          <p:nvPr>
            <p:ph type="title"/>
          </p:nvPr>
        </p:nvSpPr>
        <p:spPr>
          <a:xfrm>
            <a:off x="1284514" y="80963"/>
            <a:ext cx="9601200" cy="1036850"/>
          </a:xfrm>
        </p:spPr>
        <p:txBody>
          <a:bodyPr/>
          <a:lstStyle/>
          <a:p>
            <a:pPr lvl="0"/>
            <a:r>
              <a:rPr lang="en-US" sz="5400" b="1" dirty="0" smtClean="0">
                <a:solidFill>
                  <a:srgbClr val="FFFF00"/>
                </a:solidFill>
                <a:effectLst>
                  <a:outerShdw blurRad="38100" dist="38100" dir="2700000" algn="tl">
                    <a:srgbClr val="000000">
                      <a:alpha val="43137"/>
                    </a:srgbClr>
                  </a:outerShdw>
                </a:effectLst>
                <a:latin typeface="Calibri" pitchFamily="34" charset="0"/>
                <a:ea typeface="Times New Roman" pitchFamily="18" charset="0"/>
                <a:cs typeface="HelveticaNeueLTStd-Blk"/>
              </a:rPr>
              <a:t>The Hot 100 Categories</a:t>
            </a:r>
            <a:endParaRPr lang="en-US" sz="5400" b="1" dirty="0" smtClean="0">
              <a:solidFill>
                <a:srgbClr val="FFFF00"/>
              </a:solidFill>
              <a:effectLst>
                <a:outerShdw blurRad="38100" dist="38100" dir="2700000" algn="tl">
                  <a:srgbClr val="000000">
                    <a:alpha val="43137"/>
                  </a:srgbClr>
                </a:outerShdw>
              </a:effectLst>
              <a:latin typeface="Arial" pitchFamily="34" charset="0"/>
            </a:endParaRPr>
          </a:p>
        </p:txBody>
      </p:sp>
    </p:spTree>
    <p:extLst>
      <p:ext uri="{BB962C8B-B14F-4D97-AF65-F5344CB8AC3E}">
        <p14:creationId xmlns:p14="http://schemas.microsoft.com/office/powerpoint/2010/main" val="408346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550400" y="1676401"/>
            <a:ext cx="2235200" cy="307777"/>
          </a:xfrm>
          <a:prstGeom prst="rect">
            <a:avLst/>
          </a:prstGeom>
          <a:noFill/>
        </p:spPr>
        <p:txBody>
          <a:bodyPr wrap="square" rtlCol="0">
            <a:spAutoFit/>
          </a:bodyPr>
          <a:lstStyle/>
          <a:p>
            <a:r>
              <a:rPr lang="en-US" sz="1400" b="1" dirty="0" smtClean="0">
                <a:solidFill>
                  <a:schemeClr val="bg1"/>
                </a:solidFill>
              </a:rPr>
              <a:t>Day Two</a:t>
            </a:r>
            <a:endParaRPr lang="en-US" sz="1400" b="1" dirty="0">
              <a:solidFill>
                <a:schemeClr val="bg1"/>
              </a:solidFill>
            </a:endParaRPr>
          </a:p>
        </p:txBody>
      </p:sp>
      <p:sp>
        <p:nvSpPr>
          <p:cNvPr id="2049" name="Rectangle 1"/>
          <p:cNvSpPr>
            <a:spLocks noGrp="1" noChangeArrowheads="1"/>
          </p:cNvSpPr>
          <p:nvPr>
            <p:ph type="body" idx="1"/>
          </p:nvPr>
        </p:nvSpPr>
        <p:spPr bwMode="auto">
          <a:xfrm>
            <a:off x="87086" y="1676401"/>
            <a:ext cx="11887200" cy="42103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buNone/>
            </a:pPr>
            <a:r>
              <a:rPr lang="en-US" sz="2000" b="1" dirty="0" smtClean="0">
                <a:solidFill>
                  <a:srgbClr val="FF0000"/>
                </a:solidFill>
              </a:rPr>
              <a:t>MEDICAL</a:t>
            </a:r>
          </a:p>
          <a:p>
            <a:r>
              <a:rPr lang="en-US" sz="1600" b="1" dirty="0" smtClean="0"/>
              <a:t>Chiropractors </a:t>
            </a:r>
            <a:r>
              <a:rPr lang="en-US" sz="1600" dirty="0" smtClean="0"/>
              <a:t>Free consultation, free exam and X-rays.</a:t>
            </a:r>
          </a:p>
          <a:p>
            <a:r>
              <a:rPr lang="en-US" sz="1600" b="1" dirty="0" smtClean="0"/>
              <a:t>Dentists </a:t>
            </a:r>
            <a:r>
              <a:rPr lang="en-US" sz="1600" dirty="0" smtClean="0"/>
              <a:t>Free exam and cleaning, cleaning and X-rays at a low price.</a:t>
            </a:r>
          </a:p>
          <a:p>
            <a:r>
              <a:rPr lang="en-US" sz="1600" b="1" dirty="0" smtClean="0"/>
              <a:t>Hearing </a:t>
            </a:r>
            <a:r>
              <a:rPr lang="en-US" sz="1600" dirty="0" smtClean="0"/>
              <a:t>Free hearing evaluation, free hearing test, free battery check, free hearing aid cleaning, dollars off and price point offers on hearing aids.</a:t>
            </a:r>
          </a:p>
          <a:p>
            <a:r>
              <a:rPr lang="en-US" sz="1600" b="1" dirty="0" smtClean="0"/>
              <a:t>Optical – Exams </a:t>
            </a:r>
            <a:r>
              <a:rPr lang="en-US" sz="1600" dirty="0" smtClean="0"/>
              <a:t>Dollars off, low price.</a:t>
            </a:r>
          </a:p>
          <a:p>
            <a:r>
              <a:rPr lang="en-US" sz="1600" b="1" dirty="0" smtClean="0"/>
              <a:t>Optical – Glasses </a:t>
            </a:r>
            <a:r>
              <a:rPr lang="en-US" sz="1600" dirty="0" smtClean="0"/>
              <a:t>$13-$20 off prescription eye glasses or contacts, _ price frame, </a:t>
            </a:r>
            <a:r>
              <a:rPr lang="en-US" sz="1600" dirty="0" err="1" smtClean="0"/>
              <a:t>bogo</a:t>
            </a:r>
            <a:r>
              <a:rPr lang="en-US" sz="1600" dirty="0" smtClean="0"/>
              <a:t> frames</a:t>
            </a:r>
          </a:p>
          <a:p>
            <a:r>
              <a:rPr lang="en-US" sz="1600" b="1" dirty="0" smtClean="0"/>
              <a:t>Pharmacies </a:t>
            </a:r>
            <a:r>
              <a:rPr lang="en-US" sz="1600" dirty="0" smtClean="0"/>
              <a:t>$5 off new or transferred prescription, $2 off any purchase of $5 or more, free bottle of aspirin/toothbrush, etc.</a:t>
            </a:r>
          </a:p>
          <a:p>
            <a:r>
              <a:rPr lang="en-US" sz="1600" b="1" dirty="0" smtClean="0"/>
              <a:t>Podiatrists </a:t>
            </a:r>
            <a:r>
              <a:rPr lang="en-US" sz="1600" dirty="0" smtClean="0"/>
              <a:t>Free initial consultation</a:t>
            </a:r>
          </a:p>
          <a:p>
            <a:r>
              <a:rPr lang="en-US" sz="1600" b="1" dirty="0" smtClean="0"/>
              <a:t>Veterinarians </a:t>
            </a:r>
            <a:r>
              <a:rPr lang="en-US" sz="1600" dirty="0" smtClean="0"/>
              <a:t>Dollars off vaccinations, free initial exam, dollars off any service, free flea dip and bath.</a:t>
            </a:r>
          </a:p>
        </p:txBody>
      </p:sp>
      <p:sp>
        <p:nvSpPr>
          <p:cNvPr id="8" name="Title 5"/>
          <p:cNvSpPr>
            <a:spLocks noGrp="1"/>
          </p:cNvSpPr>
          <p:nvPr>
            <p:ph type="title"/>
          </p:nvPr>
        </p:nvSpPr>
        <p:spPr>
          <a:xfrm>
            <a:off x="1295400" y="26528"/>
            <a:ext cx="9601200" cy="1036850"/>
          </a:xfrm>
        </p:spPr>
        <p:txBody>
          <a:bodyPr/>
          <a:lstStyle/>
          <a:p>
            <a:pPr lvl="0"/>
            <a:r>
              <a:rPr lang="en-US" sz="5400" b="1" dirty="0" smtClean="0">
                <a:solidFill>
                  <a:srgbClr val="FFFF00"/>
                </a:solidFill>
                <a:effectLst>
                  <a:outerShdw blurRad="38100" dist="38100" dir="2700000" algn="tl">
                    <a:srgbClr val="000000">
                      <a:alpha val="43137"/>
                    </a:srgbClr>
                  </a:outerShdw>
                </a:effectLst>
                <a:latin typeface="Calibri" pitchFamily="34" charset="0"/>
                <a:ea typeface="Times New Roman" pitchFamily="18" charset="0"/>
                <a:cs typeface="HelveticaNeueLTStd-Blk"/>
              </a:rPr>
              <a:t>The Hot 100 Categories</a:t>
            </a:r>
            <a:endParaRPr lang="en-US" sz="5400" b="1" dirty="0" smtClean="0">
              <a:solidFill>
                <a:srgbClr val="FFFF00"/>
              </a:solidFill>
              <a:effectLst>
                <a:outerShdw blurRad="38100" dist="38100" dir="2700000" algn="tl">
                  <a:srgbClr val="000000">
                    <a:alpha val="43137"/>
                  </a:srgbClr>
                </a:outerShdw>
              </a:effectLst>
              <a:latin typeface="Arial" pitchFamily="34" charset="0"/>
            </a:endParaRPr>
          </a:p>
        </p:txBody>
      </p:sp>
    </p:spTree>
    <p:extLst>
      <p:ext uri="{BB962C8B-B14F-4D97-AF65-F5344CB8AC3E}">
        <p14:creationId xmlns:p14="http://schemas.microsoft.com/office/powerpoint/2010/main" val="2084833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Grp="1" noChangeArrowheads="1"/>
          </p:cNvSpPr>
          <p:nvPr>
            <p:ph type="body" idx="1"/>
          </p:nvPr>
        </p:nvSpPr>
        <p:spPr bwMode="auto">
          <a:xfrm>
            <a:off x="0" y="1614064"/>
            <a:ext cx="11887200" cy="42103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buNone/>
            </a:pPr>
            <a:r>
              <a:rPr lang="en-US" sz="2000" b="1" dirty="0" smtClean="0">
                <a:solidFill>
                  <a:srgbClr val="FF0000"/>
                </a:solidFill>
              </a:rPr>
              <a:t>PROFESSIONAL SERVICES</a:t>
            </a:r>
          </a:p>
          <a:p>
            <a:r>
              <a:rPr lang="en-US" sz="1600" b="1" dirty="0" smtClean="0"/>
              <a:t>Banks </a:t>
            </a:r>
            <a:r>
              <a:rPr lang="en-US" sz="1600" dirty="0" smtClean="0"/>
              <a:t>Free cash deposit with new checking or savings account.</a:t>
            </a:r>
          </a:p>
          <a:p>
            <a:r>
              <a:rPr lang="en-US" sz="1600" b="1" dirty="0" smtClean="0"/>
              <a:t>Cemeteries </a:t>
            </a:r>
            <a:r>
              <a:rPr lang="en-US" sz="1600" dirty="0" smtClean="0"/>
              <a:t>Selling pre-need: free family record portfolio, free emergency guide, two burial spaces for low price.</a:t>
            </a:r>
          </a:p>
          <a:p>
            <a:r>
              <a:rPr lang="en-US" sz="1600" b="1" dirty="0" smtClean="0"/>
              <a:t>Child Care </a:t>
            </a:r>
            <a:r>
              <a:rPr lang="en-US" sz="1600" dirty="0" smtClean="0"/>
              <a:t>Free weeks valid upon registration, free registration.</a:t>
            </a:r>
          </a:p>
          <a:p>
            <a:r>
              <a:rPr lang="en-US" sz="1600" b="1" dirty="0" smtClean="0"/>
              <a:t>Funeral Services </a:t>
            </a:r>
            <a:r>
              <a:rPr lang="en-US" sz="1600" dirty="0" smtClean="0"/>
              <a:t>See Cemeteries above.</a:t>
            </a:r>
          </a:p>
          <a:p>
            <a:r>
              <a:rPr lang="en-US" sz="1600" b="1" dirty="0" smtClean="0"/>
              <a:t>Insurance </a:t>
            </a:r>
            <a:r>
              <a:rPr lang="en-US" sz="1600" dirty="0" smtClean="0"/>
              <a:t>Phone quotes on auto insurance, cheap term, homeowners, free atlas, free brochure, free consultation, rate comparison table, long postcards.</a:t>
            </a:r>
          </a:p>
          <a:p>
            <a:r>
              <a:rPr lang="en-US" sz="1600" b="1" dirty="0" smtClean="0"/>
              <a:t>Legal Services </a:t>
            </a:r>
            <a:r>
              <a:rPr lang="en-US" sz="1600" dirty="0" smtClean="0"/>
              <a:t>Free initial consultation.</a:t>
            </a:r>
          </a:p>
          <a:p>
            <a:r>
              <a:rPr lang="en-US" sz="1600" b="1" dirty="0" smtClean="0"/>
              <a:t>Real Estate </a:t>
            </a:r>
            <a:r>
              <a:rPr lang="en-US" sz="1600" dirty="0" smtClean="0"/>
              <a:t>Free market analysis – discount on commission.</a:t>
            </a:r>
          </a:p>
          <a:p>
            <a:r>
              <a:rPr lang="en-US" sz="1600" b="1" dirty="0" smtClean="0"/>
              <a:t>Weight Control </a:t>
            </a:r>
            <a:r>
              <a:rPr lang="en-US" sz="1600" dirty="0" smtClean="0"/>
              <a:t>Free consultation, % discount.</a:t>
            </a:r>
            <a:endParaRPr lang="en-US" sz="1600" dirty="0"/>
          </a:p>
        </p:txBody>
      </p:sp>
      <p:sp>
        <p:nvSpPr>
          <p:cNvPr id="8" name="Title 5"/>
          <p:cNvSpPr>
            <a:spLocks noGrp="1"/>
          </p:cNvSpPr>
          <p:nvPr>
            <p:ph type="title"/>
          </p:nvPr>
        </p:nvSpPr>
        <p:spPr>
          <a:xfrm>
            <a:off x="1295400" y="15642"/>
            <a:ext cx="9601200" cy="1036850"/>
          </a:xfrm>
        </p:spPr>
        <p:txBody>
          <a:bodyPr/>
          <a:lstStyle/>
          <a:p>
            <a:pPr lvl="0"/>
            <a:r>
              <a:rPr lang="en-US" sz="5400" b="1" dirty="0" smtClean="0">
                <a:solidFill>
                  <a:srgbClr val="FFFF00"/>
                </a:solidFill>
                <a:effectLst>
                  <a:outerShdw blurRad="38100" dist="38100" dir="2700000" algn="tl">
                    <a:srgbClr val="000000">
                      <a:alpha val="43137"/>
                    </a:srgbClr>
                  </a:outerShdw>
                </a:effectLst>
                <a:latin typeface="Calibri" pitchFamily="34" charset="0"/>
                <a:ea typeface="Times New Roman" pitchFamily="18" charset="0"/>
                <a:cs typeface="HelveticaNeueLTStd-Blk"/>
              </a:rPr>
              <a:t>The Hot 100 Categories</a:t>
            </a:r>
            <a:endParaRPr lang="en-US" sz="5400" b="1" dirty="0" smtClean="0">
              <a:solidFill>
                <a:srgbClr val="FFFF00"/>
              </a:solidFill>
              <a:effectLst>
                <a:outerShdw blurRad="38100" dist="38100" dir="2700000" algn="tl">
                  <a:srgbClr val="000000">
                    <a:alpha val="43137"/>
                  </a:srgbClr>
                </a:outerShdw>
              </a:effectLst>
              <a:latin typeface="Arial" pitchFamily="34" charset="0"/>
            </a:endParaRPr>
          </a:p>
        </p:txBody>
      </p:sp>
    </p:spTree>
    <p:extLst>
      <p:ext uri="{BB962C8B-B14F-4D97-AF65-F5344CB8AC3E}">
        <p14:creationId xmlns:p14="http://schemas.microsoft.com/office/powerpoint/2010/main" val="186794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Grp="1" noChangeArrowheads="1"/>
          </p:cNvSpPr>
          <p:nvPr>
            <p:ph type="body" idx="1"/>
          </p:nvPr>
        </p:nvSpPr>
        <p:spPr bwMode="auto">
          <a:xfrm>
            <a:off x="0" y="1581911"/>
            <a:ext cx="7946571" cy="19205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buNone/>
            </a:pPr>
            <a:r>
              <a:rPr lang="en-US" sz="2000" b="1" dirty="0" smtClean="0">
                <a:solidFill>
                  <a:srgbClr val="FF0000"/>
                </a:solidFill>
              </a:rPr>
              <a:t>GROCERY</a:t>
            </a:r>
          </a:p>
          <a:p>
            <a:r>
              <a:rPr lang="en-US" sz="1600" b="1" dirty="0" smtClean="0"/>
              <a:t>Deli </a:t>
            </a:r>
            <a:r>
              <a:rPr lang="en-US" sz="1600" dirty="0" err="1" smtClean="0"/>
              <a:t>Bogo</a:t>
            </a:r>
            <a:r>
              <a:rPr lang="en-US" sz="1600" dirty="0" smtClean="0"/>
              <a:t> and dollars off on sandwiches, price point, general discount offers.</a:t>
            </a:r>
          </a:p>
          <a:p>
            <a:r>
              <a:rPr lang="en-US" sz="1600" b="1" dirty="0" smtClean="0"/>
              <a:t>Supermarket </a:t>
            </a:r>
            <a:r>
              <a:rPr lang="en-US" sz="1600" dirty="0" smtClean="0"/>
              <a:t>Low prices, cents off, </a:t>
            </a:r>
            <a:r>
              <a:rPr lang="en-US" sz="1600" dirty="0" err="1" smtClean="0"/>
              <a:t>bogos</a:t>
            </a:r>
            <a:r>
              <a:rPr lang="en-US" sz="1600" dirty="0" smtClean="0"/>
              <a:t> on common items: eggs, bacon, flour, sugar, etc., flyers, free item with minimum purchase, 6-8 week expiration.</a:t>
            </a:r>
          </a:p>
          <a:p>
            <a:pPr>
              <a:buNone/>
            </a:pPr>
            <a:r>
              <a:rPr lang="en-US" sz="1400" dirty="0" smtClean="0"/>
              <a:t> </a:t>
            </a:r>
            <a:endParaRPr lang="en-US" sz="1400" b="1" dirty="0" smtClean="0">
              <a:solidFill>
                <a:srgbClr val="FF0000"/>
              </a:solidFill>
            </a:endParaRPr>
          </a:p>
        </p:txBody>
      </p:sp>
      <p:sp>
        <p:nvSpPr>
          <p:cNvPr id="8" name="Title 5"/>
          <p:cNvSpPr>
            <a:spLocks noGrp="1"/>
          </p:cNvSpPr>
          <p:nvPr>
            <p:ph type="title"/>
          </p:nvPr>
        </p:nvSpPr>
        <p:spPr>
          <a:xfrm>
            <a:off x="1295400" y="4756"/>
            <a:ext cx="9601200" cy="1036850"/>
          </a:xfrm>
        </p:spPr>
        <p:txBody>
          <a:bodyPr/>
          <a:lstStyle/>
          <a:p>
            <a:pPr lvl="0"/>
            <a:r>
              <a:rPr lang="en-US" sz="5400" b="1" dirty="0" smtClean="0">
                <a:solidFill>
                  <a:srgbClr val="FFFF00"/>
                </a:solidFill>
                <a:effectLst>
                  <a:outerShdw blurRad="38100" dist="38100" dir="2700000" algn="tl">
                    <a:srgbClr val="000000">
                      <a:alpha val="43137"/>
                    </a:srgbClr>
                  </a:outerShdw>
                </a:effectLst>
                <a:latin typeface="Calibri" pitchFamily="34" charset="0"/>
                <a:ea typeface="Times New Roman" pitchFamily="18" charset="0"/>
                <a:cs typeface="HelveticaNeueLTStd-Blk"/>
              </a:rPr>
              <a:t>The Hot 100 Categories</a:t>
            </a:r>
            <a:endParaRPr lang="en-US" sz="5400" b="1" dirty="0" smtClean="0">
              <a:solidFill>
                <a:srgbClr val="FFFF00"/>
              </a:solidFill>
              <a:effectLst>
                <a:outerShdw blurRad="38100" dist="38100" dir="2700000" algn="tl">
                  <a:srgbClr val="000000">
                    <a:alpha val="43137"/>
                  </a:srgbClr>
                </a:outerShdw>
              </a:effectLst>
              <a:latin typeface="Arial" pitchFamily="34" charset="0"/>
            </a:endParaRPr>
          </a:p>
        </p:txBody>
      </p:sp>
    </p:spTree>
    <p:extLst>
      <p:ext uri="{BB962C8B-B14F-4D97-AF65-F5344CB8AC3E}">
        <p14:creationId xmlns:p14="http://schemas.microsoft.com/office/powerpoint/2010/main" val="251333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Grp="1" noChangeArrowheads="1"/>
          </p:cNvSpPr>
          <p:nvPr>
            <p:ph type="body" idx="1"/>
          </p:nvPr>
        </p:nvSpPr>
        <p:spPr bwMode="auto">
          <a:xfrm>
            <a:off x="500742" y="1576554"/>
            <a:ext cx="4920343" cy="52814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buNone/>
            </a:pPr>
            <a:r>
              <a:rPr lang="en-US" sz="2000" b="1" dirty="0" smtClean="0">
                <a:solidFill>
                  <a:srgbClr val="FF0000"/>
                </a:solidFill>
              </a:rPr>
              <a:t>GENERAL RETAIL</a:t>
            </a:r>
          </a:p>
          <a:p>
            <a:r>
              <a:rPr lang="en-US" sz="1400" b="1" dirty="0" smtClean="0"/>
              <a:t>Beauty Supplies </a:t>
            </a:r>
            <a:r>
              <a:rPr lang="en-US" sz="1400" dirty="0" smtClean="0"/>
              <a:t>Free hairbrush, shampoo, </a:t>
            </a:r>
            <a:r>
              <a:rPr lang="en-US" sz="1400" dirty="0" err="1" smtClean="0"/>
              <a:t>bogos</a:t>
            </a:r>
            <a:r>
              <a:rPr lang="en-US" sz="1400" dirty="0" smtClean="0"/>
              <a:t>, general discount.</a:t>
            </a:r>
          </a:p>
          <a:p>
            <a:r>
              <a:rPr lang="en-US" sz="1400" b="1" dirty="0" smtClean="0"/>
              <a:t>Bedding </a:t>
            </a:r>
            <a:r>
              <a:rPr lang="en-US" sz="1400" dirty="0" smtClean="0"/>
              <a:t>Free frame, free delivery, free mattress with purchase of box spring, combination of a dollar off and price point.</a:t>
            </a:r>
          </a:p>
          <a:p>
            <a:r>
              <a:rPr lang="en-US" sz="1400" b="1" dirty="0" smtClean="0"/>
              <a:t>Card/Gift Shops </a:t>
            </a:r>
            <a:r>
              <a:rPr lang="en-US" sz="1400" dirty="0" smtClean="0"/>
              <a:t>Free card, free postage stamp, general discount.</a:t>
            </a:r>
          </a:p>
          <a:p>
            <a:r>
              <a:rPr lang="en-US" sz="1400" b="1" dirty="0" smtClean="0"/>
              <a:t>Carpet Store </a:t>
            </a:r>
            <a:r>
              <a:rPr lang="en-US" sz="1400" dirty="0" smtClean="0"/>
              <a:t>Free doormat (carpet samples), free installation, combination price point and general discount offers.</a:t>
            </a:r>
          </a:p>
          <a:p>
            <a:r>
              <a:rPr lang="en-US" sz="1400" b="1" dirty="0" smtClean="0"/>
              <a:t>Clothing – Family </a:t>
            </a:r>
            <a:r>
              <a:rPr lang="en-US" sz="1400" dirty="0" smtClean="0"/>
              <a:t>General discount certificate with low minimum entry point (below store’s average ticket).</a:t>
            </a:r>
          </a:p>
          <a:p>
            <a:r>
              <a:rPr lang="en-US" sz="1400" b="1" dirty="0" smtClean="0"/>
              <a:t>Clothing – Women’s </a:t>
            </a:r>
            <a:r>
              <a:rPr lang="en-US" sz="1400" dirty="0" smtClean="0"/>
              <a:t>See Clothing – Family above.</a:t>
            </a:r>
          </a:p>
          <a:p>
            <a:r>
              <a:rPr lang="en-US" sz="1400" b="1" dirty="0" smtClean="0"/>
              <a:t>Florist </a:t>
            </a:r>
            <a:r>
              <a:rPr lang="en-US" sz="1400" dirty="0" smtClean="0"/>
              <a:t>Free plant, mixed bouquet, general discount certificate, dozen roses for low price, balloons, free wire service with out-of-town orders, mention YOUR coupon with phone orders.</a:t>
            </a:r>
          </a:p>
        </p:txBody>
      </p:sp>
      <p:sp>
        <p:nvSpPr>
          <p:cNvPr id="8" name="Title 5"/>
          <p:cNvSpPr>
            <a:spLocks noGrp="1"/>
          </p:cNvSpPr>
          <p:nvPr>
            <p:ph type="title"/>
          </p:nvPr>
        </p:nvSpPr>
        <p:spPr>
          <a:xfrm>
            <a:off x="1295400" y="48300"/>
            <a:ext cx="9601200" cy="1036850"/>
          </a:xfrm>
        </p:spPr>
        <p:txBody>
          <a:bodyPr/>
          <a:lstStyle/>
          <a:p>
            <a:pPr lvl="0"/>
            <a:r>
              <a:rPr lang="en-US" sz="5400" b="1" dirty="0" smtClean="0">
                <a:solidFill>
                  <a:srgbClr val="FFFF00"/>
                </a:solidFill>
                <a:effectLst>
                  <a:outerShdw blurRad="38100" dist="38100" dir="2700000" algn="tl">
                    <a:srgbClr val="000000">
                      <a:alpha val="43137"/>
                    </a:srgbClr>
                  </a:outerShdw>
                </a:effectLst>
                <a:latin typeface="Calibri" pitchFamily="34" charset="0"/>
                <a:ea typeface="Times New Roman" pitchFamily="18" charset="0"/>
                <a:cs typeface="HelveticaNeueLTStd-Blk"/>
              </a:rPr>
              <a:t>The Hot 100 Categories</a:t>
            </a:r>
            <a:endParaRPr lang="en-US" sz="5400" b="1" dirty="0" smtClean="0">
              <a:solidFill>
                <a:srgbClr val="FFFF00"/>
              </a:solidFill>
              <a:effectLst>
                <a:outerShdw blurRad="38100" dist="38100" dir="2700000" algn="tl">
                  <a:srgbClr val="000000">
                    <a:alpha val="43137"/>
                  </a:srgbClr>
                </a:outerShdw>
              </a:effectLst>
              <a:latin typeface="Arial" pitchFamily="34" charset="0"/>
            </a:endParaRPr>
          </a:p>
        </p:txBody>
      </p:sp>
      <p:sp>
        <p:nvSpPr>
          <p:cNvPr id="4" name="TextBox 3"/>
          <p:cNvSpPr txBox="1"/>
          <p:nvPr/>
        </p:nvSpPr>
        <p:spPr>
          <a:xfrm>
            <a:off x="6357257" y="1585623"/>
            <a:ext cx="4996543" cy="5047536"/>
          </a:xfrm>
          <a:prstGeom prst="rect">
            <a:avLst/>
          </a:prstGeom>
          <a:noFill/>
        </p:spPr>
        <p:txBody>
          <a:bodyPr wrap="square" rtlCol="0">
            <a:spAutoFit/>
          </a:bodyPr>
          <a:lstStyle/>
          <a:p>
            <a:pPr marL="285750" indent="-285750">
              <a:buFont typeface="Arial" panose="020B0604020202020204" pitchFamily="34" charset="0"/>
              <a:buChar char="•"/>
            </a:pPr>
            <a:r>
              <a:rPr lang="en-US" sz="1400" b="1" dirty="0"/>
              <a:t>Framers </a:t>
            </a:r>
            <a:r>
              <a:rPr lang="en-US" sz="1400" dirty="0"/>
              <a:t>20% off custom framing, $10 off any purchase of $40 or </a:t>
            </a:r>
            <a:r>
              <a:rPr lang="en-US" sz="1400" dirty="0" smtClean="0"/>
              <a:t>more</a:t>
            </a:r>
          </a:p>
          <a:p>
            <a:pPr marL="285750" indent="-285750">
              <a:buFont typeface="Arial" panose="020B0604020202020204" pitchFamily="34" charset="0"/>
              <a:buChar char="•"/>
            </a:pPr>
            <a:r>
              <a:rPr lang="en-US" sz="1400" b="1" dirty="0" smtClean="0"/>
              <a:t>Furniture </a:t>
            </a:r>
            <a:r>
              <a:rPr lang="en-US" sz="1400" b="1" dirty="0"/>
              <a:t>Stores </a:t>
            </a:r>
            <a:r>
              <a:rPr lang="en-US" sz="1400" dirty="0"/>
              <a:t>Combination price point and general discount ($100 or $300), price points on specific </a:t>
            </a:r>
            <a:r>
              <a:rPr lang="en-US" sz="1400" dirty="0" smtClean="0"/>
              <a:t>items.</a:t>
            </a:r>
          </a:p>
          <a:p>
            <a:pPr marL="285750" indent="-285750">
              <a:buFont typeface="Arial" panose="020B0604020202020204" pitchFamily="34" charset="0"/>
              <a:buChar char="•"/>
            </a:pPr>
            <a:r>
              <a:rPr lang="en-US" sz="1400" b="1" dirty="0" smtClean="0"/>
              <a:t>Hardware </a:t>
            </a:r>
            <a:r>
              <a:rPr lang="en-US" sz="1400" dirty="0"/>
              <a:t>Free key/light bulb, </a:t>
            </a:r>
            <a:r>
              <a:rPr lang="en-US" sz="1400" dirty="0" err="1"/>
              <a:t>bogo</a:t>
            </a:r>
            <a:r>
              <a:rPr lang="en-US" sz="1400" dirty="0"/>
              <a:t> key/light bulb, general discount certificate with low minimum entry </a:t>
            </a:r>
            <a:r>
              <a:rPr lang="en-US" sz="1400" dirty="0" smtClean="0"/>
              <a:t>point.</a:t>
            </a:r>
          </a:p>
          <a:p>
            <a:pPr marL="285750" indent="-285750">
              <a:buFont typeface="Arial" panose="020B0604020202020204" pitchFamily="34" charset="0"/>
              <a:buChar char="•"/>
            </a:pPr>
            <a:r>
              <a:rPr lang="en-US" sz="1400" b="1" dirty="0" smtClean="0"/>
              <a:t>Jewelry </a:t>
            </a:r>
            <a:r>
              <a:rPr lang="en-US" sz="1400" dirty="0"/>
              <a:t>General discount certificate in various price ranges, traffic items: ear piercing and ring cleaning, low price on gold </a:t>
            </a:r>
            <a:r>
              <a:rPr lang="en-US" sz="1400" dirty="0" smtClean="0"/>
              <a:t>chains.</a:t>
            </a:r>
          </a:p>
          <a:p>
            <a:pPr marL="285750" indent="-285750">
              <a:buFont typeface="Arial" panose="020B0604020202020204" pitchFamily="34" charset="0"/>
              <a:buChar char="•"/>
            </a:pPr>
            <a:r>
              <a:rPr lang="en-US" sz="1400" b="1" dirty="0" smtClean="0"/>
              <a:t>Party </a:t>
            </a:r>
            <a:r>
              <a:rPr lang="en-US" sz="1400" b="1" dirty="0"/>
              <a:t>Supplies </a:t>
            </a:r>
            <a:r>
              <a:rPr lang="en-US" sz="1400" dirty="0"/>
              <a:t>General discount offer, </a:t>
            </a:r>
            <a:r>
              <a:rPr lang="en-US" sz="1400" dirty="0" err="1"/>
              <a:t>bogo</a:t>
            </a:r>
            <a:r>
              <a:rPr lang="en-US" sz="1400" dirty="0"/>
              <a:t> offers, </a:t>
            </a:r>
            <a:r>
              <a:rPr lang="en-US" sz="1400" dirty="0" smtClean="0"/>
              <a:t>freebies</a:t>
            </a:r>
          </a:p>
          <a:p>
            <a:pPr marL="285750" indent="-285750">
              <a:buFont typeface="Arial" panose="020B0604020202020204" pitchFamily="34" charset="0"/>
              <a:buChar char="•"/>
            </a:pPr>
            <a:r>
              <a:rPr lang="en-US" sz="1400" b="1" dirty="0" smtClean="0"/>
              <a:t>Pet </a:t>
            </a:r>
            <a:r>
              <a:rPr lang="en-US" sz="1400" b="1" dirty="0"/>
              <a:t>Shops </a:t>
            </a:r>
            <a:r>
              <a:rPr lang="en-US" sz="1400" dirty="0"/>
              <a:t>Free fish, general discount offers, low price starter </a:t>
            </a:r>
            <a:r>
              <a:rPr lang="en-US" sz="1400" dirty="0" smtClean="0"/>
              <a:t>aquarium.</a:t>
            </a:r>
          </a:p>
          <a:p>
            <a:pPr marL="285750" indent="-285750">
              <a:buFont typeface="Arial" panose="020B0604020202020204" pitchFamily="34" charset="0"/>
              <a:buChar char="•"/>
            </a:pPr>
            <a:r>
              <a:rPr lang="en-US" sz="1400" b="1" dirty="0" smtClean="0"/>
              <a:t>Shoes </a:t>
            </a:r>
            <a:r>
              <a:rPr lang="en-US" sz="1400" dirty="0"/>
              <a:t>Individual dollars off coupons for men’s women’s and children’s shoes, no minimum entry </a:t>
            </a:r>
            <a:r>
              <a:rPr lang="en-US" sz="1400" dirty="0" smtClean="0"/>
              <a:t>point</a:t>
            </a:r>
          </a:p>
          <a:p>
            <a:pPr marL="285750" indent="-285750">
              <a:buFont typeface="Arial" panose="020B0604020202020204" pitchFamily="34" charset="0"/>
              <a:buChar char="•"/>
            </a:pPr>
            <a:r>
              <a:rPr lang="en-US" sz="1400" b="1" dirty="0" smtClean="0"/>
              <a:t>Sporting </a:t>
            </a:r>
            <a:r>
              <a:rPr lang="en-US" sz="1400" b="1" dirty="0"/>
              <a:t>Goods </a:t>
            </a:r>
            <a:r>
              <a:rPr lang="en-US" sz="1400" dirty="0"/>
              <a:t>Multiple general discount offers, name brands, free </a:t>
            </a:r>
            <a:r>
              <a:rPr lang="en-US" sz="1400" dirty="0" smtClean="0"/>
              <a:t>socks</a:t>
            </a:r>
          </a:p>
          <a:p>
            <a:pPr marL="285750" indent="-285750">
              <a:buFont typeface="Arial" panose="020B0604020202020204" pitchFamily="34" charset="0"/>
              <a:buChar char="•"/>
            </a:pPr>
            <a:r>
              <a:rPr lang="en-US" sz="1400" b="1" dirty="0" smtClean="0"/>
              <a:t>Vacuum </a:t>
            </a:r>
            <a:r>
              <a:rPr lang="en-US" sz="1400" b="1" dirty="0"/>
              <a:t>Sales &amp; Service </a:t>
            </a:r>
            <a:r>
              <a:rPr lang="en-US" sz="1400" dirty="0"/>
              <a:t>Low price tune-up plus parts, </a:t>
            </a:r>
            <a:r>
              <a:rPr lang="en-US" sz="1400" dirty="0" err="1"/>
              <a:t>bogo</a:t>
            </a:r>
            <a:r>
              <a:rPr lang="en-US" sz="1400" dirty="0"/>
              <a:t> vacuum </a:t>
            </a:r>
            <a:r>
              <a:rPr lang="en-US" sz="1400" dirty="0" smtClean="0"/>
              <a:t>bags.</a:t>
            </a:r>
          </a:p>
          <a:p>
            <a:pPr marL="285750" indent="-285750">
              <a:buFont typeface="Arial" panose="020B0604020202020204" pitchFamily="34" charset="0"/>
              <a:buChar char="•"/>
            </a:pPr>
            <a:r>
              <a:rPr lang="en-US" sz="1400" b="1" dirty="0" smtClean="0"/>
              <a:t>Video </a:t>
            </a:r>
            <a:r>
              <a:rPr lang="en-US" sz="1400" dirty="0"/>
              <a:t>Two-for-one movies, free two or three month membership, low price for overnight rental, free popcorn.</a:t>
            </a:r>
          </a:p>
        </p:txBody>
      </p:sp>
    </p:spTree>
    <p:extLst>
      <p:ext uri="{BB962C8B-B14F-4D97-AF65-F5344CB8AC3E}">
        <p14:creationId xmlns:p14="http://schemas.microsoft.com/office/powerpoint/2010/main" val="142019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203200" y="1981200"/>
            <a:ext cx="11684000" cy="4267200"/>
          </a:xfrm>
        </p:spPr>
        <p:txBody>
          <a:bodyPr/>
          <a:lstStyle/>
          <a:p>
            <a:pPr>
              <a:lnSpc>
                <a:spcPct val="80000"/>
              </a:lnSpc>
              <a:buNone/>
            </a:pPr>
            <a:endParaRPr lang="en-US" sz="5400" b="1" dirty="0" smtClean="0">
              <a:solidFill>
                <a:schemeClr val="bg2"/>
              </a:solidFill>
            </a:endParaRPr>
          </a:p>
          <a:p>
            <a:pPr>
              <a:lnSpc>
                <a:spcPct val="80000"/>
              </a:lnSpc>
              <a:buNone/>
            </a:pPr>
            <a:endParaRPr lang="en-US" sz="5400" b="1" dirty="0" smtClean="0">
              <a:solidFill>
                <a:schemeClr val="bg2"/>
              </a:solidFill>
            </a:endParaRPr>
          </a:p>
          <a:p>
            <a:pPr>
              <a:lnSpc>
                <a:spcPct val="80000"/>
              </a:lnSpc>
              <a:buNone/>
            </a:pPr>
            <a:r>
              <a:rPr lang="en-US" sz="5400" b="1" dirty="0" smtClean="0">
                <a:solidFill>
                  <a:schemeClr val="bg2"/>
                </a:solidFill>
              </a:rPr>
              <a:t>			</a:t>
            </a:r>
            <a:endParaRPr lang="en-US" sz="8000" b="1" dirty="0">
              <a:solidFill>
                <a:srgbClr val="FF0000"/>
              </a:solidFill>
            </a:endParaRPr>
          </a:p>
        </p:txBody>
      </p:sp>
      <p:sp>
        <p:nvSpPr>
          <p:cNvPr id="6" name="Title 5"/>
          <p:cNvSpPr>
            <a:spLocks noGrp="1"/>
          </p:cNvSpPr>
          <p:nvPr>
            <p:ph type="title"/>
          </p:nvPr>
        </p:nvSpPr>
        <p:spPr>
          <a:xfrm>
            <a:off x="1295400" y="26528"/>
            <a:ext cx="9601200" cy="1036850"/>
          </a:xfrm>
        </p:spPr>
        <p:txBody>
          <a:bodyPr/>
          <a:lstStyle/>
          <a:p>
            <a:r>
              <a:rPr lang="en-US" sz="5400" b="1" dirty="0" smtClean="0">
                <a:solidFill>
                  <a:srgbClr val="FFFF00"/>
                </a:solidFill>
                <a:effectLst>
                  <a:outerShdw blurRad="38100" dist="38100" dir="2700000" algn="tl">
                    <a:srgbClr val="000000"/>
                  </a:outerShdw>
                </a:effectLst>
                <a:latin typeface="Microsoft Sans Serif" pitchFamily="34" charset="0"/>
                <a:cs typeface="Microsoft Sans Serif" pitchFamily="34" charset="0"/>
              </a:rPr>
              <a:t>Prospecting Strategy</a:t>
            </a:r>
            <a:endParaRPr lang="en-US" sz="5400" b="1" dirty="0">
              <a:solidFill>
                <a:srgbClr val="FFFF00"/>
              </a:solidFill>
            </a:endParaRPr>
          </a:p>
        </p:txBody>
      </p:sp>
      <p:sp>
        <p:nvSpPr>
          <p:cNvPr id="5" name="TextBox 4"/>
          <p:cNvSpPr txBox="1"/>
          <p:nvPr/>
        </p:nvSpPr>
        <p:spPr>
          <a:xfrm>
            <a:off x="9550400" y="1676401"/>
            <a:ext cx="2235200" cy="307777"/>
          </a:xfrm>
          <a:prstGeom prst="rect">
            <a:avLst/>
          </a:prstGeom>
          <a:noFill/>
        </p:spPr>
        <p:txBody>
          <a:bodyPr wrap="square" rtlCol="0">
            <a:spAutoFit/>
          </a:bodyPr>
          <a:lstStyle/>
          <a:p>
            <a:r>
              <a:rPr lang="en-US" sz="1400" b="1" dirty="0" smtClean="0">
                <a:solidFill>
                  <a:schemeClr val="bg1"/>
                </a:solidFill>
              </a:rPr>
              <a:t>Day Two</a:t>
            </a:r>
            <a:endParaRPr lang="en-US" sz="1400" b="1" dirty="0">
              <a:solidFill>
                <a:schemeClr val="bg1"/>
              </a:solidFill>
            </a:endParaRPr>
          </a:p>
        </p:txBody>
      </p:sp>
      <p:sp>
        <p:nvSpPr>
          <p:cNvPr id="8" name="Rectangle 7"/>
          <p:cNvSpPr/>
          <p:nvPr/>
        </p:nvSpPr>
        <p:spPr>
          <a:xfrm>
            <a:off x="203200" y="1905507"/>
            <a:ext cx="11785600" cy="4401205"/>
          </a:xfrm>
          <a:prstGeom prst="rect">
            <a:avLst/>
          </a:prstGeom>
        </p:spPr>
        <p:txBody>
          <a:bodyPr wrap="square">
            <a:spAutoFit/>
          </a:bodyPr>
          <a:lstStyle/>
          <a:p>
            <a:pPr algn="l">
              <a:buFont typeface="Arial" pitchFamily="34" charset="0"/>
              <a:buChar char="•"/>
            </a:pPr>
            <a:r>
              <a:rPr lang="en-US" sz="4000" b="1" dirty="0" smtClean="0">
                <a:latin typeface="Times New Roman" pitchFamily="18" charset="0"/>
              </a:rPr>
              <a:t>We Buy from People we </a:t>
            </a:r>
            <a:r>
              <a:rPr lang="en-US" sz="4000" b="1" dirty="0" smtClean="0">
                <a:solidFill>
                  <a:srgbClr val="0070C0"/>
                </a:solidFill>
                <a:latin typeface="Times New Roman" pitchFamily="18" charset="0"/>
              </a:rPr>
              <a:t>Like &amp; Trust</a:t>
            </a:r>
          </a:p>
          <a:p>
            <a:pPr algn="l">
              <a:buFont typeface="Arial" pitchFamily="34" charset="0"/>
              <a:buChar char="•"/>
            </a:pPr>
            <a:r>
              <a:rPr lang="en-US" sz="4000" b="1" dirty="0" smtClean="0">
                <a:solidFill>
                  <a:srgbClr val="0070C0"/>
                </a:solidFill>
                <a:latin typeface="Times New Roman" pitchFamily="18" charset="0"/>
              </a:rPr>
              <a:t>Frequency</a:t>
            </a:r>
            <a:r>
              <a:rPr lang="en-US" sz="4000" b="1" dirty="0" smtClean="0">
                <a:latin typeface="Times New Roman" pitchFamily="18" charset="0"/>
              </a:rPr>
              <a:t> of contact builds Name Recognition and 	Trust</a:t>
            </a:r>
          </a:p>
          <a:p>
            <a:pPr algn="l">
              <a:buFont typeface="Arial" pitchFamily="34" charset="0"/>
              <a:buChar char="•"/>
            </a:pPr>
            <a:r>
              <a:rPr lang="en-US" sz="4000" b="1" dirty="0" smtClean="0">
                <a:latin typeface="Times New Roman" pitchFamily="18" charset="0"/>
              </a:rPr>
              <a:t>I buy from you because </a:t>
            </a:r>
            <a:r>
              <a:rPr lang="en-US" sz="4000" b="1" dirty="0" smtClean="0">
                <a:solidFill>
                  <a:srgbClr val="0070C0"/>
                </a:solidFill>
                <a:latin typeface="Times New Roman" pitchFamily="18" charset="0"/>
              </a:rPr>
              <a:t>“I know you, like you and 	trust you”.  </a:t>
            </a:r>
          </a:p>
          <a:p>
            <a:pPr algn="l">
              <a:buFont typeface="Arial" pitchFamily="34" charset="0"/>
              <a:buChar char="•"/>
            </a:pPr>
            <a:r>
              <a:rPr lang="en-US" sz="4000" b="1" dirty="0" smtClean="0">
                <a:latin typeface="Times New Roman" pitchFamily="18" charset="0"/>
              </a:rPr>
              <a:t>Prospecting is </a:t>
            </a:r>
            <a:r>
              <a:rPr lang="en-US" sz="4000" b="1" dirty="0" smtClean="0">
                <a:solidFill>
                  <a:srgbClr val="0070C0"/>
                </a:solidFill>
                <a:latin typeface="Times New Roman" pitchFamily="18" charset="0"/>
              </a:rPr>
              <a:t>making a connection </a:t>
            </a:r>
            <a:r>
              <a:rPr lang="en-US" sz="4000" b="1" dirty="0" smtClean="0">
                <a:latin typeface="Times New Roman" pitchFamily="18" charset="0"/>
              </a:rPr>
              <a:t>and Building a 	Relationship.</a:t>
            </a:r>
            <a:endParaRPr lang="en-US" sz="4000" b="1" dirty="0">
              <a:latin typeface="Times New Roman" pitchFamily="18" charset="0"/>
            </a:endParaRPr>
          </a:p>
        </p:txBody>
      </p:sp>
    </p:spTree>
    <p:extLst>
      <p:ext uri="{BB962C8B-B14F-4D97-AF65-F5344CB8AC3E}">
        <p14:creationId xmlns:p14="http://schemas.microsoft.com/office/powerpoint/2010/main" val="187340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203200" y="1676401"/>
            <a:ext cx="11684000" cy="4267200"/>
          </a:xfrm>
        </p:spPr>
        <p:txBody>
          <a:bodyPr/>
          <a:lstStyle/>
          <a:p>
            <a:pPr>
              <a:lnSpc>
                <a:spcPct val="80000"/>
              </a:lnSpc>
              <a:buNone/>
            </a:pPr>
            <a:endParaRPr lang="en-US" sz="5400" b="1" dirty="0" smtClean="0">
              <a:solidFill>
                <a:schemeClr val="bg2"/>
              </a:solidFill>
            </a:endParaRPr>
          </a:p>
          <a:p>
            <a:pPr>
              <a:lnSpc>
                <a:spcPct val="80000"/>
              </a:lnSpc>
              <a:buNone/>
            </a:pPr>
            <a:endParaRPr lang="en-US" sz="5400" b="1" dirty="0" smtClean="0">
              <a:solidFill>
                <a:schemeClr val="bg2"/>
              </a:solidFill>
            </a:endParaRPr>
          </a:p>
          <a:p>
            <a:pPr>
              <a:lnSpc>
                <a:spcPct val="80000"/>
              </a:lnSpc>
              <a:buNone/>
            </a:pPr>
            <a:r>
              <a:rPr lang="en-US" sz="5400" b="1" dirty="0" smtClean="0">
                <a:solidFill>
                  <a:schemeClr val="bg2"/>
                </a:solidFill>
              </a:rPr>
              <a:t>			</a:t>
            </a:r>
            <a:endParaRPr lang="en-US" sz="8000" b="1" dirty="0">
              <a:solidFill>
                <a:srgbClr val="FF0000"/>
              </a:solidFill>
            </a:endParaRPr>
          </a:p>
        </p:txBody>
      </p:sp>
      <p:sp>
        <p:nvSpPr>
          <p:cNvPr id="6" name="Title 5"/>
          <p:cNvSpPr>
            <a:spLocks noGrp="1"/>
          </p:cNvSpPr>
          <p:nvPr>
            <p:ph type="title"/>
          </p:nvPr>
        </p:nvSpPr>
        <p:spPr>
          <a:xfrm>
            <a:off x="1295400" y="70072"/>
            <a:ext cx="9601200" cy="1036850"/>
          </a:xfrm>
        </p:spPr>
        <p:txBody>
          <a:bodyPr/>
          <a:lstStyle/>
          <a:p>
            <a:r>
              <a:rPr lang="en-US" sz="5400" b="1" dirty="0" smtClean="0">
                <a:solidFill>
                  <a:srgbClr val="FFFF00"/>
                </a:solidFill>
                <a:effectLst>
                  <a:outerShdw blurRad="38100" dist="38100" dir="2700000" algn="tl">
                    <a:srgbClr val="000000"/>
                  </a:outerShdw>
                </a:effectLst>
                <a:latin typeface="Microsoft Sans Serif" pitchFamily="34" charset="0"/>
                <a:cs typeface="Microsoft Sans Serif" pitchFamily="34" charset="0"/>
              </a:rPr>
              <a:t>Prospecting Strategy</a:t>
            </a:r>
            <a:endParaRPr lang="en-US" sz="5400" b="1" dirty="0">
              <a:solidFill>
                <a:srgbClr val="FFFF00"/>
              </a:solidFill>
            </a:endParaRPr>
          </a:p>
        </p:txBody>
      </p:sp>
      <p:sp>
        <p:nvSpPr>
          <p:cNvPr id="7" name="TextBox 6"/>
          <p:cNvSpPr txBox="1"/>
          <p:nvPr/>
        </p:nvSpPr>
        <p:spPr>
          <a:xfrm>
            <a:off x="203199" y="1611085"/>
            <a:ext cx="11869057" cy="4561249"/>
          </a:xfrm>
          <a:prstGeom prst="rect">
            <a:avLst/>
          </a:prstGeom>
          <a:noFill/>
        </p:spPr>
        <p:txBody>
          <a:bodyPr wrap="square" rtlCol="0">
            <a:spAutoFit/>
          </a:bodyPr>
          <a:lstStyle/>
          <a:p>
            <a:pPr algn="l">
              <a:lnSpc>
                <a:spcPct val="90000"/>
              </a:lnSpc>
              <a:spcBef>
                <a:spcPct val="50000"/>
              </a:spcBef>
            </a:pPr>
            <a:r>
              <a:rPr lang="en-US" sz="2400" b="1" dirty="0" smtClean="0">
                <a:latin typeface="Times New Roman" pitchFamily="18" charset="0"/>
              </a:rPr>
              <a:t>Hi, my name is J.W.….and I could use your help.</a:t>
            </a:r>
          </a:p>
          <a:p>
            <a:pPr algn="l">
              <a:lnSpc>
                <a:spcPct val="90000"/>
              </a:lnSpc>
              <a:spcBef>
                <a:spcPct val="50000"/>
              </a:spcBef>
            </a:pPr>
            <a:r>
              <a:rPr lang="en-US" sz="2400" b="1" dirty="0" smtClean="0">
                <a:latin typeface="Times New Roman" pitchFamily="18" charset="0"/>
              </a:rPr>
              <a:t>I’ve got some important information about advertising.  Who should I send it to?  </a:t>
            </a:r>
          </a:p>
          <a:p>
            <a:pPr algn="l">
              <a:lnSpc>
                <a:spcPct val="90000"/>
              </a:lnSpc>
              <a:spcBef>
                <a:spcPct val="50000"/>
              </a:spcBef>
            </a:pPr>
            <a:r>
              <a:rPr lang="en-US" sz="2400" b="1" dirty="0" smtClean="0">
                <a:solidFill>
                  <a:srgbClr val="FF0000"/>
                </a:solidFill>
                <a:latin typeface="Times New Roman" pitchFamily="18" charset="0"/>
              </a:rPr>
              <a:t>Gate Keeper: Oh, that’s Mary Smith….</a:t>
            </a:r>
          </a:p>
          <a:p>
            <a:pPr algn="l">
              <a:lnSpc>
                <a:spcPct val="90000"/>
              </a:lnSpc>
              <a:spcBef>
                <a:spcPct val="50000"/>
              </a:spcBef>
            </a:pPr>
            <a:r>
              <a:rPr lang="en-US" sz="2400" b="1" dirty="0" smtClean="0">
                <a:latin typeface="Times New Roman" pitchFamily="18" charset="0"/>
              </a:rPr>
              <a:t>Is she the person who decides on this type of thing?</a:t>
            </a:r>
          </a:p>
          <a:p>
            <a:pPr algn="l">
              <a:lnSpc>
                <a:spcPct val="90000"/>
              </a:lnSpc>
              <a:spcBef>
                <a:spcPct val="50000"/>
              </a:spcBef>
            </a:pPr>
            <a:r>
              <a:rPr lang="en-US" sz="2400" b="1" dirty="0" smtClean="0">
                <a:latin typeface="Times New Roman" pitchFamily="18" charset="0"/>
              </a:rPr>
              <a:t>……and what is Mary’s title?  Thank you.</a:t>
            </a:r>
          </a:p>
          <a:p>
            <a:pPr algn="l">
              <a:lnSpc>
                <a:spcPct val="90000"/>
              </a:lnSpc>
              <a:spcBef>
                <a:spcPct val="50000"/>
              </a:spcBef>
            </a:pPr>
            <a:r>
              <a:rPr lang="en-US" sz="2400" b="1" dirty="0" smtClean="0">
                <a:latin typeface="Times New Roman" pitchFamily="18" charset="0"/>
              </a:rPr>
              <a:t>……and the best time to reach her?  Thank you</a:t>
            </a:r>
          </a:p>
          <a:p>
            <a:pPr algn="l">
              <a:lnSpc>
                <a:spcPct val="90000"/>
              </a:lnSpc>
              <a:spcBef>
                <a:spcPct val="50000"/>
              </a:spcBef>
            </a:pPr>
            <a:r>
              <a:rPr lang="en-US" sz="2400" b="1" dirty="0" smtClean="0">
                <a:latin typeface="Times New Roman" pitchFamily="18" charset="0"/>
              </a:rPr>
              <a:t>…....is she in now ?</a:t>
            </a:r>
          </a:p>
          <a:p>
            <a:pPr algn="l">
              <a:lnSpc>
                <a:spcPct val="90000"/>
              </a:lnSpc>
              <a:spcBef>
                <a:spcPct val="50000"/>
              </a:spcBef>
            </a:pPr>
            <a:r>
              <a:rPr lang="en-US" sz="2400" b="1" dirty="0" smtClean="0">
                <a:latin typeface="Times New Roman" pitchFamily="18" charset="0"/>
              </a:rPr>
              <a:t>I really appreciate your help.  What was your name?</a:t>
            </a:r>
          </a:p>
          <a:p>
            <a:pPr algn="l">
              <a:lnSpc>
                <a:spcPct val="90000"/>
              </a:lnSpc>
              <a:spcBef>
                <a:spcPct val="50000"/>
              </a:spcBef>
            </a:pPr>
            <a:r>
              <a:rPr lang="en-US" sz="2400" b="1" dirty="0" smtClean="0">
                <a:solidFill>
                  <a:srgbClr val="0070C0"/>
                </a:solidFill>
                <a:latin typeface="Times New Roman" pitchFamily="18" charset="0"/>
              </a:rPr>
              <a:t>Thank you Susan </a:t>
            </a:r>
            <a:r>
              <a:rPr lang="en-US" sz="2400" b="1" dirty="0" smtClean="0">
                <a:latin typeface="Times New Roman" pitchFamily="18" charset="0"/>
              </a:rPr>
              <a:t>. </a:t>
            </a:r>
            <a:endParaRPr lang="en-US" sz="2400" b="1" dirty="0">
              <a:latin typeface="Times New Roman" pitchFamily="18" charset="0"/>
            </a:endParaRPr>
          </a:p>
        </p:txBody>
      </p:sp>
    </p:spTree>
    <p:extLst>
      <p:ext uri="{BB962C8B-B14F-4D97-AF65-F5344CB8AC3E}">
        <p14:creationId xmlns:p14="http://schemas.microsoft.com/office/powerpoint/2010/main" val="2403277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214085" y="2471058"/>
            <a:ext cx="11684000" cy="4267200"/>
          </a:xfrm>
        </p:spPr>
        <p:txBody>
          <a:bodyPr>
            <a:normAutofit fontScale="85000" lnSpcReduction="20000"/>
          </a:bodyPr>
          <a:lstStyle/>
          <a:p>
            <a:pPr>
              <a:lnSpc>
                <a:spcPct val="80000"/>
              </a:lnSpc>
              <a:buNone/>
            </a:pPr>
            <a:endParaRPr lang="en-US" sz="5400" b="1" dirty="0" smtClean="0">
              <a:solidFill>
                <a:schemeClr val="bg2"/>
              </a:solidFill>
            </a:endParaRPr>
          </a:p>
          <a:p>
            <a:pPr>
              <a:spcBef>
                <a:spcPct val="50000"/>
              </a:spcBef>
            </a:pPr>
            <a:r>
              <a:rPr lang="en-US" sz="5400" b="1" dirty="0" smtClean="0">
                <a:latin typeface="Arial" charset="0"/>
              </a:rPr>
              <a:t>  Who are you ?</a:t>
            </a:r>
          </a:p>
          <a:p>
            <a:pPr>
              <a:spcBef>
                <a:spcPct val="50000"/>
              </a:spcBef>
            </a:pPr>
            <a:r>
              <a:rPr lang="en-US" sz="5400" b="1" dirty="0" smtClean="0">
                <a:latin typeface="Arial" charset="0"/>
              </a:rPr>
              <a:t>  Why are you calling ?</a:t>
            </a:r>
          </a:p>
          <a:p>
            <a:pPr>
              <a:spcBef>
                <a:spcPct val="50000"/>
              </a:spcBef>
            </a:pPr>
            <a:r>
              <a:rPr lang="en-US" sz="5400" b="1" dirty="0" smtClean="0">
                <a:latin typeface="Arial" charset="0"/>
              </a:rPr>
              <a:t>  What’s in it for me ? </a:t>
            </a:r>
          </a:p>
          <a:p>
            <a:pPr>
              <a:lnSpc>
                <a:spcPct val="80000"/>
              </a:lnSpc>
              <a:buNone/>
            </a:pPr>
            <a:endParaRPr lang="en-US" sz="2400" b="1" dirty="0" smtClean="0">
              <a:solidFill>
                <a:schemeClr val="bg2"/>
              </a:solidFill>
            </a:endParaRPr>
          </a:p>
          <a:p>
            <a:pPr>
              <a:lnSpc>
                <a:spcPct val="80000"/>
              </a:lnSpc>
              <a:buNone/>
            </a:pPr>
            <a:r>
              <a:rPr lang="en-US" sz="5400" b="1" dirty="0" smtClean="0">
                <a:solidFill>
                  <a:schemeClr val="bg2"/>
                </a:solidFill>
              </a:rPr>
              <a:t>			</a:t>
            </a:r>
            <a:endParaRPr lang="en-US" sz="8000" b="1" dirty="0">
              <a:solidFill>
                <a:srgbClr val="FF0000"/>
              </a:solidFill>
            </a:endParaRPr>
          </a:p>
        </p:txBody>
      </p:sp>
      <p:sp>
        <p:nvSpPr>
          <p:cNvPr id="6" name="Title 5"/>
          <p:cNvSpPr>
            <a:spLocks noGrp="1"/>
          </p:cNvSpPr>
          <p:nvPr>
            <p:ph type="title"/>
          </p:nvPr>
        </p:nvSpPr>
        <p:spPr>
          <a:xfrm>
            <a:off x="1295400" y="80958"/>
            <a:ext cx="9601200" cy="1036850"/>
          </a:xfrm>
        </p:spPr>
        <p:txBody>
          <a:bodyPr/>
          <a:lstStyle/>
          <a:p>
            <a:r>
              <a:rPr lang="en-US" sz="5400" b="1" dirty="0" smtClean="0">
                <a:solidFill>
                  <a:srgbClr val="FFFF00"/>
                </a:solidFill>
                <a:effectLst>
                  <a:outerShdw blurRad="38100" dist="38100" dir="2700000" algn="tl">
                    <a:srgbClr val="000000"/>
                  </a:outerShdw>
                </a:effectLst>
                <a:latin typeface="Microsoft Sans Serif" pitchFamily="34" charset="0"/>
                <a:cs typeface="Microsoft Sans Serif" pitchFamily="34" charset="0"/>
              </a:rPr>
              <a:t>Prospecting Strategy</a:t>
            </a:r>
            <a:endParaRPr lang="en-US" sz="5400" b="1" dirty="0">
              <a:solidFill>
                <a:srgbClr val="FFFF00"/>
              </a:solidFill>
            </a:endParaRPr>
          </a:p>
        </p:txBody>
      </p:sp>
      <p:sp>
        <p:nvSpPr>
          <p:cNvPr id="7" name="TextBox 6"/>
          <p:cNvSpPr txBox="1"/>
          <p:nvPr/>
        </p:nvSpPr>
        <p:spPr>
          <a:xfrm>
            <a:off x="101600" y="1624940"/>
            <a:ext cx="11684000" cy="1446550"/>
          </a:xfrm>
          <a:prstGeom prst="rect">
            <a:avLst/>
          </a:prstGeom>
          <a:noFill/>
        </p:spPr>
        <p:txBody>
          <a:bodyPr wrap="square" rtlCol="0">
            <a:spAutoFit/>
          </a:bodyPr>
          <a:lstStyle/>
          <a:p>
            <a:pPr algn="ctr">
              <a:spcBef>
                <a:spcPct val="50000"/>
              </a:spcBef>
            </a:pPr>
            <a:r>
              <a:rPr lang="en-US" sz="4400" b="1" dirty="0" smtClean="0">
                <a:solidFill>
                  <a:srgbClr val="0050A0"/>
                </a:solidFill>
                <a:effectLst>
                  <a:outerShdw blurRad="38100" dist="38100" dir="2700000" algn="tl">
                    <a:srgbClr val="000000"/>
                  </a:outerShdw>
                </a:effectLst>
              </a:rPr>
              <a:t>Get to the Point.  Tell your Prospect What He Wants to Know…..</a:t>
            </a:r>
            <a:endParaRPr lang="en-US" sz="4400" b="1" dirty="0">
              <a:solidFill>
                <a:srgbClr val="0050A0"/>
              </a:solidFill>
              <a:effectLst>
                <a:outerShdw blurRad="38100" dist="38100" dir="2700000" algn="tl">
                  <a:srgbClr val="000000"/>
                </a:outerShdw>
              </a:effectLst>
            </a:endParaRPr>
          </a:p>
        </p:txBody>
      </p:sp>
    </p:spTree>
    <p:extLst>
      <p:ext uri="{BB962C8B-B14F-4D97-AF65-F5344CB8AC3E}">
        <p14:creationId xmlns:p14="http://schemas.microsoft.com/office/powerpoint/2010/main" val="114652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203200" y="3200400"/>
            <a:ext cx="11684000" cy="3733800"/>
          </a:xfrm>
        </p:spPr>
        <p:txBody>
          <a:bodyPr>
            <a:normAutofit lnSpcReduction="10000"/>
          </a:bodyPr>
          <a:lstStyle/>
          <a:p>
            <a:pPr>
              <a:spcBef>
                <a:spcPct val="50000"/>
              </a:spcBef>
            </a:pPr>
            <a:r>
              <a:rPr lang="en-US" sz="4400" b="1" dirty="0" smtClean="0">
                <a:latin typeface="Arial" charset="0"/>
              </a:rPr>
              <a:t>Does he like me (my product)?</a:t>
            </a:r>
          </a:p>
          <a:p>
            <a:pPr>
              <a:spcBef>
                <a:spcPct val="50000"/>
              </a:spcBef>
            </a:pPr>
            <a:r>
              <a:rPr lang="en-US" sz="4400" b="1" dirty="0" smtClean="0">
                <a:latin typeface="Arial" charset="0"/>
              </a:rPr>
              <a:t>Does he need me (my product)?</a:t>
            </a:r>
          </a:p>
          <a:p>
            <a:pPr>
              <a:spcBef>
                <a:spcPct val="50000"/>
              </a:spcBef>
            </a:pPr>
            <a:r>
              <a:rPr lang="en-US" sz="4400" b="1" dirty="0" smtClean="0">
                <a:latin typeface="Arial" charset="0"/>
              </a:rPr>
              <a:t> Will he see me ?</a:t>
            </a:r>
          </a:p>
          <a:p>
            <a:pPr>
              <a:lnSpc>
                <a:spcPct val="80000"/>
              </a:lnSpc>
              <a:buNone/>
            </a:pPr>
            <a:endParaRPr lang="en-US" sz="2400" b="1" dirty="0" smtClean="0">
              <a:solidFill>
                <a:schemeClr val="bg2"/>
              </a:solidFill>
            </a:endParaRPr>
          </a:p>
          <a:p>
            <a:pPr>
              <a:lnSpc>
                <a:spcPct val="80000"/>
              </a:lnSpc>
              <a:buNone/>
            </a:pPr>
            <a:r>
              <a:rPr lang="en-US" sz="5400" b="1" dirty="0" smtClean="0">
                <a:solidFill>
                  <a:schemeClr val="bg2"/>
                </a:solidFill>
              </a:rPr>
              <a:t>			</a:t>
            </a:r>
            <a:endParaRPr lang="en-US" sz="8000" b="1" dirty="0">
              <a:solidFill>
                <a:srgbClr val="FF0000"/>
              </a:solidFill>
            </a:endParaRPr>
          </a:p>
        </p:txBody>
      </p:sp>
      <p:sp>
        <p:nvSpPr>
          <p:cNvPr id="6" name="Title 5"/>
          <p:cNvSpPr>
            <a:spLocks noGrp="1"/>
          </p:cNvSpPr>
          <p:nvPr>
            <p:ph type="title"/>
          </p:nvPr>
        </p:nvSpPr>
        <p:spPr>
          <a:xfrm>
            <a:off x="1295400" y="70072"/>
            <a:ext cx="9601200" cy="1036850"/>
          </a:xfrm>
        </p:spPr>
        <p:txBody>
          <a:bodyPr/>
          <a:lstStyle/>
          <a:p>
            <a:r>
              <a:rPr lang="en-US" sz="5400" b="1" dirty="0" smtClean="0">
                <a:solidFill>
                  <a:srgbClr val="FFFF00"/>
                </a:solidFill>
                <a:effectLst>
                  <a:outerShdw blurRad="38100" dist="38100" dir="2700000" algn="tl">
                    <a:srgbClr val="000000"/>
                  </a:outerShdw>
                </a:effectLst>
                <a:latin typeface="Microsoft Sans Serif" pitchFamily="34" charset="0"/>
                <a:cs typeface="Microsoft Sans Serif" pitchFamily="34" charset="0"/>
              </a:rPr>
              <a:t>Prospecting Strategy</a:t>
            </a:r>
            <a:endParaRPr lang="en-US" sz="5400" b="1" dirty="0">
              <a:solidFill>
                <a:srgbClr val="FFFF00"/>
              </a:solidFill>
            </a:endParaRPr>
          </a:p>
        </p:txBody>
      </p:sp>
      <p:sp>
        <p:nvSpPr>
          <p:cNvPr id="7" name="TextBox 6"/>
          <p:cNvSpPr txBox="1"/>
          <p:nvPr/>
        </p:nvSpPr>
        <p:spPr>
          <a:xfrm>
            <a:off x="203200" y="1872337"/>
            <a:ext cx="11684000" cy="830997"/>
          </a:xfrm>
          <a:prstGeom prst="rect">
            <a:avLst/>
          </a:prstGeom>
          <a:noFill/>
        </p:spPr>
        <p:txBody>
          <a:bodyPr wrap="square" rtlCol="0">
            <a:spAutoFit/>
          </a:bodyPr>
          <a:lstStyle/>
          <a:p>
            <a:pPr algn="l">
              <a:spcBef>
                <a:spcPct val="50000"/>
              </a:spcBef>
            </a:pPr>
            <a:r>
              <a:rPr lang="en-US" sz="4800" b="1" dirty="0" smtClean="0">
                <a:solidFill>
                  <a:srgbClr val="0050A0"/>
                </a:solidFill>
                <a:effectLst>
                  <a:outerShdw blurRad="38100" dist="38100" dir="2700000" algn="tl">
                    <a:srgbClr val="000000"/>
                  </a:outerShdw>
                </a:effectLst>
              </a:rPr>
              <a:t>What Do I Want to Know?</a:t>
            </a:r>
            <a:endParaRPr lang="en-US" sz="4800" b="1" dirty="0">
              <a:solidFill>
                <a:srgbClr val="0050A0"/>
              </a:solidFill>
              <a:effectLst>
                <a:outerShdw blurRad="38100" dist="38100" dir="2700000" algn="tl">
                  <a:srgbClr val="000000"/>
                </a:outerShdw>
              </a:effectLst>
            </a:endParaRPr>
          </a:p>
        </p:txBody>
      </p:sp>
    </p:spTree>
    <p:extLst>
      <p:ext uri="{BB962C8B-B14F-4D97-AF65-F5344CB8AC3E}">
        <p14:creationId xmlns:p14="http://schemas.microsoft.com/office/powerpoint/2010/main" val="102933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203200" y="2503714"/>
            <a:ext cx="11684000" cy="3733800"/>
          </a:xfrm>
        </p:spPr>
        <p:txBody>
          <a:bodyPr>
            <a:normAutofit fontScale="25000" lnSpcReduction="20000"/>
          </a:bodyPr>
          <a:lstStyle/>
          <a:p>
            <a:pPr marL="0" indent="0">
              <a:lnSpc>
                <a:spcPct val="90000"/>
              </a:lnSpc>
              <a:spcBef>
                <a:spcPct val="50000"/>
              </a:spcBef>
              <a:buNone/>
            </a:pPr>
            <a:r>
              <a:rPr lang="en-US" sz="14400" b="1" dirty="0" smtClean="0">
                <a:latin typeface="Times New Roman" pitchFamily="18" charset="0"/>
              </a:rPr>
              <a:t>Hello…</a:t>
            </a:r>
          </a:p>
          <a:p>
            <a:pPr>
              <a:lnSpc>
                <a:spcPct val="90000"/>
              </a:lnSpc>
              <a:spcBef>
                <a:spcPct val="50000"/>
              </a:spcBef>
            </a:pPr>
            <a:r>
              <a:rPr lang="en-US" sz="9600" b="1" dirty="0" smtClean="0">
                <a:latin typeface="Times New Roman" pitchFamily="18" charset="0"/>
              </a:rPr>
              <a:t>My name is J.W. with the Moneysaver……the shopping magazine that’s direct mailed to every household in your area.</a:t>
            </a:r>
          </a:p>
          <a:p>
            <a:pPr>
              <a:lnSpc>
                <a:spcPct val="90000"/>
              </a:lnSpc>
              <a:spcBef>
                <a:spcPct val="50000"/>
              </a:spcBef>
            </a:pPr>
            <a:r>
              <a:rPr lang="en-US" sz="9600" b="1" dirty="0" smtClean="0">
                <a:latin typeface="Times New Roman" pitchFamily="18" charset="0"/>
              </a:rPr>
              <a:t>I’m calling to see if I can help you generate some new customers through direct mail.  </a:t>
            </a:r>
          </a:p>
          <a:p>
            <a:pPr>
              <a:lnSpc>
                <a:spcPct val="90000"/>
              </a:lnSpc>
              <a:spcBef>
                <a:spcPct val="50000"/>
              </a:spcBef>
            </a:pPr>
            <a:r>
              <a:rPr lang="en-US" sz="9600" b="1" dirty="0" smtClean="0">
                <a:latin typeface="Times New Roman" pitchFamily="18" charset="0"/>
              </a:rPr>
              <a:t>I’d like to show you what we do for other __________ in your area.</a:t>
            </a:r>
          </a:p>
          <a:p>
            <a:pPr>
              <a:lnSpc>
                <a:spcPct val="90000"/>
              </a:lnSpc>
              <a:spcBef>
                <a:spcPct val="50000"/>
              </a:spcBef>
            </a:pPr>
            <a:r>
              <a:rPr lang="en-US" sz="9600" b="1" dirty="0" smtClean="0">
                <a:latin typeface="Times New Roman" pitchFamily="18" charset="0"/>
              </a:rPr>
              <a:t>I’m very experienced at what I do…and I make lots of money for my customers.</a:t>
            </a:r>
          </a:p>
          <a:p>
            <a:pPr>
              <a:lnSpc>
                <a:spcPct val="90000"/>
              </a:lnSpc>
              <a:spcBef>
                <a:spcPct val="50000"/>
              </a:spcBef>
            </a:pPr>
            <a:r>
              <a:rPr lang="en-US" sz="9600" b="1" dirty="0" smtClean="0">
                <a:latin typeface="Times New Roman" pitchFamily="18" charset="0"/>
              </a:rPr>
              <a:t>Would you be willing to see me for a few minutes?  I promise to be short and to the point. </a:t>
            </a:r>
          </a:p>
          <a:p>
            <a:pPr>
              <a:lnSpc>
                <a:spcPct val="90000"/>
              </a:lnSpc>
              <a:spcBef>
                <a:spcPct val="50000"/>
              </a:spcBef>
            </a:pPr>
            <a:r>
              <a:rPr lang="en-US" sz="9600" b="1" dirty="0" smtClean="0">
                <a:latin typeface="Times New Roman" pitchFamily="18" charset="0"/>
              </a:rPr>
              <a:t>How about next ______   morning or _______afternoon? </a:t>
            </a:r>
          </a:p>
          <a:p>
            <a:pPr>
              <a:lnSpc>
                <a:spcPct val="80000"/>
              </a:lnSpc>
              <a:buNone/>
            </a:pPr>
            <a:endParaRPr lang="en-US" sz="6000" b="1" dirty="0" smtClean="0">
              <a:solidFill>
                <a:schemeClr val="bg2"/>
              </a:solidFill>
            </a:endParaRPr>
          </a:p>
          <a:p>
            <a:pPr>
              <a:lnSpc>
                <a:spcPct val="80000"/>
              </a:lnSpc>
              <a:buNone/>
            </a:pPr>
            <a:r>
              <a:rPr lang="en-US" sz="5400" b="1" dirty="0" smtClean="0">
                <a:solidFill>
                  <a:schemeClr val="bg2"/>
                </a:solidFill>
              </a:rPr>
              <a:t>			</a:t>
            </a:r>
            <a:endParaRPr lang="en-US" sz="8000" b="1" dirty="0">
              <a:solidFill>
                <a:srgbClr val="FF0000"/>
              </a:solidFill>
            </a:endParaRPr>
          </a:p>
        </p:txBody>
      </p:sp>
      <p:sp>
        <p:nvSpPr>
          <p:cNvPr id="6" name="Title 5"/>
          <p:cNvSpPr>
            <a:spLocks noGrp="1"/>
          </p:cNvSpPr>
          <p:nvPr>
            <p:ph type="title"/>
          </p:nvPr>
        </p:nvSpPr>
        <p:spPr>
          <a:xfrm>
            <a:off x="1295400" y="102730"/>
            <a:ext cx="9601200" cy="1036850"/>
          </a:xfrm>
        </p:spPr>
        <p:txBody>
          <a:bodyPr/>
          <a:lstStyle/>
          <a:p>
            <a:r>
              <a:rPr lang="en-US" sz="5400" b="1" dirty="0" smtClean="0">
                <a:solidFill>
                  <a:srgbClr val="FFFF00"/>
                </a:solidFill>
                <a:effectLst>
                  <a:outerShdw blurRad="38100" dist="38100" dir="2700000" algn="tl">
                    <a:srgbClr val="000000"/>
                  </a:outerShdw>
                </a:effectLst>
                <a:latin typeface="Microsoft Sans Serif" pitchFamily="34" charset="0"/>
                <a:cs typeface="Microsoft Sans Serif" pitchFamily="34" charset="0"/>
              </a:rPr>
              <a:t>Prospecting Strategy</a:t>
            </a:r>
            <a:endParaRPr lang="en-US" sz="5400" b="1" dirty="0">
              <a:solidFill>
                <a:srgbClr val="FFFF00"/>
              </a:solidFill>
            </a:endParaRPr>
          </a:p>
        </p:txBody>
      </p:sp>
      <p:sp>
        <p:nvSpPr>
          <p:cNvPr id="7" name="TextBox 6"/>
          <p:cNvSpPr txBox="1"/>
          <p:nvPr/>
        </p:nvSpPr>
        <p:spPr>
          <a:xfrm>
            <a:off x="203200" y="1676401"/>
            <a:ext cx="11684000" cy="707886"/>
          </a:xfrm>
          <a:prstGeom prst="rect">
            <a:avLst/>
          </a:prstGeom>
          <a:noFill/>
        </p:spPr>
        <p:txBody>
          <a:bodyPr wrap="square" rtlCol="0">
            <a:spAutoFit/>
          </a:bodyPr>
          <a:lstStyle/>
          <a:p>
            <a:pPr algn="l">
              <a:spcBef>
                <a:spcPct val="50000"/>
              </a:spcBef>
            </a:pPr>
            <a:r>
              <a:rPr lang="en-US" sz="4000" b="1" dirty="0" smtClean="0">
                <a:solidFill>
                  <a:srgbClr val="0050A0"/>
                </a:solidFill>
                <a:effectLst>
                  <a:outerShdw blurRad="38100" dist="38100" dir="2700000" algn="tl">
                    <a:srgbClr val="000000"/>
                  </a:outerShdw>
                </a:effectLst>
              </a:rPr>
              <a:t>Phone Script   </a:t>
            </a:r>
            <a:r>
              <a:rPr lang="en-US" sz="3200" b="1" dirty="0" smtClean="0">
                <a:solidFill>
                  <a:srgbClr val="0050A0"/>
                </a:solidFill>
              </a:rPr>
              <a:t>(30 Second Commercial)</a:t>
            </a:r>
            <a:endParaRPr lang="en-US" sz="3200" b="1" dirty="0">
              <a:solidFill>
                <a:srgbClr val="0050A0"/>
              </a:solidFill>
              <a:effectLst>
                <a:outerShdw blurRad="38100" dist="38100" dir="2700000" algn="tl">
                  <a:srgbClr val="000000"/>
                </a:outerShdw>
              </a:effectLst>
            </a:endParaRPr>
          </a:p>
        </p:txBody>
      </p:sp>
    </p:spTree>
    <p:extLst>
      <p:ext uri="{BB962C8B-B14F-4D97-AF65-F5344CB8AC3E}">
        <p14:creationId xmlns:p14="http://schemas.microsoft.com/office/powerpoint/2010/main" val="272238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203200" y="2862943"/>
            <a:ext cx="11684000" cy="3995057"/>
          </a:xfrm>
        </p:spPr>
        <p:txBody>
          <a:bodyPr>
            <a:normAutofit fontScale="85000" lnSpcReduction="20000"/>
          </a:bodyPr>
          <a:lstStyle/>
          <a:p>
            <a:pPr>
              <a:spcBef>
                <a:spcPct val="50000"/>
              </a:spcBef>
              <a:buNone/>
            </a:pPr>
            <a:r>
              <a:rPr lang="en-US" sz="3600" b="1" dirty="0" smtClean="0">
                <a:effectLst>
                  <a:outerShdw blurRad="38100" dist="38100" dir="2700000" algn="tl">
                    <a:srgbClr val="FFFFFF"/>
                  </a:outerShdw>
                </a:effectLst>
                <a:latin typeface="Arial" charset="0"/>
              </a:rPr>
              <a:t>	</a:t>
            </a:r>
            <a:r>
              <a:rPr lang="en-US" sz="5700" b="1" dirty="0" smtClean="0">
                <a:effectLst>
                  <a:outerShdw blurRad="38100" dist="38100" dir="2700000" algn="tl">
                    <a:srgbClr val="FFFFFF"/>
                  </a:outerShdw>
                </a:effectLst>
                <a:latin typeface="Arial" charset="0"/>
              </a:rPr>
              <a:t>4 Most Common Responses:</a:t>
            </a:r>
          </a:p>
          <a:p>
            <a:pPr lvl="1">
              <a:spcBef>
                <a:spcPct val="50000"/>
              </a:spcBef>
              <a:buFontTx/>
              <a:buChar char="•"/>
            </a:pPr>
            <a:r>
              <a:rPr lang="en-US" sz="5100" b="1" dirty="0" smtClean="0">
                <a:solidFill>
                  <a:srgbClr val="000099"/>
                </a:solidFill>
                <a:effectLst>
                  <a:outerShdw blurRad="38100" dist="38100" dir="2700000" algn="tl">
                    <a:srgbClr val="000000"/>
                  </a:outerShdw>
                </a:effectLst>
                <a:latin typeface="Arial" charset="0"/>
              </a:rPr>
              <a:t>  </a:t>
            </a:r>
            <a:r>
              <a:rPr lang="en-US" sz="5100" b="1" dirty="0" smtClean="0">
                <a:solidFill>
                  <a:srgbClr val="000099"/>
                </a:solidFill>
                <a:latin typeface="Arial" charset="0"/>
              </a:rPr>
              <a:t>No thanks</a:t>
            </a:r>
          </a:p>
          <a:p>
            <a:pPr lvl="1">
              <a:spcBef>
                <a:spcPct val="50000"/>
              </a:spcBef>
              <a:buFontTx/>
              <a:buChar char="•"/>
            </a:pPr>
            <a:r>
              <a:rPr lang="en-US" sz="5100" b="1" dirty="0" smtClean="0">
                <a:solidFill>
                  <a:srgbClr val="000099"/>
                </a:solidFill>
                <a:latin typeface="Arial" charset="0"/>
              </a:rPr>
              <a:t>  Not interested</a:t>
            </a:r>
          </a:p>
          <a:p>
            <a:pPr lvl="1">
              <a:spcBef>
                <a:spcPct val="50000"/>
              </a:spcBef>
              <a:buFontTx/>
              <a:buChar char="•"/>
            </a:pPr>
            <a:r>
              <a:rPr lang="en-US" sz="5100" b="1" dirty="0" smtClean="0">
                <a:solidFill>
                  <a:srgbClr val="000099"/>
                </a:solidFill>
                <a:latin typeface="Arial" charset="0"/>
              </a:rPr>
              <a:t>  We don’t advertise</a:t>
            </a:r>
          </a:p>
          <a:p>
            <a:pPr lvl="1">
              <a:spcBef>
                <a:spcPct val="50000"/>
              </a:spcBef>
              <a:buFontTx/>
              <a:buChar char="•"/>
            </a:pPr>
            <a:r>
              <a:rPr lang="en-US" sz="5100" b="1" dirty="0" smtClean="0">
                <a:solidFill>
                  <a:srgbClr val="000099"/>
                </a:solidFill>
                <a:latin typeface="Arial" charset="0"/>
              </a:rPr>
              <a:t>  I spent my budget</a:t>
            </a:r>
            <a:endParaRPr lang="en-US" sz="4000" b="1" dirty="0" smtClean="0">
              <a:solidFill>
                <a:schemeClr val="bg2"/>
              </a:solidFill>
            </a:endParaRPr>
          </a:p>
          <a:p>
            <a:pPr>
              <a:lnSpc>
                <a:spcPct val="80000"/>
              </a:lnSpc>
              <a:buNone/>
            </a:pPr>
            <a:endParaRPr lang="en-US" sz="12600" b="1" dirty="0">
              <a:solidFill>
                <a:srgbClr val="FF0000"/>
              </a:solidFill>
            </a:endParaRPr>
          </a:p>
        </p:txBody>
      </p:sp>
      <p:sp>
        <p:nvSpPr>
          <p:cNvPr id="6" name="Title 5"/>
          <p:cNvSpPr>
            <a:spLocks noGrp="1"/>
          </p:cNvSpPr>
          <p:nvPr>
            <p:ph type="title"/>
          </p:nvPr>
        </p:nvSpPr>
        <p:spPr>
          <a:xfrm>
            <a:off x="1295400" y="70072"/>
            <a:ext cx="9601200" cy="1036850"/>
          </a:xfrm>
        </p:spPr>
        <p:txBody>
          <a:bodyPr/>
          <a:lstStyle/>
          <a:p>
            <a:r>
              <a:rPr lang="en-US" sz="5400" b="1" dirty="0" smtClean="0">
                <a:solidFill>
                  <a:srgbClr val="FFFF00"/>
                </a:solidFill>
                <a:effectLst>
                  <a:outerShdw blurRad="38100" dist="38100" dir="2700000" algn="tl">
                    <a:srgbClr val="000000"/>
                  </a:outerShdw>
                </a:effectLst>
                <a:latin typeface="Microsoft Sans Serif" pitchFamily="34" charset="0"/>
                <a:cs typeface="Microsoft Sans Serif" pitchFamily="34" charset="0"/>
              </a:rPr>
              <a:t>Prospecting Strategy</a:t>
            </a:r>
            <a:endParaRPr lang="en-US" sz="5400" b="1" dirty="0">
              <a:solidFill>
                <a:srgbClr val="FFFF00"/>
              </a:solidFill>
            </a:endParaRPr>
          </a:p>
        </p:txBody>
      </p:sp>
      <p:sp>
        <p:nvSpPr>
          <p:cNvPr id="7" name="TextBox 6"/>
          <p:cNvSpPr txBox="1"/>
          <p:nvPr/>
        </p:nvSpPr>
        <p:spPr>
          <a:xfrm>
            <a:off x="203200" y="1654616"/>
            <a:ext cx="11684000" cy="707886"/>
          </a:xfrm>
          <a:prstGeom prst="rect">
            <a:avLst/>
          </a:prstGeom>
          <a:noFill/>
        </p:spPr>
        <p:txBody>
          <a:bodyPr wrap="square" rtlCol="0">
            <a:spAutoFit/>
          </a:bodyPr>
          <a:lstStyle/>
          <a:p>
            <a:pPr algn="l">
              <a:spcBef>
                <a:spcPct val="50000"/>
              </a:spcBef>
            </a:pPr>
            <a:r>
              <a:rPr lang="en-US" sz="4000" b="1" dirty="0" smtClean="0">
                <a:solidFill>
                  <a:srgbClr val="000099"/>
                </a:solidFill>
                <a:effectLst>
                  <a:outerShdw blurRad="38100" dist="38100" dir="2700000" algn="tl">
                    <a:srgbClr val="000000"/>
                  </a:outerShdw>
                </a:effectLst>
              </a:rPr>
              <a:t>What if Prospect’s Initial Reaction is Negative?</a:t>
            </a:r>
            <a:endParaRPr lang="en-US" sz="3200" b="1" dirty="0">
              <a:solidFill>
                <a:srgbClr val="0050A0"/>
              </a:solidFill>
              <a:effectLst>
                <a:outerShdw blurRad="38100" dist="38100" dir="2700000" algn="tl">
                  <a:srgbClr val="000000"/>
                </a:outerShdw>
              </a:effectLst>
            </a:endParaRPr>
          </a:p>
        </p:txBody>
      </p:sp>
    </p:spTree>
    <p:extLst>
      <p:ext uri="{BB962C8B-B14F-4D97-AF65-F5344CB8AC3E}">
        <p14:creationId xmlns:p14="http://schemas.microsoft.com/office/powerpoint/2010/main" val="203480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203200" y="2743200"/>
            <a:ext cx="11901714" cy="3733800"/>
          </a:xfrm>
        </p:spPr>
        <p:txBody>
          <a:bodyPr/>
          <a:lstStyle/>
          <a:p>
            <a:pPr algn="ctr">
              <a:spcBef>
                <a:spcPct val="50000"/>
              </a:spcBef>
              <a:buNone/>
            </a:pPr>
            <a:r>
              <a:rPr lang="en-US" sz="8000" b="1" dirty="0" smtClean="0">
                <a:solidFill>
                  <a:srgbClr val="0050A0"/>
                </a:solidFill>
                <a:effectLst>
                  <a:outerShdw blurRad="38100" dist="38100" dir="2700000" algn="tl">
                    <a:srgbClr val="000000"/>
                  </a:outerShdw>
                </a:effectLst>
                <a:latin typeface="Arial" charset="0"/>
              </a:rPr>
              <a:t>	Where do I go from here ?</a:t>
            </a:r>
          </a:p>
          <a:p>
            <a:pPr>
              <a:lnSpc>
                <a:spcPct val="80000"/>
              </a:lnSpc>
              <a:buNone/>
            </a:pPr>
            <a:r>
              <a:rPr lang="en-US" sz="5400" b="1" dirty="0" smtClean="0">
                <a:solidFill>
                  <a:schemeClr val="bg2"/>
                </a:solidFill>
              </a:rPr>
              <a:t>			</a:t>
            </a:r>
            <a:endParaRPr lang="en-US" sz="8000" b="1" dirty="0">
              <a:solidFill>
                <a:srgbClr val="FF0000"/>
              </a:solidFill>
            </a:endParaRPr>
          </a:p>
        </p:txBody>
      </p:sp>
      <p:sp>
        <p:nvSpPr>
          <p:cNvPr id="6" name="Title 5"/>
          <p:cNvSpPr>
            <a:spLocks noGrp="1"/>
          </p:cNvSpPr>
          <p:nvPr>
            <p:ph type="title"/>
          </p:nvPr>
        </p:nvSpPr>
        <p:spPr>
          <a:xfrm>
            <a:off x="1295400" y="48300"/>
            <a:ext cx="9601200" cy="1036850"/>
          </a:xfrm>
        </p:spPr>
        <p:txBody>
          <a:bodyPr/>
          <a:lstStyle/>
          <a:p>
            <a:r>
              <a:rPr lang="en-US" sz="5400" b="1" dirty="0" smtClean="0">
                <a:solidFill>
                  <a:srgbClr val="FFFF00"/>
                </a:solidFill>
                <a:effectLst>
                  <a:outerShdw blurRad="38100" dist="38100" dir="2700000" algn="tl">
                    <a:srgbClr val="000000"/>
                  </a:outerShdw>
                </a:effectLst>
                <a:latin typeface="Microsoft Sans Serif" pitchFamily="34" charset="0"/>
                <a:cs typeface="Microsoft Sans Serif" pitchFamily="34" charset="0"/>
              </a:rPr>
              <a:t>Prospecting Strategy</a:t>
            </a:r>
            <a:endParaRPr lang="en-US" sz="5400" b="1" dirty="0">
              <a:solidFill>
                <a:srgbClr val="FFFF00"/>
              </a:solidFill>
            </a:endParaRPr>
          </a:p>
        </p:txBody>
      </p:sp>
    </p:spTree>
    <p:extLst>
      <p:ext uri="{BB962C8B-B14F-4D97-AF65-F5344CB8AC3E}">
        <p14:creationId xmlns:p14="http://schemas.microsoft.com/office/powerpoint/2010/main" val="199643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203200" y="2895600"/>
            <a:ext cx="11858171" cy="3733800"/>
          </a:xfrm>
        </p:spPr>
        <p:txBody>
          <a:bodyPr>
            <a:normAutofit fontScale="92500" lnSpcReduction="20000"/>
          </a:bodyPr>
          <a:lstStyle/>
          <a:p>
            <a:pPr>
              <a:spcBef>
                <a:spcPct val="50000"/>
              </a:spcBef>
            </a:pPr>
            <a:r>
              <a:rPr lang="en-US" sz="2800" b="1" dirty="0" smtClean="0">
                <a:latin typeface="Times New Roman" pitchFamily="18" charset="0"/>
              </a:rPr>
              <a:t>Okay, no problem…..but I’d like to keep in touch.  </a:t>
            </a:r>
          </a:p>
          <a:p>
            <a:pPr>
              <a:spcBef>
                <a:spcPct val="50000"/>
              </a:spcBef>
            </a:pPr>
            <a:r>
              <a:rPr lang="en-US" sz="2800" b="1" dirty="0" smtClean="0">
                <a:latin typeface="Times New Roman" pitchFamily="18" charset="0"/>
              </a:rPr>
              <a:t>Can I drop off some samples of what we’re doing for </a:t>
            </a:r>
            <a:r>
              <a:rPr lang="en-US" sz="2800" b="1" dirty="0" err="1" smtClean="0">
                <a:latin typeface="Times New Roman" pitchFamily="18" charset="0"/>
              </a:rPr>
              <a:t>other__________in</a:t>
            </a:r>
            <a:r>
              <a:rPr lang="en-US" sz="2800" b="1" dirty="0" smtClean="0">
                <a:latin typeface="Times New Roman" pitchFamily="18" charset="0"/>
              </a:rPr>
              <a:t> your area?  </a:t>
            </a:r>
          </a:p>
          <a:p>
            <a:pPr>
              <a:spcBef>
                <a:spcPct val="50000"/>
              </a:spcBef>
            </a:pPr>
            <a:r>
              <a:rPr lang="en-US" sz="2800" b="1" dirty="0" smtClean="0">
                <a:latin typeface="Times New Roman" pitchFamily="18" charset="0"/>
              </a:rPr>
              <a:t>I’ll show you what they do to attract new customers.</a:t>
            </a:r>
          </a:p>
          <a:p>
            <a:pPr>
              <a:spcBef>
                <a:spcPct val="50000"/>
              </a:spcBef>
              <a:buNone/>
            </a:pPr>
            <a:endParaRPr lang="en-US" sz="8000" b="1" dirty="0" smtClean="0">
              <a:solidFill>
                <a:srgbClr val="0050A0"/>
              </a:solidFill>
              <a:effectLst>
                <a:outerShdw blurRad="38100" dist="38100" dir="2700000" algn="tl">
                  <a:srgbClr val="000000"/>
                </a:outerShdw>
              </a:effectLst>
              <a:latin typeface="Arial" charset="0"/>
            </a:endParaRPr>
          </a:p>
          <a:p>
            <a:pPr>
              <a:lnSpc>
                <a:spcPct val="80000"/>
              </a:lnSpc>
              <a:buNone/>
            </a:pPr>
            <a:r>
              <a:rPr lang="en-US" sz="5400" b="1" dirty="0" smtClean="0">
                <a:solidFill>
                  <a:schemeClr val="bg2"/>
                </a:solidFill>
              </a:rPr>
              <a:t>			</a:t>
            </a:r>
            <a:endParaRPr lang="en-US" sz="8000" b="1" dirty="0">
              <a:solidFill>
                <a:srgbClr val="FF0000"/>
              </a:solidFill>
            </a:endParaRPr>
          </a:p>
        </p:txBody>
      </p:sp>
      <p:sp>
        <p:nvSpPr>
          <p:cNvPr id="6" name="Title 5"/>
          <p:cNvSpPr>
            <a:spLocks noGrp="1"/>
          </p:cNvSpPr>
          <p:nvPr>
            <p:ph type="title"/>
          </p:nvPr>
        </p:nvSpPr>
        <p:spPr>
          <a:xfrm>
            <a:off x="1295400" y="113616"/>
            <a:ext cx="9601200" cy="1036850"/>
          </a:xfrm>
        </p:spPr>
        <p:txBody>
          <a:bodyPr/>
          <a:lstStyle/>
          <a:p>
            <a:r>
              <a:rPr lang="en-US" sz="5400" b="1" dirty="0" smtClean="0">
                <a:solidFill>
                  <a:srgbClr val="FFFF00"/>
                </a:solidFill>
                <a:effectLst>
                  <a:outerShdw blurRad="38100" dist="38100" dir="2700000" algn="tl">
                    <a:srgbClr val="000000"/>
                  </a:outerShdw>
                </a:effectLst>
                <a:latin typeface="Microsoft Sans Serif" pitchFamily="34" charset="0"/>
                <a:cs typeface="Microsoft Sans Serif" pitchFamily="34" charset="0"/>
              </a:rPr>
              <a:t>Prospecting Strategy</a:t>
            </a:r>
            <a:endParaRPr lang="en-US" sz="5400" b="1" dirty="0">
              <a:solidFill>
                <a:srgbClr val="FFFF00"/>
              </a:solidFill>
            </a:endParaRPr>
          </a:p>
        </p:txBody>
      </p:sp>
      <p:sp>
        <p:nvSpPr>
          <p:cNvPr id="7" name="TextBox 6"/>
          <p:cNvSpPr txBox="1"/>
          <p:nvPr/>
        </p:nvSpPr>
        <p:spPr>
          <a:xfrm>
            <a:off x="203200" y="1712465"/>
            <a:ext cx="11684000" cy="830997"/>
          </a:xfrm>
          <a:prstGeom prst="rect">
            <a:avLst/>
          </a:prstGeom>
          <a:noFill/>
        </p:spPr>
        <p:txBody>
          <a:bodyPr wrap="square" rtlCol="0">
            <a:spAutoFit/>
          </a:bodyPr>
          <a:lstStyle/>
          <a:p>
            <a:pPr algn="l">
              <a:spcBef>
                <a:spcPct val="50000"/>
              </a:spcBef>
            </a:pPr>
            <a:r>
              <a:rPr lang="en-US" sz="4800" b="1" dirty="0" smtClean="0">
                <a:solidFill>
                  <a:srgbClr val="0050A0"/>
                </a:solidFill>
                <a:effectLst>
                  <a:outerShdw blurRad="38100" dist="38100" dir="2700000" algn="tl">
                    <a:srgbClr val="000000"/>
                  </a:outerShdw>
                </a:effectLst>
              </a:rPr>
              <a:t>Get a license to proceed…</a:t>
            </a:r>
            <a:endParaRPr lang="en-US" sz="4000" b="1" dirty="0">
              <a:solidFill>
                <a:srgbClr val="0050A0"/>
              </a:solidFill>
              <a:effectLst>
                <a:outerShdw blurRad="38100" dist="38100" dir="2700000" algn="tl">
                  <a:srgbClr val="000000"/>
                </a:outerShdw>
              </a:effectLst>
            </a:endParaRPr>
          </a:p>
        </p:txBody>
      </p:sp>
    </p:spTree>
    <p:extLst>
      <p:ext uri="{BB962C8B-B14F-4D97-AF65-F5344CB8AC3E}">
        <p14:creationId xmlns:p14="http://schemas.microsoft.com/office/powerpoint/2010/main" val="391778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01600" y="2525485"/>
            <a:ext cx="11684000" cy="3733800"/>
          </a:xfrm>
        </p:spPr>
        <p:txBody>
          <a:bodyPr>
            <a:normAutofit fontScale="62500" lnSpcReduction="20000"/>
          </a:bodyPr>
          <a:lstStyle/>
          <a:p>
            <a:pPr>
              <a:lnSpc>
                <a:spcPct val="110000"/>
              </a:lnSpc>
            </a:pPr>
            <a:r>
              <a:rPr lang="en-US" sz="3800" b="1" dirty="0" smtClean="0"/>
              <a:t>To get around Gatekeeper, ask for AR or Sales</a:t>
            </a:r>
          </a:p>
          <a:p>
            <a:pPr>
              <a:lnSpc>
                <a:spcPct val="110000"/>
              </a:lnSpc>
            </a:pPr>
            <a:r>
              <a:rPr lang="en-US" sz="3800" b="1" dirty="0" smtClean="0"/>
              <a:t>Don’t “technique” prospects.  They hate it.</a:t>
            </a:r>
          </a:p>
          <a:p>
            <a:pPr>
              <a:lnSpc>
                <a:spcPct val="110000"/>
              </a:lnSpc>
              <a:buFontTx/>
              <a:buNone/>
            </a:pPr>
            <a:r>
              <a:rPr lang="en-US" sz="3800" b="1" dirty="0" smtClean="0"/>
              <a:t>	</a:t>
            </a:r>
            <a:r>
              <a:rPr lang="en-US" sz="3400" b="1" dirty="0" smtClean="0">
                <a:solidFill>
                  <a:srgbClr val="000099"/>
                </a:solidFill>
              </a:rPr>
              <a:t>“If I could show you a way to increase sales by $$$ would you interested? ”</a:t>
            </a:r>
          </a:p>
          <a:p>
            <a:pPr>
              <a:lnSpc>
                <a:spcPct val="110000"/>
              </a:lnSpc>
              <a:buFontTx/>
              <a:buNone/>
            </a:pPr>
            <a:r>
              <a:rPr lang="en-US" sz="3400" b="1" dirty="0" smtClean="0">
                <a:solidFill>
                  <a:srgbClr val="000099"/>
                </a:solidFill>
              </a:rPr>
              <a:t>	“Are you more interested in Advertising that makes you $ or costs you $ ?”</a:t>
            </a:r>
          </a:p>
          <a:p>
            <a:pPr>
              <a:lnSpc>
                <a:spcPct val="110000"/>
              </a:lnSpc>
            </a:pPr>
            <a:r>
              <a:rPr lang="en-US" sz="3800" b="1" dirty="0" smtClean="0"/>
              <a:t>Use a script as a road map until you’re comfortable without it </a:t>
            </a:r>
          </a:p>
          <a:p>
            <a:pPr>
              <a:lnSpc>
                <a:spcPct val="110000"/>
              </a:lnSpc>
            </a:pPr>
            <a:r>
              <a:rPr lang="en-US" sz="3800" b="1" dirty="0" smtClean="0"/>
              <a:t>Always leave your “commercial” on prospect’s voice mail.</a:t>
            </a:r>
          </a:p>
          <a:p>
            <a:pPr>
              <a:lnSpc>
                <a:spcPct val="110000"/>
              </a:lnSpc>
            </a:pPr>
            <a:r>
              <a:rPr lang="en-US" sz="3800" b="1" dirty="0" smtClean="0"/>
              <a:t>Always leave your e-mail address on prospects voice mail.</a:t>
            </a:r>
            <a:endParaRPr lang="en-US" sz="10100" b="1" dirty="0" smtClean="0">
              <a:solidFill>
                <a:srgbClr val="0050A0"/>
              </a:solidFill>
              <a:effectLst>
                <a:outerShdw blurRad="38100" dist="38100" dir="2700000" algn="tl">
                  <a:srgbClr val="000000"/>
                </a:outerShdw>
              </a:effectLst>
              <a:latin typeface="Arial" charset="0"/>
            </a:endParaRPr>
          </a:p>
          <a:p>
            <a:pPr>
              <a:lnSpc>
                <a:spcPct val="80000"/>
              </a:lnSpc>
              <a:buNone/>
            </a:pPr>
            <a:endParaRPr lang="en-US" sz="8000" b="1" dirty="0">
              <a:solidFill>
                <a:srgbClr val="FF0000"/>
              </a:solidFill>
            </a:endParaRPr>
          </a:p>
        </p:txBody>
      </p:sp>
      <p:sp>
        <p:nvSpPr>
          <p:cNvPr id="6" name="Title 5"/>
          <p:cNvSpPr>
            <a:spLocks noGrp="1"/>
          </p:cNvSpPr>
          <p:nvPr>
            <p:ph type="title"/>
          </p:nvPr>
        </p:nvSpPr>
        <p:spPr>
          <a:xfrm>
            <a:off x="1295400" y="59186"/>
            <a:ext cx="9601200" cy="1036850"/>
          </a:xfrm>
        </p:spPr>
        <p:txBody>
          <a:bodyPr/>
          <a:lstStyle/>
          <a:p>
            <a:r>
              <a:rPr lang="en-US" sz="5400" b="1" dirty="0" smtClean="0">
                <a:solidFill>
                  <a:srgbClr val="FFFF00"/>
                </a:solidFill>
                <a:effectLst>
                  <a:outerShdw blurRad="38100" dist="38100" dir="2700000" algn="tl">
                    <a:srgbClr val="000000"/>
                  </a:outerShdw>
                </a:effectLst>
                <a:latin typeface="Microsoft Sans Serif" pitchFamily="34" charset="0"/>
                <a:cs typeface="Microsoft Sans Serif" pitchFamily="34" charset="0"/>
              </a:rPr>
              <a:t>Prospecting Strategy</a:t>
            </a:r>
            <a:endParaRPr lang="en-US" sz="5400" b="1" dirty="0">
              <a:solidFill>
                <a:srgbClr val="FFFF00"/>
              </a:solidFill>
            </a:endParaRPr>
          </a:p>
        </p:txBody>
      </p:sp>
      <p:sp>
        <p:nvSpPr>
          <p:cNvPr id="7" name="TextBox 6"/>
          <p:cNvSpPr txBox="1"/>
          <p:nvPr/>
        </p:nvSpPr>
        <p:spPr>
          <a:xfrm>
            <a:off x="101600" y="1676401"/>
            <a:ext cx="11684000" cy="769441"/>
          </a:xfrm>
          <a:prstGeom prst="rect">
            <a:avLst/>
          </a:prstGeom>
          <a:noFill/>
        </p:spPr>
        <p:txBody>
          <a:bodyPr wrap="square" rtlCol="0">
            <a:spAutoFit/>
          </a:bodyPr>
          <a:lstStyle/>
          <a:p>
            <a:pPr algn="l">
              <a:spcBef>
                <a:spcPct val="50000"/>
              </a:spcBef>
            </a:pPr>
            <a:r>
              <a:rPr lang="en-US" sz="4400" b="1" dirty="0" smtClean="0">
                <a:solidFill>
                  <a:srgbClr val="0050A0"/>
                </a:solidFill>
                <a:effectLst>
                  <a:outerShdw blurRad="38100" dist="38100" dir="2700000" algn="tl">
                    <a:srgbClr val="000000"/>
                  </a:outerShdw>
                </a:effectLst>
              </a:rPr>
              <a:t>Phone Tips</a:t>
            </a:r>
            <a:endParaRPr lang="en-US" sz="3600" b="1" dirty="0">
              <a:solidFill>
                <a:srgbClr val="0050A0"/>
              </a:solidFill>
              <a:effectLst>
                <a:outerShdw blurRad="38100" dist="38100" dir="2700000" algn="tl">
                  <a:srgbClr val="000000"/>
                </a:outerShdw>
              </a:effectLst>
            </a:endParaRPr>
          </a:p>
        </p:txBody>
      </p:sp>
    </p:spTree>
    <p:extLst>
      <p:ext uri="{BB962C8B-B14F-4D97-AF65-F5344CB8AC3E}">
        <p14:creationId xmlns:p14="http://schemas.microsoft.com/office/powerpoint/2010/main" val="198473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203200" y="2547257"/>
            <a:ext cx="11684000" cy="3733800"/>
          </a:xfrm>
        </p:spPr>
        <p:txBody>
          <a:bodyPr>
            <a:normAutofit/>
          </a:bodyPr>
          <a:lstStyle/>
          <a:p>
            <a:pPr>
              <a:buNone/>
            </a:pPr>
            <a:r>
              <a:rPr lang="en-US" sz="3200" b="1" dirty="0" smtClean="0">
                <a:latin typeface="Times New Roman" pitchFamily="18" charset="0"/>
                <a:cs typeface="Times New Roman" pitchFamily="18" charset="0"/>
              </a:rPr>
              <a:t>Hello Tom, </a:t>
            </a:r>
          </a:p>
          <a:p>
            <a:pPr>
              <a:lnSpc>
                <a:spcPct val="30000"/>
              </a:lnSpc>
            </a:pPr>
            <a:endParaRPr lang="en-US" sz="3200" b="1" dirty="0" smtClean="0">
              <a:latin typeface="Times New Roman" pitchFamily="18" charset="0"/>
            </a:endParaRPr>
          </a:p>
          <a:p>
            <a:pPr eaLnBrk="0" hangingPunct="0">
              <a:buNone/>
            </a:pPr>
            <a:r>
              <a:rPr lang="en-US" sz="3200" b="1" dirty="0" smtClean="0">
                <a:latin typeface="Times New Roman" pitchFamily="18" charset="0"/>
                <a:cs typeface="Times New Roman" pitchFamily="18" charset="0"/>
              </a:rPr>
              <a:t>	Looking forward to our 15 minute meeting at your office next Wednesday, April 16</a:t>
            </a:r>
            <a:r>
              <a:rPr lang="en-US" sz="3200" b="1" baseline="30000" dirty="0" smtClean="0">
                <a:latin typeface="Times New Roman" pitchFamily="18" charset="0"/>
                <a:cs typeface="Times New Roman" pitchFamily="18" charset="0"/>
              </a:rPr>
              <a:t>th</a:t>
            </a:r>
            <a:r>
              <a:rPr lang="en-US" sz="3200" b="1" dirty="0" smtClean="0">
                <a:latin typeface="Times New Roman" pitchFamily="18" charset="0"/>
                <a:cs typeface="Times New Roman" pitchFamily="18" charset="0"/>
              </a:rPr>
              <a:t>, 11:00 AM.  See you there.  Thanks a bunch!</a:t>
            </a:r>
          </a:p>
          <a:p>
            <a:pPr eaLnBrk="0" hangingPunct="0"/>
            <a:endParaRPr lang="en-US" sz="3200" b="1" dirty="0" smtClean="0">
              <a:latin typeface="Times New Roman" pitchFamily="18" charset="0"/>
            </a:endParaRPr>
          </a:p>
          <a:p>
            <a:pPr eaLnBrk="0" hangingPunct="0">
              <a:lnSpc>
                <a:spcPct val="40000"/>
              </a:lnSpc>
              <a:buNone/>
            </a:pPr>
            <a:r>
              <a:rPr lang="en-US" sz="3200" b="1" dirty="0" smtClean="0">
                <a:latin typeface="Times New Roman" pitchFamily="18" charset="0"/>
                <a:cs typeface="Times New Roman" pitchFamily="18" charset="0"/>
              </a:rPr>
              <a:t>		J.W.</a:t>
            </a:r>
            <a:endParaRPr lang="en-US" sz="9600" b="1" dirty="0" smtClean="0">
              <a:solidFill>
                <a:srgbClr val="0050A0"/>
              </a:solidFill>
              <a:effectLst>
                <a:outerShdw blurRad="38100" dist="38100" dir="2700000" algn="tl">
                  <a:srgbClr val="000000"/>
                </a:outerShdw>
              </a:effectLst>
              <a:latin typeface="Arial" charset="0"/>
            </a:endParaRPr>
          </a:p>
        </p:txBody>
      </p:sp>
      <p:sp>
        <p:nvSpPr>
          <p:cNvPr id="6" name="Title 5"/>
          <p:cNvSpPr>
            <a:spLocks noGrp="1"/>
          </p:cNvSpPr>
          <p:nvPr>
            <p:ph type="title"/>
          </p:nvPr>
        </p:nvSpPr>
        <p:spPr>
          <a:xfrm>
            <a:off x="1295400" y="80958"/>
            <a:ext cx="9601200" cy="1036850"/>
          </a:xfrm>
        </p:spPr>
        <p:txBody>
          <a:bodyPr/>
          <a:lstStyle/>
          <a:p>
            <a:r>
              <a:rPr lang="en-US" sz="5400" b="1" dirty="0" smtClean="0">
                <a:solidFill>
                  <a:srgbClr val="FFFF00"/>
                </a:solidFill>
                <a:effectLst>
                  <a:outerShdw blurRad="38100" dist="38100" dir="2700000" algn="tl">
                    <a:srgbClr val="000000"/>
                  </a:outerShdw>
                </a:effectLst>
                <a:latin typeface="Microsoft Sans Serif" pitchFamily="34" charset="0"/>
                <a:cs typeface="Microsoft Sans Serif" pitchFamily="34" charset="0"/>
              </a:rPr>
              <a:t>Prospecting Strategy</a:t>
            </a:r>
            <a:endParaRPr lang="en-US" sz="5400" b="1" dirty="0">
              <a:solidFill>
                <a:srgbClr val="FFFF00"/>
              </a:solidFill>
            </a:endParaRPr>
          </a:p>
        </p:txBody>
      </p:sp>
      <p:sp>
        <p:nvSpPr>
          <p:cNvPr id="7" name="TextBox 6"/>
          <p:cNvSpPr txBox="1"/>
          <p:nvPr/>
        </p:nvSpPr>
        <p:spPr>
          <a:xfrm>
            <a:off x="203200" y="1817919"/>
            <a:ext cx="11684000" cy="707886"/>
          </a:xfrm>
          <a:prstGeom prst="rect">
            <a:avLst/>
          </a:prstGeom>
          <a:noFill/>
        </p:spPr>
        <p:txBody>
          <a:bodyPr wrap="square" rtlCol="0">
            <a:spAutoFit/>
          </a:bodyPr>
          <a:lstStyle/>
          <a:p>
            <a:pPr algn="l">
              <a:tabLst>
                <a:tab pos="3657600" algn="l"/>
              </a:tabLst>
            </a:pPr>
            <a:r>
              <a:rPr lang="en-US" sz="4000" dirty="0" smtClean="0">
                <a:latin typeface="Arial Black" pitchFamily="34" charset="0"/>
                <a:cs typeface="Times New Roman" pitchFamily="18" charset="0"/>
              </a:rPr>
              <a:t>Confirm by Fax or Email</a:t>
            </a:r>
            <a:endParaRPr lang="en-US" sz="4000" dirty="0"/>
          </a:p>
        </p:txBody>
      </p:sp>
    </p:spTree>
    <p:extLst>
      <p:ext uri="{BB962C8B-B14F-4D97-AF65-F5344CB8AC3E}">
        <p14:creationId xmlns:p14="http://schemas.microsoft.com/office/powerpoint/2010/main" val="259896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203200" y="2743200"/>
            <a:ext cx="11684000" cy="3733800"/>
          </a:xfrm>
        </p:spPr>
        <p:txBody>
          <a:bodyPr>
            <a:noAutofit/>
          </a:bodyPr>
          <a:lstStyle/>
          <a:p>
            <a:pPr>
              <a:spcBef>
                <a:spcPct val="50000"/>
              </a:spcBef>
              <a:buNone/>
            </a:pPr>
            <a:r>
              <a:rPr lang="en-US" sz="2800" dirty="0" smtClean="0">
                <a:solidFill>
                  <a:srgbClr val="000000"/>
                </a:solidFill>
                <a:latin typeface="Arial" charset="0"/>
              </a:rPr>
              <a:t>Hello Mr. Collins,  </a:t>
            </a:r>
          </a:p>
          <a:p>
            <a:pPr>
              <a:lnSpc>
                <a:spcPct val="110000"/>
              </a:lnSpc>
              <a:spcBef>
                <a:spcPct val="50000"/>
              </a:spcBef>
              <a:buNone/>
            </a:pPr>
            <a:r>
              <a:rPr lang="en-US" sz="2800" dirty="0" smtClean="0">
                <a:solidFill>
                  <a:srgbClr val="000000"/>
                </a:solidFill>
                <a:latin typeface="Arial" charset="0"/>
              </a:rPr>
              <a:t>	I redesigned the ad you are running in the Magazine.  </a:t>
            </a:r>
          </a:p>
          <a:p>
            <a:pPr>
              <a:lnSpc>
                <a:spcPct val="110000"/>
              </a:lnSpc>
              <a:spcBef>
                <a:spcPct val="50000"/>
              </a:spcBef>
              <a:buNone/>
            </a:pPr>
            <a:r>
              <a:rPr lang="en-US" sz="2800" dirty="0" smtClean="0">
                <a:solidFill>
                  <a:srgbClr val="000000"/>
                </a:solidFill>
                <a:latin typeface="Arial" charset="0"/>
              </a:rPr>
              <a:t>	Let’s try it in the Moneysaver and watch it pull in new </a:t>
            </a:r>
            <a:r>
              <a:rPr lang="en-US" sz="2800" dirty="0" err="1" smtClean="0">
                <a:solidFill>
                  <a:srgbClr val="000000"/>
                </a:solidFill>
                <a:latin typeface="Arial" charset="0"/>
              </a:rPr>
              <a:t>new</a:t>
            </a:r>
            <a:r>
              <a:rPr lang="en-US" sz="2800" dirty="0" smtClean="0">
                <a:solidFill>
                  <a:srgbClr val="000000"/>
                </a:solidFill>
                <a:latin typeface="Arial" charset="0"/>
              </a:rPr>
              <a:t> customers.  Our readers buy a lot of new furniture too.  (see attachment) </a:t>
            </a:r>
          </a:p>
          <a:p>
            <a:pPr>
              <a:lnSpc>
                <a:spcPct val="120000"/>
              </a:lnSpc>
              <a:spcBef>
                <a:spcPct val="50000"/>
              </a:spcBef>
              <a:buNone/>
            </a:pPr>
            <a:r>
              <a:rPr lang="en-US" sz="2800" dirty="0" smtClean="0">
                <a:solidFill>
                  <a:srgbClr val="000000"/>
                </a:solidFill>
                <a:latin typeface="Arial" charset="0"/>
              </a:rPr>
              <a:t>			J.W. Owens</a:t>
            </a:r>
          </a:p>
          <a:p>
            <a:pPr>
              <a:lnSpc>
                <a:spcPct val="120000"/>
              </a:lnSpc>
              <a:spcBef>
                <a:spcPct val="50000"/>
              </a:spcBef>
              <a:buNone/>
            </a:pPr>
            <a:r>
              <a:rPr lang="en-US" sz="2800" b="1" dirty="0" smtClean="0">
                <a:solidFill>
                  <a:srgbClr val="FF0000"/>
                </a:solidFill>
                <a:latin typeface="Arial" charset="0"/>
              </a:rPr>
              <a:t>	(Always Use an Attention Getter in Subject Line)</a:t>
            </a:r>
            <a:endParaRPr lang="en-US" sz="2800" b="1" dirty="0">
              <a:solidFill>
                <a:srgbClr val="FF0000"/>
              </a:solidFill>
              <a:latin typeface="Arial" charset="0"/>
            </a:endParaRPr>
          </a:p>
        </p:txBody>
      </p:sp>
      <p:sp>
        <p:nvSpPr>
          <p:cNvPr id="6" name="Title 5"/>
          <p:cNvSpPr>
            <a:spLocks noGrp="1"/>
          </p:cNvSpPr>
          <p:nvPr>
            <p:ph type="title"/>
          </p:nvPr>
        </p:nvSpPr>
        <p:spPr>
          <a:xfrm>
            <a:off x="1295400" y="15642"/>
            <a:ext cx="9601200" cy="1036850"/>
          </a:xfrm>
        </p:spPr>
        <p:txBody>
          <a:bodyPr/>
          <a:lstStyle/>
          <a:p>
            <a:r>
              <a:rPr lang="en-US" sz="5400" b="1" dirty="0" smtClean="0">
                <a:solidFill>
                  <a:srgbClr val="FFFF00"/>
                </a:solidFill>
                <a:effectLst>
                  <a:outerShdw blurRad="38100" dist="38100" dir="2700000" algn="tl">
                    <a:srgbClr val="000000"/>
                  </a:outerShdw>
                </a:effectLst>
                <a:latin typeface="Microsoft Sans Serif" pitchFamily="34" charset="0"/>
                <a:cs typeface="Microsoft Sans Serif" pitchFamily="34" charset="0"/>
              </a:rPr>
              <a:t>Prospecting Strategy</a:t>
            </a:r>
            <a:endParaRPr lang="en-US" sz="5400" b="1" dirty="0">
              <a:solidFill>
                <a:srgbClr val="FFFF00"/>
              </a:solidFill>
            </a:endParaRPr>
          </a:p>
        </p:txBody>
      </p:sp>
      <p:sp>
        <p:nvSpPr>
          <p:cNvPr id="7" name="TextBox 6"/>
          <p:cNvSpPr txBox="1"/>
          <p:nvPr/>
        </p:nvSpPr>
        <p:spPr>
          <a:xfrm>
            <a:off x="101600" y="1674874"/>
            <a:ext cx="11684000" cy="707886"/>
          </a:xfrm>
          <a:prstGeom prst="rect">
            <a:avLst/>
          </a:prstGeom>
          <a:noFill/>
        </p:spPr>
        <p:txBody>
          <a:bodyPr wrap="square" rtlCol="0">
            <a:spAutoFit/>
          </a:bodyPr>
          <a:lstStyle/>
          <a:p>
            <a:pPr algn="l">
              <a:tabLst>
                <a:tab pos="3657600" algn="l"/>
              </a:tabLst>
            </a:pPr>
            <a:r>
              <a:rPr lang="en-US" sz="4000" dirty="0" smtClean="0">
                <a:latin typeface="Arial Black" pitchFamily="34" charset="0"/>
                <a:cs typeface="Times New Roman" pitchFamily="18" charset="0"/>
              </a:rPr>
              <a:t>Confirm by Email or Fax</a:t>
            </a:r>
            <a:endParaRPr lang="en-US" sz="4000" dirty="0"/>
          </a:p>
        </p:txBody>
      </p:sp>
    </p:spTree>
    <p:extLst>
      <p:ext uri="{BB962C8B-B14F-4D97-AF65-F5344CB8AC3E}">
        <p14:creationId xmlns:p14="http://schemas.microsoft.com/office/powerpoint/2010/main" val="251922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203200" y="1981200"/>
            <a:ext cx="11684000" cy="4267200"/>
          </a:xfrm>
        </p:spPr>
        <p:txBody>
          <a:bodyPr/>
          <a:lstStyle/>
          <a:p>
            <a:pPr>
              <a:lnSpc>
                <a:spcPct val="80000"/>
              </a:lnSpc>
              <a:buNone/>
            </a:pPr>
            <a:endParaRPr lang="en-US" sz="5400" b="1" dirty="0" smtClean="0">
              <a:solidFill>
                <a:schemeClr val="bg2"/>
              </a:solidFill>
            </a:endParaRPr>
          </a:p>
          <a:p>
            <a:pPr>
              <a:lnSpc>
                <a:spcPct val="80000"/>
              </a:lnSpc>
              <a:buNone/>
            </a:pPr>
            <a:endParaRPr lang="en-US" sz="5400" b="1" dirty="0" smtClean="0">
              <a:solidFill>
                <a:schemeClr val="bg2"/>
              </a:solidFill>
            </a:endParaRPr>
          </a:p>
          <a:p>
            <a:pPr>
              <a:lnSpc>
                <a:spcPct val="80000"/>
              </a:lnSpc>
              <a:buNone/>
            </a:pPr>
            <a:r>
              <a:rPr lang="en-US" sz="5400" b="1" dirty="0" smtClean="0">
                <a:solidFill>
                  <a:schemeClr val="bg2"/>
                </a:solidFill>
              </a:rPr>
              <a:t>			</a:t>
            </a:r>
            <a:endParaRPr lang="en-US" sz="8000" b="1" dirty="0">
              <a:solidFill>
                <a:srgbClr val="FF0000"/>
              </a:solidFill>
            </a:endParaRPr>
          </a:p>
        </p:txBody>
      </p:sp>
      <p:sp>
        <p:nvSpPr>
          <p:cNvPr id="6" name="Title 5"/>
          <p:cNvSpPr>
            <a:spLocks noGrp="1"/>
          </p:cNvSpPr>
          <p:nvPr>
            <p:ph type="title"/>
          </p:nvPr>
        </p:nvSpPr>
        <p:spPr>
          <a:xfrm>
            <a:off x="1295400" y="48300"/>
            <a:ext cx="9601200" cy="1036850"/>
          </a:xfrm>
        </p:spPr>
        <p:txBody>
          <a:bodyPr/>
          <a:lstStyle/>
          <a:p>
            <a:r>
              <a:rPr lang="en-US" sz="5400" b="1" dirty="0" smtClean="0">
                <a:solidFill>
                  <a:srgbClr val="FFFF00"/>
                </a:solidFill>
                <a:effectLst>
                  <a:outerShdw blurRad="38100" dist="38100" dir="2700000" algn="tl">
                    <a:srgbClr val="000000"/>
                  </a:outerShdw>
                </a:effectLst>
                <a:latin typeface="Microsoft Sans Serif" pitchFamily="34" charset="0"/>
                <a:cs typeface="Microsoft Sans Serif" pitchFamily="34" charset="0"/>
              </a:rPr>
              <a:t>Prospecting Strategy</a:t>
            </a:r>
            <a:endParaRPr lang="en-US" sz="5400" b="1" dirty="0">
              <a:solidFill>
                <a:srgbClr val="FFFF00"/>
              </a:solidFill>
            </a:endParaRPr>
          </a:p>
        </p:txBody>
      </p:sp>
      <p:sp>
        <p:nvSpPr>
          <p:cNvPr id="5" name="TextBox 4"/>
          <p:cNvSpPr txBox="1"/>
          <p:nvPr/>
        </p:nvSpPr>
        <p:spPr>
          <a:xfrm>
            <a:off x="9550400" y="1676401"/>
            <a:ext cx="2235200" cy="307777"/>
          </a:xfrm>
          <a:prstGeom prst="rect">
            <a:avLst/>
          </a:prstGeom>
          <a:noFill/>
        </p:spPr>
        <p:txBody>
          <a:bodyPr wrap="square" rtlCol="0">
            <a:spAutoFit/>
          </a:bodyPr>
          <a:lstStyle/>
          <a:p>
            <a:r>
              <a:rPr lang="en-US" sz="1400" b="1" dirty="0" smtClean="0">
                <a:solidFill>
                  <a:schemeClr val="bg1"/>
                </a:solidFill>
              </a:rPr>
              <a:t>Day Two</a:t>
            </a:r>
            <a:endParaRPr lang="en-US" sz="1400" b="1" dirty="0">
              <a:solidFill>
                <a:schemeClr val="bg1"/>
              </a:solidFill>
            </a:endParaRPr>
          </a:p>
        </p:txBody>
      </p:sp>
      <p:sp>
        <p:nvSpPr>
          <p:cNvPr id="8" name="Rectangle 7"/>
          <p:cNvSpPr/>
          <p:nvPr/>
        </p:nvSpPr>
        <p:spPr>
          <a:xfrm>
            <a:off x="0" y="1905508"/>
            <a:ext cx="12192000" cy="4647426"/>
          </a:xfrm>
          <a:prstGeom prst="rect">
            <a:avLst/>
          </a:prstGeom>
        </p:spPr>
        <p:txBody>
          <a:bodyPr wrap="square">
            <a:spAutoFit/>
          </a:bodyPr>
          <a:lstStyle/>
          <a:p>
            <a:pPr algn="l"/>
            <a:r>
              <a:rPr lang="en-US" sz="4800" b="1" dirty="0" smtClean="0">
                <a:solidFill>
                  <a:srgbClr val="FF0000"/>
                </a:solidFill>
                <a:effectLst>
                  <a:outerShdw blurRad="38100" dist="38100" dir="2700000" algn="tl">
                    <a:srgbClr val="000000"/>
                  </a:outerShdw>
                </a:effectLst>
              </a:rPr>
              <a:t>Who are the Best Prospects to Call On ?</a:t>
            </a:r>
          </a:p>
          <a:p>
            <a:pPr algn="l"/>
            <a:endParaRPr lang="en-US" sz="4800" b="1" dirty="0" smtClean="0">
              <a:solidFill>
                <a:srgbClr val="FF0000"/>
              </a:solidFill>
              <a:effectLst>
                <a:outerShdw blurRad="38100" dist="38100" dir="2700000" algn="tl">
                  <a:srgbClr val="000000"/>
                </a:outerShdw>
              </a:effectLst>
            </a:endParaRPr>
          </a:p>
          <a:p>
            <a:pPr algn="l">
              <a:buFont typeface="Arial" pitchFamily="34" charset="0"/>
              <a:buChar char="•"/>
            </a:pPr>
            <a:r>
              <a:rPr lang="en-US" sz="3200" dirty="0" smtClean="0">
                <a:latin typeface="Arial" pitchFamily="34" charset="0"/>
                <a:cs typeface="Arial" pitchFamily="34" charset="0"/>
              </a:rPr>
              <a:t>Commodity Products &amp; Services with </a:t>
            </a:r>
            <a:r>
              <a:rPr lang="en-US" sz="3200" b="1" dirty="0" smtClean="0">
                <a:solidFill>
                  <a:srgbClr val="FF0000"/>
                </a:solidFill>
                <a:latin typeface="Arial" pitchFamily="34" charset="0"/>
                <a:cs typeface="Arial" pitchFamily="34" charset="0"/>
              </a:rPr>
              <a:t>high “Human Need” </a:t>
            </a:r>
            <a:r>
              <a:rPr lang="en-US" sz="3200" dirty="0" smtClean="0">
                <a:latin typeface="Arial" pitchFamily="34" charset="0"/>
                <a:cs typeface="Arial" pitchFamily="34" charset="0"/>
              </a:rPr>
              <a:t>factor</a:t>
            </a:r>
          </a:p>
          <a:p>
            <a:pPr algn="l">
              <a:lnSpc>
                <a:spcPct val="70000"/>
              </a:lnSpc>
              <a:spcBef>
                <a:spcPct val="20000"/>
              </a:spcBef>
            </a:pPr>
            <a:endParaRPr lang="en-US" sz="3200" b="1" dirty="0" smtClean="0">
              <a:latin typeface="Arial" pitchFamily="34" charset="0"/>
              <a:cs typeface="Arial" pitchFamily="34" charset="0"/>
            </a:endParaRPr>
          </a:p>
          <a:p>
            <a:pPr algn="l">
              <a:lnSpc>
                <a:spcPct val="60000"/>
              </a:lnSpc>
              <a:spcBef>
                <a:spcPct val="20000"/>
              </a:spcBef>
              <a:buFont typeface="Arial" pitchFamily="34" charset="0"/>
              <a:buChar char="•"/>
            </a:pPr>
            <a:r>
              <a:rPr lang="en-US" sz="3200" dirty="0" smtClean="0">
                <a:latin typeface="Arial" pitchFamily="34" charset="0"/>
                <a:cs typeface="Arial" pitchFamily="34" charset="0"/>
              </a:rPr>
              <a:t>High propensity to </a:t>
            </a:r>
            <a:r>
              <a:rPr lang="en-US" sz="3200" b="1" dirty="0" smtClean="0">
                <a:solidFill>
                  <a:srgbClr val="FF0000"/>
                </a:solidFill>
                <a:latin typeface="Arial" pitchFamily="34" charset="0"/>
                <a:cs typeface="Arial" pitchFamily="34" charset="0"/>
              </a:rPr>
              <a:t>buy </a:t>
            </a:r>
            <a:r>
              <a:rPr lang="en-US" sz="3200" u="sng" dirty="0" smtClean="0">
                <a:latin typeface="Arial" pitchFamily="34" charset="0"/>
                <a:cs typeface="Arial" pitchFamily="34" charset="0"/>
              </a:rPr>
              <a:t>print advertising</a:t>
            </a:r>
            <a:r>
              <a:rPr lang="en-US" sz="3200" dirty="0" smtClean="0">
                <a:latin typeface="Arial" pitchFamily="34" charset="0"/>
                <a:cs typeface="Arial" pitchFamily="34" charset="0"/>
              </a:rPr>
              <a:t> &amp; do well as a result.</a:t>
            </a:r>
          </a:p>
          <a:p>
            <a:pPr algn="l">
              <a:lnSpc>
                <a:spcPct val="60000"/>
              </a:lnSpc>
              <a:spcBef>
                <a:spcPct val="20000"/>
              </a:spcBef>
              <a:buFontTx/>
              <a:buChar char="•"/>
            </a:pPr>
            <a:endParaRPr lang="en-US" sz="3200" dirty="0" smtClean="0">
              <a:latin typeface="Arial" pitchFamily="34" charset="0"/>
              <a:cs typeface="Arial" pitchFamily="34" charset="0"/>
            </a:endParaRPr>
          </a:p>
          <a:p>
            <a:pPr algn="l">
              <a:lnSpc>
                <a:spcPct val="50000"/>
              </a:lnSpc>
              <a:spcBef>
                <a:spcPct val="20000"/>
              </a:spcBef>
              <a:buFont typeface="Arial" pitchFamily="34" charset="0"/>
              <a:buChar char="•"/>
            </a:pPr>
            <a:r>
              <a:rPr lang="en-US" sz="3200" dirty="0" smtClean="0">
                <a:latin typeface="Arial" pitchFamily="34" charset="0"/>
                <a:cs typeface="Arial" pitchFamily="34" charset="0"/>
              </a:rPr>
              <a:t>High probability of </a:t>
            </a:r>
            <a:r>
              <a:rPr lang="en-US" sz="3200" dirty="0" smtClean="0">
                <a:solidFill>
                  <a:srgbClr val="FF0000"/>
                </a:solidFill>
                <a:latin typeface="Arial" pitchFamily="34" charset="0"/>
                <a:cs typeface="Arial" pitchFamily="34" charset="0"/>
              </a:rPr>
              <a:t>securing appointment </a:t>
            </a:r>
          </a:p>
          <a:p>
            <a:pPr algn="l">
              <a:lnSpc>
                <a:spcPct val="50000"/>
              </a:lnSpc>
              <a:spcBef>
                <a:spcPct val="20000"/>
              </a:spcBef>
              <a:buFontTx/>
              <a:buChar char="•"/>
            </a:pPr>
            <a:endParaRPr lang="en-US" sz="3200" dirty="0" smtClean="0">
              <a:latin typeface="Arial" pitchFamily="34" charset="0"/>
              <a:cs typeface="Arial" pitchFamily="34" charset="0"/>
            </a:endParaRPr>
          </a:p>
          <a:p>
            <a:pPr algn="l">
              <a:lnSpc>
                <a:spcPct val="40000"/>
              </a:lnSpc>
              <a:spcBef>
                <a:spcPct val="20000"/>
              </a:spcBef>
              <a:buFont typeface="Arial" pitchFamily="34" charset="0"/>
              <a:buChar char="•"/>
            </a:pPr>
            <a:r>
              <a:rPr lang="en-US" sz="3200" b="1" dirty="0" smtClean="0">
                <a:solidFill>
                  <a:srgbClr val="FF0000"/>
                </a:solidFill>
                <a:latin typeface="Arial" pitchFamily="34" charset="0"/>
                <a:cs typeface="Arial" pitchFamily="34" charset="0"/>
              </a:rPr>
              <a:t>Short</a:t>
            </a:r>
            <a:r>
              <a:rPr lang="en-US" sz="3200" dirty="0" smtClean="0">
                <a:latin typeface="Arial" pitchFamily="34" charset="0"/>
                <a:cs typeface="Arial" pitchFamily="34" charset="0"/>
              </a:rPr>
              <a:t> sales cycle, </a:t>
            </a:r>
            <a:r>
              <a:rPr lang="en-US" sz="3200" b="1" dirty="0" smtClean="0">
                <a:solidFill>
                  <a:srgbClr val="FF0000"/>
                </a:solidFill>
                <a:latin typeface="Arial" pitchFamily="34" charset="0"/>
                <a:cs typeface="Arial" pitchFamily="34" charset="0"/>
              </a:rPr>
              <a:t>quick</a:t>
            </a:r>
            <a:r>
              <a:rPr lang="en-US" sz="3200" dirty="0" smtClean="0">
                <a:latin typeface="Arial" pitchFamily="34" charset="0"/>
                <a:cs typeface="Arial" pitchFamily="34" charset="0"/>
              </a:rPr>
              <a:t> buying decisions, 1-3 call close.</a:t>
            </a:r>
            <a:r>
              <a:rPr lang="en-US" sz="3600" dirty="0" smtClean="0">
                <a:latin typeface="Arial" pitchFamily="34" charset="0"/>
                <a:cs typeface="Arial" pitchFamily="34" charset="0"/>
              </a:rPr>
              <a:t> </a:t>
            </a:r>
            <a:endParaRPr lang="en-US" sz="3200" dirty="0" smtClean="0">
              <a:latin typeface="Arial" pitchFamily="34" charset="0"/>
              <a:cs typeface="Arial" pitchFamily="34" charset="0"/>
            </a:endParaRPr>
          </a:p>
          <a:p>
            <a:pPr algn="l">
              <a:lnSpc>
                <a:spcPct val="40000"/>
              </a:lnSpc>
              <a:spcBef>
                <a:spcPct val="20000"/>
              </a:spcBef>
              <a:buFontTx/>
              <a:buChar char="•"/>
            </a:pPr>
            <a:endParaRPr lang="en-US" sz="1800" dirty="0" smtClean="0">
              <a:latin typeface="Arial" pitchFamily="34" charset="0"/>
              <a:cs typeface="Arial" pitchFamily="34" charset="0"/>
            </a:endParaRPr>
          </a:p>
          <a:p>
            <a:pPr algn="l">
              <a:lnSpc>
                <a:spcPct val="40000"/>
              </a:lnSpc>
              <a:spcBef>
                <a:spcPct val="20000"/>
              </a:spcBef>
            </a:pPr>
            <a:endParaRPr lang="en-US" sz="1800" dirty="0" smtClean="0">
              <a:latin typeface="Arial" pitchFamily="34" charset="0"/>
              <a:cs typeface="Arial" pitchFamily="34" charset="0"/>
            </a:endParaRPr>
          </a:p>
        </p:txBody>
      </p:sp>
    </p:spTree>
    <p:extLst>
      <p:ext uri="{BB962C8B-B14F-4D97-AF65-F5344CB8AC3E}">
        <p14:creationId xmlns:p14="http://schemas.microsoft.com/office/powerpoint/2010/main" val="291405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95400" y="48300"/>
            <a:ext cx="9601200" cy="1036850"/>
          </a:xfrm>
        </p:spPr>
        <p:txBody>
          <a:bodyPr/>
          <a:lstStyle/>
          <a:p>
            <a:r>
              <a:rPr lang="en-US" sz="5400" b="1" dirty="0" smtClean="0">
                <a:solidFill>
                  <a:srgbClr val="FFFF00"/>
                </a:solidFill>
                <a:effectLst>
                  <a:outerShdw blurRad="38100" dist="38100" dir="2700000" algn="tl">
                    <a:srgbClr val="000000"/>
                  </a:outerShdw>
                </a:effectLst>
                <a:latin typeface="Microsoft Sans Serif" pitchFamily="34" charset="0"/>
                <a:cs typeface="Microsoft Sans Serif" pitchFamily="34" charset="0"/>
              </a:rPr>
              <a:t>Prospecting Strategy</a:t>
            </a:r>
            <a:endParaRPr lang="en-US" sz="5400" b="1" dirty="0">
              <a:solidFill>
                <a:srgbClr val="FFFF00"/>
              </a:solidFill>
            </a:endParaRPr>
          </a:p>
        </p:txBody>
      </p:sp>
      <p:sp>
        <p:nvSpPr>
          <p:cNvPr id="7" name="TextBox 6"/>
          <p:cNvSpPr txBox="1"/>
          <p:nvPr/>
        </p:nvSpPr>
        <p:spPr>
          <a:xfrm>
            <a:off x="9365343" y="1709058"/>
            <a:ext cx="3556000" cy="646331"/>
          </a:xfrm>
          <a:prstGeom prst="rect">
            <a:avLst/>
          </a:prstGeom>
          <a:noFill/>
        </p:spPr>
        <p:txBody>
          <a:bodyPr wrap="square" rtlCol="0">
            <a:spAutoFit/>
          </a:bodyPr>
          <a:lstStyle/>
          <a:p>
            <a:pPr>
              <a:spcBef>
                <a:spcPct val="50000"/>
              </a:spcBef>
            </a:pPr>
            <a:r>
              <a:rPr lang="en-US" sz="3600" b="1" dirty="0" smtClean="0">
                <a:solidFill>
                  <a:schemeClr val="accent1"/>
                </a:solidFill>
                <a:latin typeface="Times New Roman" pitchFamily="18" charset="0"/>
              </a:rPr>
              <a:t>By U.S. Mail</a:t>
            </a:r>
            <a:endParaRPr lang="en-US" sz="3600" b="1" dirty="0">
              <a:solidFill>
                <a:schemeClr val="accent1"/>
              </a:solidFill>
              <a:latin typeface="Times New Roman" pitchFamily="18" charset="0"/>
            </a:endParaRPr>
          </a:p>
        </p:txBody>
      </p:sp>
      <p:sp>
        <p:nvSpPr>
          <p:cNvPr id="8" name="TextBox 7"/>
          <p:cNvSpPr txBox="1"/>
          <p:nvPr/>
        </p:nvSpPr>
        <p:spPr>
          <a:xfrm>
            <a:off x="105228" y="1445413"/>
            <a:ext cx="10231952" cy="5693866"/>
          </a:xfrm>
          <a:prstGeom prst="rect">
            <a:avLst/>
          </a:prstGeom>
          <a:noFill/>
        </p:spPr>
        <p:txBody>
          <a:bodyPr wrap="square" rtlCol="0">
            <a:spAutoFit/>
          </a:bodyPr>
          <a:lstStyle/>
          <a:p>
            <a:pPr algn="l">
              <a:lnSpc>
                <a:spcPct val="180000"/>
              </a:lnSpc>
              <a:spcBef>
                <a:spcPct val="50000"/>
              </a:spcBef>
            </a:pPr>
            <a:r>
              <a:rPr lang="en-US" sz="1400" dirty="0" smtClean="0">
                <a:latin typeface="Times New Roman" pitchFamily="18" charset="0"/>
              </a:rPr>
              <a:t>Dear Business Owner,</a:t>
            </a:r>
          </a:p>
          <a:p>
            <a:pPr algn="l">
              <a:lnSpc>
                <a:spcPct val="120000"/>
              </a:lnSpc>
              <a:spcBef>
                <a:spcPct val="50000"/>
              </a:spcBef>
            </a:pPr>
            <a:r>
              <a:rPr lang="en-US" sz="1400" dirty="0" smtClean="0">
                <a:latin typeface="Times New Roman" pitchFamily="18" charset="0"/>
              </a:rPr>
              <a:t>Recognizing that your time is valuable, I will be brief and to the point.</a:t>
            </a:r>
          </a:p>
          <a:p>
            <a:pPr algn="l">
              <a:spcBef>
                <a:spcPct val="50000"/>
              </a:spcBef>
            </a:pPr>
            <a:r>
              <a:rPr lang="en-US" sz="1400" dirty="0" smtClean="0">
                <a:latin typeface="Times New Roman" pitchFamily="18" charset="0"/>
              </a:rPr>
              <a:t>The _____________is a Powerful advertising vehicle that is generating immediate and consistent results for hundreds of  businesses in ________Area.</a:t>
            </a:r>
          </a:p>
          <a:p>
            <a:pPr algn="l">
              <a:spcBef>
                <a:spcPct val="50000"/>
              </a:spcBef>
            </a:pPr>
            <a:r>
              <a:rPr lang="en-US" sz="1400" dirty="0" smtClean="0">
                <a:latin typeface="Times New Roman" pitchFamily="18" charset="0"/>
              </a:rPr>
              <a:t>I would like to establish a working relationship with your company by providing you help in finding new customers through Home Delivery.</a:t>
            </a:r>
          </a:p>
          <a:p>
            <a:pPr algn="l">
              <a:spcBef>
                <a:spcPct val="50000"/>
              </a:spcBef>
            </a:pPr>
            <a:r>
              <a:rPr lang="en-US" sz="1400" dirty="0" smtClean="0">
                <a:latin typeface="Times New Roman" pitchFamily="18" charset="0"/>
              </a:rPr>
              <a:t>Just a few reasons why using ______________ is a smart marketing strategy:</a:t>
            </a:r>
          </a:p>
          <a:p>
            <a:pPr algn="l">
              <a:spcBef>
                <a:spcPct val="50000"/>
              </a:spcBef>
            </a:pPr>
            <a:endParaRPr lang="en-US" sz="1400" dirty="0" smtClean="0">
              <a:latin typeface="Times New Roman" pitchFamily="18" charset="0"/>
            </a:endParaRPr>
          </a:p>
          <a:p>
            <a:pPr algn="l">
              <a:spcBef>
                <a:spcPct val="50000"/>
              </a:spcBef>
              <a:buFontTx/>
              <a:buChar char="•"/>
            </a:pPr>
            <a:r>
              <a:rPr lang="en-US" sz="1400" dirty="0" smtClean="0">
                <a:latin typeface="Times New Roman" pitchFamily="18" charset="0"/>
              </a:rPr>
              <a:t>  </a:t>
            </a:r>
            <a:r>
              <a:rPr lang="en-US" sz="1400" b="1" dirty="0" smtClean="0">
                <a:latin typeface="Times New Roman" pitchFamily="18" charset="0"/>
              </a:rPr>
              <a:t>99.1% Household Penetration  	</a:t>
            </a:r>
            <a:r>
              <a:rPr lang="en-US" sz="1400" dirty="0" smtClean="0">
                <a:latin typeface="Times New Roman" pitchFamily="18" charset="0"/>
              </a:rPr>
              <a:t>Hand delivered by Carriers			</a:t>
            </a:r>
          </a:p>
          <a:p>
            <a:pPr algn="l">
              <a:spcBef>
                <a:spcPct val="50000"/>
              </a:spcBef>
              <a:buFontTx/>
              <a:buChar char="•"/>
            </a:pPr>
            <a:r>
              <a:rPr lang="en-US" sz="1400" dirty="0" smtClean="0">
                <a:latin typeface="Times New Roman" pitchFamily="18" charset="0"/>
              </a:rPr>
              <a:t>  </a:t>
            </a:r>
            <a:r>
              <a:rPr lang="en-US" sz="1400" b="1" dirty="0" smtClean="0">
                <a:latin typeface="Times New Roman" pitchFamily="18" charset="0"/>
              </a:rPr>
              <a:t>Targeting </a:t>
            </a:r>
            <a:r>
              <a:rPr lang="en-US" sz="1400" dirty="0" smtClean="0">
                <a:latin typeface="Times New Roman" pitchFamily="18" charset="0"/>
              </a:rPr>
              <a:t> 		Choose only those zones that </a:t>
            </a:r>
            <a:r>
              <a:rPr lang="en-US" sz="1400" dirty="0">
                <a:latin typeface="Times New Roman" pitchFamily="18" charset="0"/>
              </a:rPr>
              <a:t> </a:t>
            </a:r>
            <a:r>
              <a:rPr lang="en-US" sz="1400" dirty="0" smtClean="0">
                <a:latin typeface="Times New Roman" pitchFamily="18" charset="0"/>
              </a:rPr>
              <a:t>match your target customer profile.</a:t>
            </a:r>
          </a:p>
          <a:p>
            <a:pPr algn="l">
              <a:spcBef>
                <a:spcPct val="50000"/>
              </a:spcBef>
              <a:buFontTx/>
              <a:buChar char="•"/>
            </a:pPr>
            <a:r>
              <a:rPr lang="en-US" sz="1400" b="1" dirty="0" smtClean="0">
                <a:latin typeface="Times New Roman" pitchFamily="18" charset="0"/>
              </a:rPr>
              <a:t>  Readership 	</a:t>
            </a:r>
            <a:r>
              <a:rPr lang="en-US" sz="1400" dirty="0" smtClean="0">
                <a:latin typeface="Times New Roman" pitchFamily="18" charset="0"/>
              </a:rPr>
              <a:t>	A huge reader audience for 25 years. </a:t>
            </a:r>
            <a:r>
              <a:rPr lang="en-US" sz="1400" dirty="0">
                <a:latin typeface="Times New Roman" pitchFamily="18" charset="0"/>
              </a:rPr>
              <a:t> </a:t>
            </a:r>
            <a:r>
              <a:rPr lang="en-US" sz="1400" dirty="0" smtClean="0">
                <a:latin typeface="Times New Roman" pitchFamily="18" charset="0"/>
              </a:rPr>
              <a:t>Results speak for themselves.</a:t>
            </a:r>
          </a:p>
          <a:p>
            <a:pPr algn="l">
              <a:spcBef>
                <a:spcPct val="50000"/>
              </a:spcBef>
              <a:buFontTx/>
              <a:buChar char="•"/>
            </a:pPr>
            <a:r>
              <a:rPr lang="en-US" sz="1400" b="1" dirty="0" smtClean="0">
                <a:latin typeface="Times New Roman" pitchFamily="18" charset="0"/>
              </a:rPr>
              <a:t>  Products </a:t>
            </a:r>
            <a:r>
              <a:rPr lang="en-US" sz="1400" dirty="0" smtClean="0">
                <a:latin typeface="Times New Roman" pitchFamily="18" charset="0"/>
              </a:rPr>
              <a:t> 		Many available, including 4-color flyers, coupon books and pre-printed inserts.</a:t>
            </a:r>
          </a:p>
          <a:p>
            <a:pPr algn="l">
              <a:spcBef>
                <a:spcPct val="50000"/>
              </a:spcBef>
              <a:buFontTx/>
              <a:buChar char="•"/>
            </a:pPr>
            <a:r>
              <a:rPr lang="en-US" sz="1400" b="1" dirty="0" smtClean="0">
                <a:latin typeface="Times New Roman" pitchFamily="18" charset="0"/>
              </a:rPr>
              <a:t>  Flexibility </a:t>
            </a:r>
            <a:r>
              <a:rPr lang="en-US" sz="1400" dirty="0" smtClean="0">
                <a:latin typeface="Times New Roman" pitchFamily="18" charset="0"/>
              </a:rPr>
              <a:t>		We are a weekly publication.  You </a:t>
            </a:r>
            <a:r>
              <a:rPr lang="en-US" sz="1400" dirty="0">
                <a:latin typeface="Times New Roman" pitchFamily="18" charset="0"/>
              </a:rPr>
              <a:t> </a:t>
            </a:r>
            <a:r>
              <a:rPr lang="en-US" sz="1400" dirty="0" smtClean="0">
                <a:latin typeface="Times New Roman" pitchFamily="18" charset="0"/>
              </a:rPr>
              <a:t>choose when, where&amp; how to advertise.</a:t>
            </a:r>
          </a:p>
          <a:p>
            <a:pPr algn="l">
              <a:spcBef>
                <a:spcPct val="50000"/>
              </a:spcBef>
              <a:buFontTx/>
              <a:buChar char="•"/>
            </a:pPr>
            <a:r>
              <a:rPr lang="en-US" sz="1400" b="1" dirty="0" smtClean="0">
                <a:latin typeface="Times New Roman" pitchFamily="18" charset="0"/>
              </a:rPr>
              <a:t>  Affordability </a:t>
            </a:r>
            <a:r>
              <a:rPr lang="en-US" sz="1400" dirty="0" smtClean="0">
                <a:latin typeface="Times New Roman" pitchFamily="18" charset="0"/>
              </a:rPr>
              <a:t>	A great ROI for any size budget. Prices start at less than 1 penny per household.</a:t>
            </a:r>
          </a:p>
          <a:p>
            <a:pPr algn="l">
              <a:spcBef>
                <a:spcPct val="50000"/>
              </a:spcBef>
            </a:pPr>
            <a:r>
              <a:rPr lang="en-US" sz="1400" dirty="0" smtClean="0">
                <a:latin typeface="Times New Roman" pitchFamily="18" charset="0"/>
              </a:rPr>
              <a:t>I would like to share some success stories from others in your industry.  I will call you next week in hopes of arranging a quick meeting.  I’ve enclosed something of value that I know you will enjoy reading.  Thank you!</a:t>
            </a:r>
          </a:p>
          <a:p>
            <a:pPr algn="l">
              <a:spcBef>
                <a:spcPct val="50000"/>
              </a:spcBef>
            </a:pPr>
            <a:r>
              <a:rPr lang="en-US" sz="1400" dirty="0" smtClean="0">
                <a:latin typeface="Times New Roman" pitchFamily="18" charset="0"/>
              </a:rPr>
              <a:t>Sincerely,</a:t>
            </a:r>
          </a:p>
          <a:p>
            <a:pPr algn="l">
              <a:spcBef>
                <a:spcPct val="50000"/>
              </a:spcBef>
            </a:pPr>
            <a:r>
              <a:rPr lang="en-US" sz="1400" dirty="0" smtClean="0">
                <a:latin typeface="Times New Roman" pitchFamily="18" charset="0"/>
              </a:rPr>
              <a:t>J.W. Owens</a:t>
            </a:r>
          </a:p>
        </p:txBody>
      </p:sp>
    </p:spTree>
    <p:extLst>
      <p:ext uri="{BB962C8B-B14F-4D97-AF65-F5344CB8AC3E}">
        <p14:creationId xmlns:p14="http://schemas.microsoft.com/office/powerpoint/2010/main" val="296928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95400" y="59186"/>
            <a:ext cx="9601200" cy="1036850"/>
          </a:xfrm>
        </p:spPr>
        <p:txBody>
          <a:bodyPr/>
          <a:lstStyle/>
          <a:p>
            <a:r>
              <a:rPr lang="en-US" sz="5400" b="1" dirty="0" smtClean="0">
                <a:solidFill>
                  <a:srgbClr val="FFFF00"/>
                </a:solidFill>
                <a:effectLst>
                  <a:outerShdw blurRad="38100" dist="38100" dir="2700000" algn="tl">
                    <a:srgbClr val="000000"/>
                  </a:outerShdw>
                </a:effectLst>
                <a:latin typeface="Microsoft Sans Serif" pitchFamily="34" charset="0"/>
                <a:cs typeface="Microsoft Sans Serif" pitchFamily="34" charset="0"/>
              </a:rPr>
              <a:t>Prospecting Strategy</a:t>
            </a:r>
            <a:endParaRPr lang="en-US" sz="5400" b="1" dirty="0">
              <a:solidFill>
                <a:srgbClr val="FFFF00"/>
              </a:solidFill>
            </a:endParaRPr>
          </a:p>
        </p:txBody>
      </p:sp>
      <p:sp>
        <p:nvSpPr>
          <p:cNvPr id="7" name="TextBox 6"/>
          <p:cNvSpPr txBox="1"/>
          <p:nvPr/>
        </p:nvSpPr>
        <p:spPr>
          <a:xfrm>
            <a:off x="195943" y="1643744"/>
            <a:ext cx="11582400" cy="646331"/>
          </a:xfrm>
          <a:prstGeom prst="rect">
            <a:avLst/>
          </a:prstGeom>
          <a:noFill/>
        </p:spPr>
        <p:txBody>
          <a:bodyPr wrap="square" rtlCol="0">
            <a:spAutoFit/>
          </a:bodyPr>
          <a:lstStyle/>
          <a:p>
            <a:pPr>
              <a:spcBef>
                <a:spcPct val="50000"/>
              </a:spcBef>
            </a:pPr>
            <a:r>
              <a:rPr lang="en-US" sz="3600" b="1" dirty="0" smtClean="0">
                <a:solidFill>
                  <a:schemeClr val="accent1"/>
                </a:solidFill>
                <a:latin typeface="Times New Roman" pitchFamily="18" charset="0"/>
              </a:rPr>
              <a:t>THE VISIT</a:t>
            </a:r>
            <a:endParaRPr lang="en-US" sz="3600" b="1" dirty="0">
              <a:solidFill>
                <a:schemeClr val="accent1"/>
              </a:solidFill>
              <a:latin typeface="Times New Roman" pitchFamily="18" charset="0"/>
            </a:endParaRPr>
          </a:p>
        </p:txBody>
      </p:sp>
      <p:sp>
        <p:nvSpPr>
          <p:cNvPr id="8" name="TextBox 7"/>
          <p:cNvSpPr txBox="1"/>
          <p:nvPr/>
        </p:nvSpPr>
        <p:spPr>
          <a:xfrm>
            <a:off x="195942" y="2322732"/>
            <a:ext cx="11462657" cy="4912114"/>
          </a:xfrm>
          <a:prstGeom prst="rect">
            <a:avLst/>
          </a:prstGeom>
          <a:noFill/>
        </p:spPr>
        <p:txBody>
          <a:bodyPr wrap="square" rtlCol="0">
            <a:spAutoFit/>
          </a:bodyPr>
          <a:lstStyle/>
          <a:p>
            <a:pPr algn="l">
              <a:lnSpc>
                <a:spcPct val="80000"/>
              </a:lnSpc>
            </a:pPr>
            <a:r>
              <a:rPr lang="en-US" sz="2400" b="1" dirty="0" smtClean="0"/>
              <a:t>Mission: </a:t>
            </a:r>
            <a:r>
              <a:rPr lang="en-US" sz="2400" dirty="0" smtClean="0"/>
              <a:t>	</a:t>
            </a:r>
            <a:r>
              <a:rPr lang="en-US" sz="2000" dirty="0" smtClean="0"/>
              <a:t>- Take visual snapshot</a:t>
            </a:r>
          </a:p>
          <a:p>
            <a:pPr algn="l">
              <a:lnSpc>
                <a:spcPct val="80000"/>
              </a:lnSpc>
              <a:buFontTx/>
              <a:buNone/>
            </a:pPr>
            <a:r>
              <a:rPr lang="en-US" sz="2000" dirty="0" smtClean="0"/>
              <a:t>			- Gather information</a:t>
            </a:r>
          </a:p>
          <a:p>
            <a:pPr algn="l">
              <a:lnSpc>
                <a:spcPct val="80000"/>
              </a:lnSpc>
              <a:buFontTx/>
              <a:buNone/>
            </a:pPr>
            <a:r>
              <a:rPr lang="en-US" sz="2000" dirty="0" smtClean="0"/>
              <a:t>			- Get decision maker’s business card (E-mail)</a:t>
            </a:r>
          </a:p>
          <a:p>
            <a:pPr algn="l">
              <a:lnSpc>
                <a:spcPct val="80000"/>
              </a:lnSpc>
              <a:buFontTx/>
              <a:buNone/>
            </a:pPr>
            <a:r>
              <a:rPr lang="en-US" sz="2000" dirty="0" smtClean="0"/>
              <a:t>			- Sell an appointment</a:t>
            </a:r>
          </a:p>
          <a:p>
            <a:pPr algn="l">
              <a:lnSpc>
                <a:spcPct val="80000"/>
              </a:lnSpc>
              <a:buFontTx/>
              <a:buNone/>
            </a:pPr>
            <a:endParaRPr lang="en-US" sz="2400" dirty="0" smtClean="0"/>
          </a:p>
          <a:p>
            <a:pPr algn="l">
              <a:lnSpc>
                <a:spcPct val="130000"/>
              </a:lnSpc>
            </a:pPr>
            <a:r>
              <a:rPr lang="en-US" sz="2400" b="1" dirty="0" smtClean="0"/>
              <a:t>Do I carry </a:t>
            </a:r>
            <a:r>
              <a:rPr lang="en-US" sz="2400" dirty="0" smtClean="0"/>
              <a:t>		- </a:t>
            </a:r>
            <a:r>
              <a:rPr lang="en-US" sz="2000" dirty="0" smtClean="0"/>
              <a:t>Day Timer?</a:t>
            </a:r>
          </a:p>
          <a:p>
            <a:pPr algn="l">
              <a:lnSpc>
                <a:spcPct val="80000"/>
              </a:lnSpc>
              <a:buFontTx/>
              <a:buNone/>
            </a:pPr>
            <a:r>
              <a:rPr lang="en-US" sz="2000" dirty="0" smtClean="0"/>
              <a:t>		  	- Business cards?</a:t>
            </a:r>
          </a:p>
          <a:p>
            <a:pPr algn="l">
              <a:lnSpc>
                <a:spcPct val="80000"/>
              </a:lnSpc>
              <a:buFontTx/>
              <a:buNone/>
            </a:pPr>
            <a:r>
              <a:rPr lang="en-US" sz="2000" dirty="0" smtClean="0"/>
              <a:t>		  	- Product?</a:t>
            </a:r>
          </a:p>
          <a:p>
            <a:pPr algn="l">
              <a:lnSpc>
                <a:spcPct val="80000"/>
              </a:lnSpc>
              <a:buFontTx/>
              <a:buNone/>
            </a:pPr>
            <a:r>
              <a:rPr lang="en-US" sz="2000" dirty="0" smtClean="0"/>
              <a:t>		  	- Testimonials?</a:t>
            </a:r>
          </a:p>
          <a:p>
            <a:pPr algn="l">
              <a:lnSpc>
                <a:spcPct val="90000"/>
              </a:lnSpc>
              <a:buFontTx/>
              <a:buNone/>
            </a:pPr>
            <a:r>
              <a:rPr lang="en-US" sz="2000" dirty="0" smtClean="0"/>
              <a:t>		  	- Media Kits?</a:t>
            </a:r>
          </a:p>
          <a:p>
            <a:pPr algn="l">
              <a:lnSpc>
                <a:spcPct val="90000"/>
              </a:lnSpc>
              <a:buFontTx/>
              <a:buNone/>
            </a:pPr>
            <a:r>
              <a:rPr lang="en-US" sz="2000" dirty="0" smtClean="0"/>
              <a:t>			- Presentation Material?</a:t>
            </a:r>
          </a:p>
          <a:p>
            <a:pPr algn="l">
              <a:lnSpc>
                <a:spcPct val="90000"/>
              </a:lnSpc>
              <a:buFontTx/>
              <a:buNone/>
            </a:pPr>
            <a:endParaRPr lang="en-US" sz="2000" dirty="0" smtClean="0"/>
          </a:p>
          <a:p>
            <a:pPr algn="l">
              <a:lnSpc>
                <a:spcPct val="90000"/>
              </a:lnSpc>
              <a:buFontTx/>
              <a:buNone/>
            </a:pPr>
            <a:endParaRPr lang="en-US" sz="2000" b="1" dirty="0" smtClean="0"/>
          </a:p>
          <a:p>
            <a:pPr algn="l">
              <a:lnSpc>
                <a:spcPct val="90000"/>
              </a:lnSpc>
            </a:pPr>
            <a:r>
              <a:rPr lang="en-US" sz="2400" b="1" dirty="0" smtClean="0"/>
              <a:t>Most important </a:t>
            </a:r>
            <a:r>
              <a:rPr lang="en-US" sz="2400" dirty="0" smtClean="0"/>
              <a:t>- </a:t>
            </a:r>
            <a:r>
              <a:rPr lang="en-US" sz="2000" dirty="0" smtClean="0"/>
              <a:t>Get a license to proceed to the next step in the relationship building chain</a:t>
            </a:r>
          </a:p>
          <a:p>
            <a:pPr algn="l">
              <a:lnSpc>
                <a:spcPct val="50000"/>
              </a:lnSpc>
              <a:spcBef>
                <a:spcPct val="50000"/>
              </a:spcBef>
            </a:pPr>
            <a:r>
              <a:rPr lang="en-US" sz="5400" dirty="0" smtClean="0">
                <a:latin typeface="Times New Roman" pitchFamily="18" charset="0"/>
              </a:rPr>
              <a:t>	 </a:t>
            </a:r>
            <a:endParaRPr lang="en-US" sz="5400" dirty="0">
              <a:latin typeface="Times New Roman" pitchFamily="18" charset="0"/>
            </a:endParaRPr>
          </a:p>
        </p:txBody>
      </p:sp>
    </p:spTree>
    <p:extLst>
      <p:ext uri="{BB962C8B-B14F-4D97-AF65-F5344CB8AC3E}">
        <p14:creationId xmlns:p14="http://schemas.microsoft.com/office/powerpoint/2010/main" val="84177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95400" y="91844"/>
            <a:ext cx="9601200" cy="1036850"/>
          </a:xfrm>
        </p:spPr>
        <p:txBody>
          <a:bodyPr/>
          <a:lstStyle/>
          <a:p>
            <a:r>
              <a:rPr lang="en-US" sz="5400" b="1" dirty="0" smtClean="0">
                <a:solidFill>
                  <a:srgbClr val="FFFF00"/>
                </a:solidFill>
                <a:effectLst>
                  <a:outerShdw blurRad="38100" dist="38100" dir="2700000" algn="tl">
                    <a:srgbClr val="000000"/>
                  </a:outerShdw>
                </a:effectLst>
                <a:latin typeface="Microsoft Sans Serif" pitchFamily="34" charset="0"/>
                <a:cs typeface="Microsoft Sans Serif" pitchFamily="34" charset="0"/>
              </a:rPr>
              <a:t>Prospecting Strategy</a:t>
            </a:r>
            <a:endParaRPr lang="en-US" sz="5400" b="1" dirty="0">
              <a:solidFill>
                <a:srgbClr val="FFFF00"/>
              </a:solidFill>
            </a:endParaRPr>
          </a:p>
        </p:txBody>
      </p:sp>
      <p:sp>
        <p:nvSpPr>
          <p:cNvPr id="7" name="TextBox 6"/>
          <p:cNvSpPr txBox="1"/>
          <p:nvPr/>
        </p:nvSpPr>
        <p:spPr>
          <a:xfrm>
            <a:off x="203200" y="1676389"/>
            <a:ext cx="11582400" cy="646331"/>
          </a:xfrm>
          <a:prstGeom prst="rect">
            <a:avLst/>
          </a:prstGeom>
          <a:noFill/>
        </p:spPr>
        <p:txBody>
          <a:bodyPr wrap="square" rtlCol="0">
            <a:spAutoFit/>
          </a:bodyPr>
          <a:lstStyle/>
          <a:p>
            <a:pPr algn="l">
              <a:spcBef>
                <a:spcPct val="50000"/>
              </a:spcBef>
            </a:pPr>
            <a:r>
              <a:rPr lang="en-US" sz="3600" b="1" dirty="0" smtClean="0">
                <a:solidFill>
                  <a:srgbClr val="0070C0"/>
                </a:solidFill>
                <a:effectLst>
                  <a:outerShdw blurRad="38100" dist="38100" dir="2700000" algn="tl">
                    <a:srgbClr val="FFFFFF"/>
                  </a:outerShdw>
                </a:effectLst>
              </a:rPr>
              <a:t>What do we Leave Behind ?</a:t>
            </a:r>
            <a:endParaRPr lang="en-US" sz="3600" b="1" dirty="0">
              <a:solidFill>
                <a:srgbClr val="0070C0"/>
              </a:solidFill>
              <a:effectLst>
                <a:outerShdw blurRad="38100" dist="38100" dir="2700000" algn="tl">
                  <a:srgbClr val="FFFFFF"/>
                </a:outerShdw>
              </a:effectLst>
            </a:endParaRPr>
          </a:p>
        </p:txBody>
      </p:sp>
      <p:sp>
        <p:nvSpPr>
          <p:cNvPr id="8" name="TextBox 7"/>
          <p:cNvSpPr txBox="1"/>
          <p:nvPr/>
        </p:nvSpPr>
        <p:spPr>
          <a:xfrm>
            <a:off x="812800" y="2819400"/>
            <a:ext cx="10769600" cy="4801314"/>
          </a:xfrm>
          <a:prstGeom prst="rect">
            <a:avLst/>
          </a:prstGeom>
          <a:noFill/>
        </p:spPr>
        <p:txBody>
          <a:bodyPr wrap="square" rtlCol="0">
            <a:spAutoFit/>
          </a:bodyPr>
          <a:lstStyle/>
          <a:p>
            <a:pPr>
              <a:spcBef>
                <a:spcPct val="50000"/>
              </a:spcBef>
            </a:pPr>
            <a:r>
              <a:rPr lang="en-US" sz="3600" b="1" dirty="0" smtClean="0">
                <a:effectLst>
                  <a:outerShdw blurRad="38100" dist="38100" dir="2700000" algn="tl">
                    <a:srgbClr val="FFFFFF"/>
                  </a:outerShdw>
                </a:effectLst>
              </a:rPr>
              <a:t>Business Card ?</a:t>
            </a:r>
          </a:p>
          <a:p>
            <a:pPr>
              <a:spcBef>
                <a:spcPct val="50000"/>
              </a:spcBef>
            </a:pPr>
            <a:r>
              <a:rPr lang="en-US" sz="3600" b="1" dirty="0" smtClean="0">
                <a:effectLst>
                  <a:outerShdw blurRad="38100" dist="38100" dir="2700000" algn="tl">
                    <a:srgbClr val="FFFFFF"/>
                  </a:outerShdw>
                </a:effectLst>
              </a:rPr>
              <a:t>Product Samples ?</a:t>
            </a:r>
          </a:p>
          <a:p>
            <a:pPr>
              <a:spcBef>
                <a:spcPct val="50000"/>
              </a:spcBef>
            </a:pPr>
            <a:r>
              <a:rPr lang="en-US" sz="3600" b="1" dirty="0" smtClean="0">
                <a:effectLst>
                  <a:outerShdw blurRad="38100" dist="38100" dir="2700000" algn="tl">
                    <a:srgbClr val="FFFFFF"/>
                  </a:outerShdw>
                </a:effectLst>
              </a:rPr>
              <a:t>Maps ?</a:t>
            </a:r>
          </a:p>
          <a:p>
            <a:pPr>
              <a:spcBef>
                <a:spcPct val="50000"/>
              </a:spcBef>
            </a:pPr>
            <a:r>
              <a:rPr lang="en-US" sz="3600" b="1" dirty="0" smtClean="0">
                <a:effectLst>
                  <a:outerShdw blurRad="38100" dist="38100" dir="2700000" algn="tl">
                    <a:srgbClr val="FFFFFF"/>
                  </a:outerShdw>
                </a:effectLst>
              </a:rPr>
              <a:t>Rate Card ?</a:t>
            </a:r>
          </a:p>
          <a:p>
            <a:pPr>
              <a:spcBef>
                <a:spcPct val="50000"/>
              </a:spcBef>
            </a:pPr>
            <a:r>
              <a:rPr lang="en-US" sz="3600" b="1" dirty="0" smtClean="0">
                <a:effectLst>
                  <a:outerShdw blurRad="38100" dist="38100" dir="2700000" algn="tl">
                    <a:srgbClr val="FFFFFF"/>
                  </a:outerShdw>
                </a:effectLst>
              </a:rPr>
              <a:t>Media Kit ?</a:t>
            </a:r>
          </a:p>
          <a:p>
            <a:pPr algn="l">
              <a:lnSpc>
                <a:spcPct val="50000"/>
              </a:lnSpc>
              <a:spcBef>
                <a:spcPct val="50000"/>
              </a:spcBef>
            </a:pPr>
            <a:r>
              <a:rPr lang="en-US" sz="5400" dirty="0" smtClean="0">
                <a:latin typeface="Times New Roman" pitchFamily="18" charset="0"/>
              </a:rPr>
              <a:t>	 </a:t>
            </a:r>
            <a:endParaRPr lang="en-US" sz="5400" dirty="0">
              <a:latin typeface="Times New Roman" pitchFamily="18" charset="0"/>
            </a:endParaRPr>
          </a:p>
        </p:txBody>
      </p:sp>
    </p:spTree>
    <p:extLst>
      <p:ext uri="{BB962C8B-B14F-4D97-AF65-F5344CB8AC3E}">
        <p14:creationId xmlns:p14="http://schemas.microsoft.com/office/powerpoint/2010/main" val="159245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95400" y="15642"/>
            <a:ext cx="9601200" cy="1036850"/>
          </a:xfrm>
        </p:spPr>
        <p:txBody>
          <a:bodyPr/>
          <a:lstStyle/>
          <a:p>
            <a:r>
              <a:rPr lang="en-US" sz="5400" b="1" dirty="0" smtClean="0">
                <a:solidFill>
                  <a:srgbClr val="FFFF00"/>
                </a:solidFill>
                <a:effectLst>
                  <a:outerShdw blurRad="38100" dist="38100" dir="2700000" algn="tl">
                    <a:srgbClr val="000000"/>
                  </a:outerShdw>
                </a:effectLst>
                <a:latin typeface="Microsoft Sans Serif" pitchFamily="34" charset="0"/>
                <a:cs typeface="Microsoft Sans Serif" pitchFamily="34" charset="0"/>
              </a:rPr>
              <a:t>Prospecting Strategy</a:t>
            </a:r>
            <a:endParaRPr lang="en-US" sz="5400" b="1" dirty="0">
              <a:solidFill>
                <a:srgbClr val="FFFF00"/>
              </a:solidFill>
            </a:endParaRPr>
          </a:p>
        </p:txBody>
      </p:sp>
      <p:sp>
        <p:nvSpPr>
          <p:cNvPr id="5" name="TextBox 4"/>
          <p:cNvSpPr txBox="1"/>
          <p:nvPr/>
        </p:nvSpPr>
        <p:spPr>
          <a:xfrm>
            <a:off x="9550400" y="1676401"/>
            <a:ext cx="2235200" cy="307777"/>
          </a:xfrm>
          <a:prstGeom prst="rect">
            <a:avLst/>
          </a:prstGeom>
          <a:noFill/>
        </p:spPr>
        <p:txBody>
          <a:bodyPr wrap="square" rtlCol="0">
            <a:spAutoFit/>
          </a:bodyPr>
          <a:lstStyle/>
          <a:p>
            <a:r>
              <a:rPr lang="en-US" sz="1400" b="1" dirty="0" smtClean="0">
                <a:solidFill>
                  <a:schemeClr val="bg1"/>
                </a:solidFill>
              </a:rPr>
              <a:t>Day Two</a:t>
            </a:r>
            <a:endParaRPr lang="en-US" sz="1400" b="1" dirty="0">
              <a:solidFill>
                <a:schemeClr val="bg1"/>
              </a:solidFill>
            </a:endParaRPr>
          </a:p>
        </p:txBody>
      </p:sp>
      <p:sp>
        <p:nvSpPr>
          <p:cNvPr id="7" name="TextBox 6"/>
          <p:cNvSpPr txBox="1"/>
          <p:nvPr/>
        </p:nvSpPr>
        <p:spPr>
          <a:xfrm>
            <a:off x="203200" y="1785249"/>
            <a:ext cx="11582400" cy="2308324"/>
          </a:xfrm>
          <a:prstGeom prst="rect">
            <a:avLst/>
          </a:prstGeom>
          <a:noFill/>
        </p:spPr>
        <p:txBody>
          <a:bodyPr wrap="square" rtlCol="0">
            <a:spAutoFit/>
          </a:bodyPr>
          <a:lstStyle/>
          <a:p>
            <a:pPr algn="l">
              <a:spcBef>
                <a:spcPct val="50000"/>
              </a:spcBef>
            </a:pPr>
            <a:r>
              <a:rPr lang="en-US" sz="3600" b="1" dirty="0" smtClean="0">
                <a:solidFill>
                  <a:srgbClr val="0070C0"/>
                </a:solidFill>
                <a:effectLst>
                  <a:outerShdw blurRad="38100" dist="38100" dir="2700000" algn="tl">
                    <a:srgbClr val="FFFFFF"/>
                  </a:outerShdw>
                </a:effectLst>
              </a:rPr>
              <a:t>What do we Leave Behind ?</a:t>
            </a:r>
          </a:p>
          <a:p>
            <a:pPr algn="l">
              <a:spcBef>
                <a:spcPct val="50000"/>
              </a:spcBef>
            </a:pPr>
            <a:endParaRPr lang="en-US" sz="3600" b="1" dirty="0">
              <a:solidFill>
                <a:srgbClr val="0070C0"/>
              </a:solidFill>
              <a:effectLst>
                <a:outerShdw blurRad="38100" dist="38100" dir="2700000" algn="tl">
                  <a:srgbClr val="FFFFFF"/>
                </a:outerShdw>
              </a:effectLst>
            </a:endParaRPr>
          </a:p>
          <a:p>
            <a:pPr algn="l">
              <a:spcBef>
                <a:spcPct val="50000"/>
              </a:spcBef>
            </a:pPr>
            <a:r>
              <a:rPr lang="en-US" sz="3600" b="1" dirty="0" smtClean="0">
                <a:solidFill>
                  <a:srgbClr val="0070C0"/>
                </a:solidFill>
                <a:effectLst>
                  <a:outerShdw blurRad="38100" dist="38100" dir="2700000" algn="tl">
                    <a:srgbClr val="FFFFFF"/>
                  </a:outerShdw>
                </a:effectLst>
              </a:rPr>
              <a:t>Where Do </a:t>
            </a:r>
            <a:r>
              <a:rPr lang="en-US" sz="3600" b="1" dirty="0" err="1" smtClean="0">
                <a:solidFill>
                  <a:srgbClr val="0070C0"/>
                </a:solidFill>
                <a:effectLst>
                  <a:outerShdw blurRad="38100" dist="38100" dir="2700000" algn="tl">
                    <a:srgbClr val="FFFFFF"/>
                  </a:outerShdw>
                </a:effectLst>
              </a:rPr>
              <a:t>Thet</a:t>
            </a:r>
            <a:r>
              <a:rPr lang="en-US" sz="3600" b="1" dirty="0" smtClean="0">
                <a:solidFill>
                  <a:srgbClr val="0070C0"/>
                </a:solidFill>
                <a:effectLst>
                  <a:outerShdw blurRad="38100" dist="38100" dir="2700000" algn="tl">
                    <a:srgbClr val="FFFFFF"/>
                  </a:outerShdw>
                </a:effectLst>
              </a:rPr>
              <a:t> End Up ?</a:t>
            </a:r>
            <a:endParaRPr lang="en-US" sz="3600" b="1" dirty="0">
              <a:solidFill>
                <a:srgbClr val="0070C0"/>
              </a:solidFill>
              <a:effectLst>
                <a:outerShdw blurRad="38100" dist="38100" dir="2700000" algn="tl">
                  <a:srgbClr val="FFFFFF"/>
                </a:outerShdw>
              </a:effectLst>
            </a:endParaRPr>
          </a:p>
        </p:txBody>
      </p:sp>
      <p:pic>
        <p:nvPicPr>
          <p:cNvPr id="9" name="Picture 2" descr="ouyouybibou"/>
          <p:cNvPicPr>
            <a:picLocks noChangeAspect="1" noChangeArrowheads="1"/>
          </p:cNvPicPr>
          <p:nvPr/>
        </p:nvPicPr>
        <p:blipFill>
          <a:blip r:embed="rId3" cstate="print"/>
          <a:srcRect/>
          <a:stretch>
            <a:fillRect/>
          </a:stretch>
        </p:blipFill>
        <p:spPr bwMode="auto">
          <a:xfrm>
            <a:off x="6792686" y="1556657"/>
            <a:ext cx="5399314" cy="5277404"/>
          </a:xfrm>
          <a:prstGeom prst="rect">
            <a:avLst/>
          </a:prstGeom>
          <a:noFill/>
        </p:spPr>
      </p:pic>
    </p:spTree>
    <p:extLst>
      <p:ext uri="{BB962C8B-B14F-4D97-AF65-F5344CB8AC3E}">
        <p14:creationId xmlns:p14="http://schemas.microsoft.com/office/powerpoint/2010/main" val="244654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95400" y="59186"/>
            <a:ext cx="9601200" cy="1036850"/>
          </a:xfrm>
        </p:spPr>
        <p:txBody>
          <a:bodyPr/>
          <a:lstStyle/>
          <a:p>
            <a:r>
              <a:rPr lang="en-US" sz="5400" b="1" dirty="0" smtClean="0">
                <a:solidFill>
                  <a:srgbClr val="FFFF00"/>
                </a:solidFill>
                <a:effectLst>
                  <a:outerShdw blurRad="38100" dist="38100" dir="2700000" algn="tl">
                    <a:srgbClr val="000000"/>
                  </a:outerShdw>
                </a:effectLst>
                <a:latin typeface="Microsoft Sans Serif" pitchFamily="34" charset="0"/>
                <a:cs typeface="Microsoft Sans Serif" pitchFamily="34" charset="0"/>
              </a:rPr>
              <a:t>Prospecting Strategy</a:t>
            </a:r>
            <a:endParaRPr lang="en-US" sz="5400" b="1" dirty="0">
              <a:solidFill>
                <a:srgbClr val="FFFF00"/>
              </a:solidFill>
            </a:endParaRPr>
          </a:p>
        </p:txBody>
      </p:sp>
      <p:pic>
        <p:nvPicPr>
          <p:cNvPr id="8" name="Picture 10" descr="j0102474"/>
          <p:cNvPicPr>
            <a:picLocks noChangeAspect="1" noChangeArrowheads="1"/>
          </p:cNvPicPr>
          <p:nvPr/>
        </p:nvPicPr>
        <p:blipFill>
          <a:blip r:embed="rId3" cstate="print"/>
          <a:srcRect/>
          <a:stretch>
            <a:fillRect/>
          </a:stretch>
        </p:blipFill>
        <p:spPr bwMode="auto">
          <a:xfrm>
            <a:off x="2019301" y="2057400"/>
            <a:ext cx="7429500" cy="4800600"/>
          </a:xfrm>
          <a:prstGeom prst="rect">
            <a:avLst/>
          </a:prstGeom>
          <a:noFill/>
          <a:ln w="9525">
            <a:noFill/>
            <a:miter lim="800000"/>
            <a:headEnd/>
            <a:tailEnd/>
          </a:ln>
        </p:spPr>
      </p:pic>
      <p:sp>
        <p:nvSpPr>
          <p:cNvPr id="10" name="Text Box 11"/>
          <p:cNvSpPr txBox="1">
            <a:spLocks noChangeArrowheads="1"/>
          </p:cNvSpPr>
          <p:nvPr/>
        </p:nvSpPr>
        <p:spPr bwMode="auto">
          <a:xfrm>
            <a:off x="3352800" y="4835878"/>
            <a:ext cx="5181600" cy="1717323"/>
          </a:xfrm>
          <a:prstGeom prst="rect">
            <a:avLst/>
          </a:prstGeom>
          <a:noFill/>
          <a:ln w="9525">
            <a:noFill/>
            <a:miter lim="800000"/>
            <a:headEnd/>
            <a:tailEnd/>
          </a:ln>
          <a:effectLst/>
        </p:spPr>
        <p:txBody>
          <a:bodyPr wrap="square" lIns="91369" tIns="45685" rIns="91369" bIns="45685">
            <a:spAutoFit/>
          </a:bodyPr>
          <a:lstStyle/>
          <a:p>
            <a:pPr algn="l">
              <a:lnSpc>
                <a:spcPct val="90000"/>
              </a:lnSpc>
              <a:spcBef>
                <a:spcPct val="50000"/>
              </a:spcBef>
            </a:pPr>
            <a:r>
              <a:rPr lang="en-US" sz="2200" b="1" dirty="0">
                <a:latin typeface="Monotype Corsiva" pitchFamily="66" charset="0"/>
              </a:rPr>
              <a:t>Hello John,</a:t>
            </a:r>
          </a:p>
          <a:p>
            <a:pPr algn="l">
              <a:lnSpc>
                <a:spcPct val="70000"/>
              </a:lnSpc>
              <a:spcBef>
                <a:spcPct val="50000"/>
              </a:spcBef>
            </a:pPr>
            <a:r>
              <a:rPr lang="en-US" sz="2200" b="1" dirty="0">
                <a:latin typeface="Monotype Corsiva" pitchFamily="66" charset="0"/>
              </a:rPr>
              <a:t>Let us do your prospecting for you. I make lots of money for my customers.  Can we visit for just 15 minutes?  </a:t>
            </a:r>
          </a:p>
          <a:p>
            <a:pPr algn="l">
              <a:lnSpc>
                <a:spcPct val="80000"/>
              </a:lnSpc>
              <a:spcBef>
                <a:spcPct val="50000"/>
              </a:spcBef>
            </a:pPr>
            <a:r>
              <a:rPr lang="en-US" sz="2200" b="1" dirty="0">
                <a:latin typeface="Monotype Corsiva" pitchFamily="66" charset="0"/>
              </a:rPr>
              <a:t>                                         </a:t>
            </a:r>
            <a:r>
              <a:rPr lang="en-US" sz="2200" b="1" dirty="0" smtClean="0">
                <a:latin typeface="Monotype Corsiva" pitchFamily="66" charset="0"/>
              </a:rPr>
              <a:t>J.W</a:t>
            </a:r>
            <a:r>
              <a:rPr lang="en-US" sz="2200" b="1" dirty="0">
                <a:latin typeface="Monotype Corsiva" pitchFamily="66" charset="0"/>
              </a:rPr>
              <a:t>. </a:t>
            </a:r>
          </a:p>
        </p:txBody>
      </p:sp>
    </p:spTree>
    <p:extLst>
      <p:ext uri="{BB962C8B-B14F-4D97-AF65-F5344CB8AC3E}">
        <p14:creationId xmlns:p14="http://schemas.microsoft.com/office/powerpoint/2010/main" val="299985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5442" name="Text Box 2"/>
          <p:cNvSpPr txBox="1">
            <a:spLocks noChangeArrowheads="1"/>
          </p:cNvSpPr>
          <p:nvPr/>
        </p:nvSpPr>
        <p:spPr bwMode="auto">
          <a:xfrm>
            <a:off x="1851491" y="195924"/>
            <a:ext cx="10340509" cy="1006589"/>
          </a:xfrm>
          <a:prstGeom prst="rect">
            <a:avLst/>
          </a:prstGeom>
          <a:noFill/>
          <a:ln w="9525">
            <a:noFill/>
            <a:miter lim="800000"/>
            <a:headEnd/>
            <a:tailEnd/>
          </a:ln>
          <a:effectLst/>
        </p:spPr>
        <p:txBody>
          <a:bodyPr lIns="82454" tIns="41227" rIns="82454" bIns="41227">
            <a:spAutoFit/>
          </a:bodyPr>
          <a:lstStyle/>
          <a:p>
            <a:pPr>
              <a:spcBef>
                <a:spcPct val="50000"/>
              </a:spcBef>
            </a:pPr>
            <a:r>
              <a:rPr lang="en-US" sz="6000" b="1" dirty="0">
                <a:solidFill>
                  <a:srgbClr val="FFFF00"/>
                </a:solidFill>
                <a:effectLst>
                  <a:outerShdw blurRad="38100" dist="38100" dir="2700000" algn="tl">
                    <a:srgbClr val="000000"/>
                  </a:outerShdw>
                </a:effectLst>
              </a:rPr>
              <a:t>Social Events</a:t>
            </a:r>
          </a:p>
        </p:txBody>
      </p:sp>
      <p:sp>
        <p:nvSpPr>
          <p:cNvPr id="1085445" name="Text Box 5"/>
          <p:cNvSpPr txBox="1">
            <a:spLocks noChangeArrowheads="1"/>
          </p:cNvSpPr>
          <p:nvPr/>
        </p:nvSpPr>
        <p:spPr bwMode="auto">
          <a:xfrm>
            <a:off x="2271486" y="5867400"/>
            <a:ext cx="9705549" cy="692657"/>
          </a:xfrm>
          <a:prstGeom prst="rect">
            <a:avLst/>
          </a:prstGeom>
          <a:noFill/>
          <a:ln w="9525">
            <a:noFill/>
            <a:miter lim="800000"/>
            <a:headEnd/>
            <a:tailEnd/>
          </a:ln>
          <a:effectLst/>
        </p:spPr>
        <p:txBody>
          <a:bodyPr lIns="82454" tIns="41227" rIns="82454" bIns="41227">
            <a:spAutoFit/>
          </a:bodyPr>
          <a:lstStyle/>
          <a:p>
            <a:pPr>
              <a:lnSpc>
                <a:spcPct val="90000"/>
              </a:lnSpc>
              <a:spcBef>
                <a:spcPct val="50000"/>
              </a:spcBef>
            </a:pPr>
            <a:r>
              <a:rPr lang="en-US" sz="4300" b="1" dirty="0">
                <a:solidFill>
                  <a:srgbClr val="0070C0"/>
                </a:solidFill>
                <a:effectLst>
                  <a:outerShdw blurRad="38100" dist="38100" dir="2700000" algn="tl">
                    <a:srgbClr val="000000"/>
                  </a:outerShdw>
                </a:effectLst>
              </a:rPr>
              <a:t>Networking Opportunities</a:t>
            </a:r>
            <a:r>
              <a:rPr lang="en-US" sz="4000" b="1" dirty="0">
                <a:solidFill>
                  <a:srgbClr val="0070C0"/>
                </a:solidFill>
                <a:effectLst>
                  <a:outerShdw blurRad="38100" dist="38100" dir="2700000" algn="tl">
                    <a:srgbClr val="000000"/>
                  </a:outerShdw>
                </a:effectLst>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6257" y="1632857"/>
            <a:ext cx="6996016" cy="4098085"/>
          </a:xfrm>
          <a:prstGeom prst="rect">
            <a:avLst/>
          </a:prstGeom>
        </p:spPr>
      </p:pic>
    </p:spTree>
    <p:extLst>
      <p:ext uri="{BB962C8B-B14F-4D97-AF65-F5344CB8AC3E}">
        <p14:creationId xmlns:p14="http://schemas.microsoft.com/office/powerpoint/2010/main" val="222268406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5442" name="Text Box 2"/>
          <p:cNvSpPr txBox="1">
            <a:spLocks noChangeArrowheads="1"/>
          </p:cNvSpPr>
          <p:nvPr/>
        </p:nvSpPr>
        <p:spPr bwMode="auto">
          <a:xfrm>
            <a:off x="1851490" y="206794"/>
            <a:ext cx="10340509" cy="1006589"/>
          </a:xfrm>
          <a:prstGeom prst="rect">
            <a:avLst/>
          </a:prstGeom>
          <a:noFill/>
          <a:ln w="9525">
            <a:noFill/>
            <a:miter lim="800000"/>
            <a:headEnd/>
            <a:tailEnd/>
          </a:ln>
          <a:effectLst/>
        </p:spPr>
        <p:txBody>
          <a:bodyPr lIns="82454" tIns="41227" rIns="82454" bIns="41227">
            <a:spAutoFit/>
          </a:bodyPr>
          <a:lstStyle/>
          <a:p>
            <a:pPr>
              <a:spcBef>
                <a:spcPct val="50000"/>
              </a:spcBef>
            </a:pPr>
            <a:r>
              <a:rPr lang="en-US" sz="6000" b="1" dirty="0">
                <a:solidFill>
                  <a:srgbClr val="FFFF00"/>
                </a:solidFill>
                <a:effectLst>
                  <a:outerShdw blurRad="38100" dist="38100" dir="2700000" algn="tl">
                    <a:srgbClr val="000000"/>
                  </a:outerShdw>
                </a:effectLst>
              </a:rPr>
              <a:t>Social </a:t>
            </a:r>
            <a:r>
              <a:rPr lang="en-US" sz="6000" b="1" dirty="0" smtClean="0">
                <a:solidFill>
                  <a:srgbClr val="FFFF00"/>
                </a:solidFill>
                <a:effectLst>
                  <a:outerShdw blurRad="38100" dist="38100" dir="2700000" algn="tl">
                    <a:srgbClr val="000000"/>
                  </a:outerShdw>
                </a:effectLst>
              </a:rPr>
              <a:t>Media</a:t>
            </a:r>
            <a:endParaRPr lang="en-US" sz="6000" b="1" dirty="0">
              <a:solidFill>
                <a:srgbClr val="FFFF00"/>
              </a:solidFill>
              <a:effectLst>
                <a:outerShdw blurRad="38100" dist="38100" dir="2700000" algn="tl">
                  <a:srgbClr val="000000"/>
                </a:outerShdw>
              </a:effectLst>
            </a:endParaRPr>
          </a:p>
        </p:txBody>
      </p:sp>
      <p:sp>
        <p:nvSpPr>
          <p:cNvPr id="1085445" name="Text Box 5"/>
          <p:cNvSpPr txBox="1">
            <a:spLocks noChangeArrowheads="1"/>
          </p:cNvSpPr>
          <p:nvPr/>
        </p:nvSpPr>
        <p:spPr bwMode="auto">
          <a:xfrm>
            <a:off x="2238845" y="6165343"/>
            <a:ext cx="9705549" cy="692657"/>
          </a:xfrm>
          <a:prstGeom prst="rect">
            <a:avLst/>
          </a:prstGeom>
          <a:noFill/>
          <a:ln w="9525">
            <a:noFill/>
            <a:miter lim="800000"/>
            <a:headEnd/>
            <a:tailEnd/>
          </a:ln>
          <a:effectLst/>
        </p:spPr>
        <p:txBody>
          <a:bodyPr lIns="82454" tIns="41227" rIns="82454" bIns="41227">
            <a:spAutoFit/>
          </a:bodyPr>
          <a:lstStyle/>
          <a:p>
            <a:pPr>
              <a:lnSpc>
                <a:spcPct val="90000"/>
              </a:lnSpc>
              <a:spcBef>
                <a:spcPct val="50000"/>
              </a:spcBef>
            </a:pPr>
            <a:r>
              <a:rPr lang="en-US" sz="4300" b="1" dirty="0">
                <a:solidFill>
                  <a:srgbClr val="0070C0"/>
                </a:solidFill>
                <a:effectLst>
                  <a:outerShdw blurRad="38100" dist="38100" dir="2700000" algn="tl">
                    <a:srgbClr val="000000"/>
                  </a:outerShdw>
                </a:effectLst>
              </a:rPr>
              <a:t>Networking Opportunities</a:t>
            </a:r>
            <a:r>
              <a:rPr lang="en-US" sz="4000" b="1" dirty="0">
                <a:solidFill>
                  <a:srgbClr val="0070C0"/>
                </a:solidFill>
                <a:effectLst>
                  <a:outerShdw blurRad="38100" dist="38100" dir="2700000" algn="tl">
                    <a:srgbClr val="000000"/>
                  </a:outerShdw>
                </a:effectLst>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1600200"/>
            <a:ext cx="5943600" cy="4457700"/>
          </a:xfrm>
          <a:prstGeom prst="rect">
            <a:avLst/>
          </a:prstGeom>
        </p:spPr>
      </p:pic>
    </p:spTree>
    <p:extLst>
      <p:ext uri="{BB962C8B-B14F-4D97-AF65-F5344CB8AC3E}">
        <p14:creationId xmlns:p14="http://schemas.microsoft.com/office/powerpoint/2010/main" val="21916179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95400" y="15642"/>
            <a:ext cx="9601200" cy="1036850"/>
          </a:xfrm>
        </p:spPr>
        <p:txBody>
          <a:bodyPr/>
          <a:lstStyle/>
          <a:p>
            <a:r>
              <a:rPr lang="en-US" sz="5400" b="1" dirty="0" smtClean="0">
                <a:solidFill>
                  <a:srgbClr val="FFFF00"/>
                </a:solidFill>
                <a:effectLst>
                  <a:outerShdw blurRad="38100" dist="38100" dir="2700000" algn="tl">
                    <a:srgbClr val="000000"/>
                  </a:outerShdw>
                </a:effectLst>
                <a:latin typeface="Microsoft Sans Serif" pitchFamily="34" charset="0"/>
                <a:cs typeface="Microsoft Sans Serif" pitchFamily="34" charset="0"/>
              </a:rPr>
              <a:t>Prospecting Strategy</a:t>
            </a:r>
            <a:endParaRPr lang="en-US" sz="5400" b="1" dirty="0">
              <a:solidFill>
                <a:srgbClr val="FFFF00"/>
              </a:solidFill>
            </a:endParaRPr>
          </a:p>
        </p:txBody>
      </p:sp>
      <p:sp>
        <p:nvSpPr>
          <p:cNvPr id="7" name="Rectangle 6"/>
          <p:cNvSpPr/>
          <p:nvPr/>
        </p:nvSpPr>
        <p:spPr>
          <a:xfrm>
            <a:off x="1320800" y="2182504"/>
            <a:ext cx="10363200" cy="3477875"/>
          </a:xfrm>
          <a:prstGeom prst="rect">
            <a:avLst/>
          </a:prstGeom>
        </p:spPr>
        <p:txBody>
          <a:bodyPr wrap="square">
            <a:spAutoFit/>
          </a:bodyPr>
          <a:lstStyle/>
          <a:p>
            <a:pPr algn="l">
              <a:spcBef>
                <a:spcPct val="50000"/>
              </a:spcBef>
            </a:pPr>
            <a:r>
              <a:rPr lang="en-US" sz="4000" b="1" dirty="0" smtClean="0">
                <a:solidFill>
                  <a:srgbClr val="0070C0"/>
                </a:solidFill>
                <a:latin typeface="Times New Roman" pitchFamily="18" charset="0"/>
              </a:rPr>
              <a:t>Persistence, Commitment, Consistency !</a:t>
            </a:r>
          </a:p>
          <a:p>
            <a:pPr marL="742950" indent="-742950" algn="l">
              <a:spcBef>
                <a:spcPct val="50000"/>
              </a:spcBef>
            </a:pPr>
            <a:r>
              <a:rPr lang="en-US" sz="4000" dirty="0" smtClean="0">
                <a:solidFill>
                  <a:srgbClr val="0070C0"/>
                </a:solidFill>
                <a:latin typeface="Times New Roman" pitchFamily="18" charset="0"/>
              </a:rPr>
              <a:t>			</a:t>
            </a:r>
            <a:r>
              <a:rPr lang="en-US" sz="4000" b="1" dirty="0" smtClean="0">
                <a:solidFill>
                  <a:srgbClr val="0070C0"/>
                </a:solidFill>
                <a:latin typeface="Times New Roman" pitchFamily="18" charset="0"/>
              </a:rPr>
              <a:t>Prospect Everyday</a:t>
            </a:r>
          </a:p>
          <a:p>
            <a:pPr lvl="1" algn="l">
              <a:spcBef>
                <a:spcPct val="50000"/>
              </a:spcBef>
            </a:pPr>
            <a:r>
              <a:rPr lang="en-US" sz="4000" b="1" dirty="0" smtClean="0">
                <a:solidFill>
                  <a:srgbClr val="0070C0"/>
                </a:solidFill>
                <a:latin typeface="Times New Roman" pitchFamily="18" charset="0"/>
              </a:rPr>
              <a:t>		120 minutes minimum</a:t>
            </a:r>
          </a:p>
          <a:p>
            <a:pPr algn="l">
              <a:spcBef>
                <a:spcPct val="50000"/>
              </a:spcBef>
            </a:pPr>
            <a:r>
              <a:rPr lang="en-US" sz="4000" b="1" dirty="0" smtClean="0">
                <a:solidFill>
                  <a:srgbClr val="0070C0"/>
                </a:solidFill>
                <a:latin typeface="Times New Roman" pitchFamily="18" charset="0"/>
              </a:rPr>
              <a:t>		Please Don’t Quit !!!</a:t>
            </a:r>
            <a:endParaRPr lang="en-US" sz="4000" b="1" dirty="0">
              <a:solidFill>
                <a:srgbClr val="0070C0"/>
              </a:solidFill>
              <a:latin typeface="Times New Roman" pitchFamily="18" charset="0"/>
            </a:endParaRPr>
          </a:p>
        </p:txBody>
      </p:sp>
    </p:spTree>
    <p:extLst>
      <p:ext uri="{BB962C8B-B14F-4D97-AF65-F5344CB8AC3E}">
        <p14:creationId xmlns:p14="http://schemas.microsoft.com/office/powerpoint/2010/main" val="267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95400" y="-6130"/>
            <a:ext cx="9601200" cy="1036850"/>
          </a:xfrm>
        </p:spPr>
        <p:txBody>
          <a:bodyPr/>
          <a:lstStyle/>
          <a:p>
            <a:r>
              <a:rPr lang="en-US" sz="5400" b="1" dirty="0" smtClean="0">
                <a:solidFill>
                  <a:srgbClr val="FFFF00"/>
                </a:solidFill>
                <a:effectLst>
                  <a:outerShdw blurRad="38100" dist="38100" dir="2700000" algn="tl">
                    <a:srgbClr val="000000"/>
                  </a:outerShdw>
                </a:effectLst>
                <a:latin typeface="Microsoft Sans Serif" pitchFamily="34" charset="0"/>
                <a:cs typeface="Microsoft Sans Serif" pitchFamily="34" charset="0"/>
              </a:rPr>
              <a:t>Prospecting Strategy</a:t>
            </a:r>
            <a:endParaRPr lang="en-US" sz="5400" b="1" dirty="0">
              <a:solidFill>
                <a:srgbClr val="FFFF00"/>
              </a:solidFill>
            </a:endParaRPr>
          </a:p>
        </p:txBody>
      </p:sp>
      <p:sp>
        <p:nvSpPr>
          <p:cNvPr id="7" name="Rectangle 6"/>
          <p:cNvSpPr/>
          <p:nvPr/>
        </p:nvSpPr>
        <p:spPr>
          <a:xfrm>
            <a:off x="478971" y="2182504"/>
            <a:ext cx="11451772" cy="3539430"/>
          </a:xfrm>
          <a:prstGeom prst="rect">
            <a:avLst/>
          </a:prstGeom>
        </p:spPr>
        <p:txBody>
          <a:bodyPr wrap="square">
            <a:spAutoFit/>
          </a:bodyPr>
          <a:lstStyle/>
          <a:p>
            <a:pPr algn="l">
              <a:spcBef>
                <a:spcPct val="50000"/>
              </a:spcBef>
            </a:pPr>
            <a:r>
              <a:rPr lang="en-US" sz="4400" b="1" dirty="0" smtClean="0">
                <a:solidFill>
                  <a:srgbClr val="FF0000"/>
                </a:solidFill>
                <a:latin typeface="Rockwell" pitchFamily="18" charset="0"/>
              </a:rPr>
              <a:t>Persistence, Commitment, Consistency !</a:t>
            </a:r>
          </a:p>
          <a:p>
            <a:pPr marL="742950" indent="-742950" algn="l">
              <a:spcBef>
                <a:spcPct val="50000"/>
              </a:spcBef>
            </a:pPr>
            <a:r>
              <a:rPr lang="en-US" sz="4000" dirty="0" smtClean="0">
                <a:solidFill>
                  <a:srgbClr val="0070C0"/>
                </a:solidFill>
                <a:latin typeface="Rockwell" pitchFamily="18" charset="0"/>
              </a:rPr>
              <a:t>			</a:t>
            </a:r>
            <a:r>
              <a:rPr lang="en-US" sz="4000" b="1" dirty="0" smtClean="0">
                <a:solidFill>
                  <a:srgbClr val="0070C0"/>
                </a:solidFill>
                <a:latin typeface="Rockwell" pitchFamily="18" charset="0"/>
              </a:rPr>
              <a:t>Prospect Everyday</a:t>
            </a:r>
          </a:p>
          <a:p>
            <a:pPr lvl="1" algn="l">
              <a:spcBef>
                <a:spcPct val="50000"/>
              </a:spcBef>
            </a:pPr>
            <a:r>
              <a:rPr lang="en-US" sz="4000" b="1" dirty="0" smtClean="0">
                <a:solidFill>
                  <a:srgbClr val="0070C0"/>
                </a:solidFill>
                <a:latin typeface="Rockwell" pitchFamily="18" charset="0"/>
              </a:rPr>
              <a:t>		120 minutes minimum</a:t>
            </a:r>
          </a:p>
          <a:p>
            <a:pPr algn="l">
              <a:spcBef>
                <a:spcPct val="50000"/>
              </a:spcBef>
            </a:pPr>
            <a:r>
              <a:rPr lang="en-US" sz="4000" b="1" dirty="0" smtClean="0">
                <a:solidFill>
                  <a:srgbClr val="0070C0"/>
                </a:solidFill>
                <a:latin typeface="Rockwell" pitchFamily="18" charset="0"/>
              </a:rPr>
              <a:t>		Please Don’t Quit !!!</a:t>
            </a:r>
            <a:endParaRPr lang="en-US" sz="4000" b="1" dirty="0">
              <a:solidFill>
                <a:srgbClr val="0070C0"/>
              </a:solidFill>
              <a:latin typeface="Rockwell" pitchFamily="18" charset="0"/>
            </a:endParaRPr>
          </a:p>
        </p:txBody>
      </p:sp>
    </p:spTree>
    <p:extLst>
      <p:ext uri="{BB962C8B-B14F-4D97-AF65-F5344CB8AC3E}">
        <p14:creationId xmlns:p14="http://schemas.microsoft.com/office/powerpoint/2010/main" val="320862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829" y="113620"/>
            <a:ext cx="9756321" cy="1036850"/>
          </a:xfrm>
        </p:spPr>
        <p:txBody>
          <a:bodyPr>
            <a:normAutofit/>
          </a:bodyPr>
          <a:lstStyle/>
          <a:p>
            <a:r>
              <a:rPr lang="en-US" sz="6000" b="1" dirty="0">
                <a:solidFill>
                  <a:srgbClr val="FFFF00"/>
                </a:solidFill>
                <a:effectLst>
                  <a:outerShdw blurRad="38100" dist="38100" dir="2700000" algn="tl">
                    <a:srgbClr val="000000"/>
                  </a:outerShdw>
                </a:effectLst>
                <a:latin typeface="Microsoft Sans Serif" pitchFamily="34" charset="0"/>
                <a:cs typeface="Microsoft Sans Serif" pitchFamily="34" charset="0"/>
              </a:rPr>
              <a:t>Prospecting Strategy</a:t>
            </a:r>
            <a:endParaRPr lang="en-US" sz="6000" dirty="0">
              <a:solidFill>
                <a:srgbClr val="FFFF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6150" y="296635"/>
            <a:ext cx="895350" cy="238125"/>
          </a:xfrm>
          <a:prstGeom prst="rect">
            <a:avLst/>
          </a:prstGeom>
        </p:spPr>
      </p:pic>
      <p:sp>
        <p:nvSpPr>
          <p:cNvPr id="6" name="TextBox 5"/>
          <p:cNvSpPr txBox="1"/>
          <p:nvPr/>
        </p:nvSpPr>
        <p:spPr>
          <a:xfrm>
            <a:off x="402771" y="2329543"/>
            <a:ext cx="3820886" cy="1938992"/>
          </a:xfrm>
          <a:prstGeom prst="rect">
            <a:avLst/>
          </a:prstGeom>
          <a:noFill/>
        </p:spPr>
        <p:txBody>
          <a:bodyPr wrap="square" rtlCol="0">
            <a:spAutoFit/>
          </a:bodyPr>
          <a:lstStyle/>
          <a:p>
            <a:pPr algn="ctr"/>
            <a:r>
              <a:rPr lang="en-US" sz="6000" b="1" dirty="0" smtClean="0"/>
              <a:t>Good Selling !</a:t>
            </a:r>
            <a:endParaRPr lang="en-US" sz="6000"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0041" y="4256315"/>
            <a:ext cx="1685360" cy="609600"/>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67248" y="1583871"/>
            <a:ext cx="7437665" cy="4294415"/>
          </a:xfrm>
        </p:spPr>
      </p:pic>
      <p:sp>
        <p:nvSpPr>
          <p:cNvPr id="8" name="Content Placeholder 7"/>
          <p:cNvSpPr txBox="1">
            <a:spLocks/>
          </p:cNvSpPr>
          <p:nvPr/>
        </p:nvSpPr>
        <p:spPr>
          <a:xfrm>
            <a:off x="0" y="5998030"/>
            <a:ext cx="12115800" cy="968832"/>
          </a:xfrm>
          <a:prstGeom prst="rect">
            <a:avLst/>
          </a:prstGeom>
        </p:spPr>
        <p:txBody>
          <a:bodyPr vert="horz" lIns="91440" tIns="45720" rIns="91440" bIns="45720" rtlCol="0">
            <a:normAutofit lnSpcReduction="10000"/>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r>
              <a:rPr lang="en-US" sz="1100" dirty="0" smtClean="0"/>
              <a:t>Disclaimer: The information contained in this presentation is intended solely for your personal reference. Such information is subject to change without notice, its accuracy is not guaranteed and it may not contain all material information concerning J.W. Owens.  The Company makes no representation regarding, and assumes no responsibility or liability for, the accuracy or completeness of, or any errors or omissions in, any information contained herein. In addition, the information contains white papers , presentation from others, industry material, public or shared  information from others and J.W. Owens that may reflect the his current views with respect to future events and performance. This presentation does not constitute an offer or invitation to purchase or subscribe or to provide any service or advice, and no part of it shall form the basis of or be relied upon in connection with any contract, commitment or decision in relation thereto.</a:t>
            </a:r>
          </a:p>
          <a:p>
            <a:endParaRPr lang="en-US" dirty="0"/>
          </a:p>
        </p:txBody>
      </p:sp>
      <p:sp>
        <p:nvSpPr>
          <p:cNvPr id="9" name="TextBox 8"/>
          <p:cNvSpPr txBox="1"/>
          <p:nvPr/>
        </p:nvSpPr>
        <p:spPr>
          <a:xfrm>
            <a:off x="76200" y="1543050"/>
            <a:ext cx="4495799" cy="646331"/>
          </a:xfrm>
          <a:prstGeom prst="rect">
            <a:avLst/>
          </a:prstGeom>
          <a:noFill/>
        </p:spPr>
        <p:txBody>
          <a:bodyPr wrap="square" rtlCol="0">
            <a:spAutoFit/>
          </a:bodyPr>
          <a:lstStyle/>
          <a:p>
            <a:pPr algn="ctr"/>
            <a:r>
              <a:rPr lang="en-US" b="1" dirty="0"/>
              <a:t>This is a series of </a:t>
            </a:r>
            <a:r>
              <a:rPr lang="en-US" b="1" dirty="0" smtClean="0"/>
              <a:t>Training </a:t>
            </a:r>
            <a:r>
              <a:rPr lang="en-US" b="1" dirty="0"/>
              <a:t>for your </a:t>
            </a:r>
            <a:r>
              <a:rPr lang="en-US" b="1" dirty="0" smtClean="0"/>
              <a:t>Management, Sales &amp; Office TEAM</a:t>
            </a:r>
            <a:endParaRPr lang="en-US" b="1" dirty="0"/>
          </a:p>
        </p:txBody>
      </p:sp>
      <p:sp>
        <p:nvSpPr>
          <p:cNvPr id="10" name="TextBox 9"/>
          <p:cNvSpPr txBox="1"/>
          <p:nvPr/>
        </p:nvSpPr>
        <p:spPr>
          <a:xfrm>
            <a:off x="231239" y="5084488"/>
            <a:ext cx="4256314" cy="646331"/>
          </a:xfrm>
          <a:prstGeom prst="rect">
            <a:avLst/>
          </a:prstGeom>
          <a:noFill/>
        </p:spPr>
        <p:txBody>
          <a:bodyPr wrap="square" rtlCol="0">
            <a:spAutoFit/>
          </a:bodyPr>
          <a:lstStyle/>
          <a:p>
            <a:pPr algn="ctr"/>
            <a:r>
              <a:rPr lang="en-US" b="1" dirty="0" smtClean="0"/>
              <a:t>J.W. Owens - 561-372-5922 results.jwowens@gmail.com </a:t>
            </a:r>
            <a:endParaRPr lang="en-US" b="1" dirty="0"/>
          </a:p>
        </p:txBody>
      </p:sp>
      <p:sp>
        <p:nvSpPr>
          <p:cNvPr id="11" name="TextBox 6"/>
          <p:cNvSpPr txBox="1"/>
          <p:nvPr/>
        </p:nvSpPr>
        <p:spPr>
          <a:xfrm>
            <a:off x="797285" y="5628698"/>
            <a:ext cx="3426372"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rgbClr val="0070C0"/>
                </a:solidFill>
                <a:latin typeface="Bodoni MT" panose="02070603080606020203" pitchFamily="18" charset="0"/>
              </a:rPr>
              <a:t>A Perspective 101 Series</a:t>
            </a:r>
            <a:endParaRPr lang="en-US" b="1" dirty="0">
              <a:solidFill>
                <a:srgbClr val="0070C0"/>
              </a:solidFill>
              <a:latin typeface="Bodoni MT" panose="02070603080606020203" pitchFamily="18" charset="0"/>
            </a:endParaRPr>
          </a:p>
        </p:txBody>
      </p:sp>
    </p:spTree>
    <p:extLst>
      <p:ext uri="{BB962C8B-B14F-4D97-AF65-F5344CB8AC3E}">
        <p14:creationId xmlns:p14="http://schemas.microsoft.com/office/powerpoint/2010/main" val="243510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203200" y="1981200"/>
            <a:ext cx="11684000" cy="4267200"/>
          </a:xfrm>
        </p:spPr>
        <p:txBody>
          <a:bodyPr/>
          <a:lstStyle/>
          <a:p>
            <a:pPr>
              <a:lnSpc>
                <a:spcPct val="80000"/>
              </a:lnSpc>
              <a:buNone/>
            </a:pPr>
            <a:endParaRPr lang="en-US" sz="5400" b="1" dirty="0" smtClean="0">
              <a:solidFill>
                <a:schemeClr val="bg2"/>
              </a:solidFill>
            </a:endParaRPr>
          </a:p>
          <a:p>
            <a:pPr>
              <a:lnSpc>
                <a:spcPct val="80000"/>
              </a:lnSpc>
              <a:buNone/>
            </a:pPr>
            <a:endParaRPr lang="en-US" sz="5400" b="1" dirty="0" smtClean="0">
              <a:solidFill>
                <a:schemeClr val="bg2"/>
              </a:solidFill>
            </a:endParaRPr>
          </a:p>
          <a:p>
            <a:pPr>
              <a:lnSpc>
                <a:spcPct val="80000"/>
              </a:lnSpc>
              <a:buNone/>
            </a:pPr>
            <a:r>
              <a:rPr lang="en-US" sz="5400" b="1" dirty="0" smtClean="0">
                <a:solidFill>
                  <a:schemeClr val="bg2"/>
                </a:solidFill>
              </a:rPr>
              <a:t>			</a:t>
            </a:r>
            <a:endParaRPr lang="en-US" sz="8000" b="1" dirty="0">
              <a:solidFill>
                <a:srgbClr val="FF0000"/>
              </a:solidFill>
            </a:endParaRPr>
          </a:p>
        </p:txBody>
      </p:sp>
      <p:sp>
        <p:nvSpPr>
          <p:cNvPr id="6" name="Title 5"/>
          <p:cNvSpPr>
            <a:spLocks noGrp="1"/>
          </p:cNvSpPr>
          <p:nvPr>
            <p:ph type="title"/>
          </p:nvPr>
        </p:nvSpPr>
        <p:spPr>
          <a:xfrm>
            <a:off x="1295400" y="37414"/>
            <a:ext cx="9601200" cy="1036850"/>
          </a:xfrm>
        </p:spPr>
        <p:txBody>
          <a:bodyPr/>
          <a:lstStyle/>
          <a:p>
            <a:r>
              <a:rPr lang="en-US" sz="5400" b="1" dirty="0" smtClean="0">
                <a:solidFill>
                  <a:srgbClr val="FFFF00"/>
                </a:solidFill>
                <a:effectLst>
                  <a:outerShdw blurRad="38100" dist="38100" dir="2700000" algn="tl">
                    <a:srgbClr val="000000"/>
                  </a:outerShdw>
                </a:effectLst>
                <a:latin typeface="Microsoft Sans Serif" pitchFamily="34" charset="0"/>
                <a:cs typeface="Microsoft Sans Serif" pitchFamily="34" charset="0"/>
              </a:rPr>
              <a:t>Prospecting Strategy</a:t>
            </a:r>
            <a:endParaRPr lang="en-US" sz="5400" b="1" dirty="0">
              <a:solidFill>
                <a:srgbClr val="FFFF00"/>
              </a:solidFill>
            </a:endParaRPr>
          </a:p>
        </p:txBody>
      </p:sp>
      <p:sp>
        <p:nvSpPr>
          <p:cNvPr id="5" name="TextBox 4"/>
          <p:cNvSpPr txBox="1"/>
          <p:nvPr/>
        </p:nvSpPr>
        <p:spPr>
          <a:xfrm>
            <a:off x="9550400" y="1676401"/>
            <a:ext cx="2235200" cy="307777"/>
          </a:xfrm>
          <a:prstGeom prst="rect">
            <a:avLst/>
          </a:prstGeom>
          <a:noFill/>
        </p:spPr>
        <p:txBody>
          <a:bodyPr wrap="square" rtlCol="0">
            <a:spAutoFit/>
          </a:bodyPr>
          <a:lstStyle/>
          <a:p>
            <a:r>
              <a:rPr lang="en-US" sz="1400" b="1" dirty="0" smtClean="0">
                <a:solidFill>
                  <a:schemeClr val="bg1"/>
                </a:solidFill>
              </a:rPr>
              <a:t>Day Two</a:t>
            </a:r>
            <a:endParaRPr lang="en-US" sz="1400" b="1" dirty="0">
              <a:solidFill>
                <a:schemeClr val="bg1"/>
              </a:solidFill>
            </a:endParaRPr>
          </a:p>
        </p:txBody>
      </p:sp>
      <p:sp>
        <p:nvSpPr>
          <p:cNvPr id="8" name="Rectangle 7"/>
          <p:cNvSpPr/>
          <p:nvPr/>
        </p:nvSpPr>
        <p:spPr>
          <a:xfrm>
            <a:off x="0" y="1905508"/>
            <a:ext cx="12192000" cy="5238357"/>
          </a:xfrm>
          <a:prstGeom prst="rect">
            <a:avLst/>
          </a:prstGeom>
        </p:spPr>
        <p:txBody>
          <a:bodyPr wrap="square">
            <a:spAutoFit/>
          </a:bodyPr>
          <a:lstStyle/>
          <a:p>
            <a:r>
              <a:rPr lang="en-US" sz="3200" b="1" dirty="0" smtClean="0">
                <a:latin typeface="Times New Roman" pitchFamily="18" charset="0"/>
              </a:rPr>
              <a:t>Newspaper</a:t>
            </a:r>
          </a:p>
          <a:p>
            <a:r>
              <a:rPr lang="en-US" sz="3200" b="1" dirty="0" smtClean="0">
                <a:latin typeface="Times New Roman" pitchFamily="18" charset="0"/>
              </a:rPr>
              <a:t>Yellow Pages</a:t>
            </a:r>
          </a:p>
          <a:p>
            <a:r>
              <a:rPr lang="en-US" sz="3200" b="1" dirty="0" smtClean="0">
                <a:latin typeface="Times New Roman" pitchFamily="18" charset="0"/>
              </a:rPr>
              <a:t>Coupon Mailers</a:t>
            </a:r>
          </a:p>
          <a:p>
            <a:r>
              <a:rPr lang="en-US" sz="3200" b="1" dirty="0" smtClean="0">
                <a:latin typeface="Times New Roman" pitchFamily="18" charset="0"/>
              </a:rPr>
              <a:t>Shoppers</a:t>
            </a:r>
          </a:p>
          <a:p>
            <a:r>
              <a:rPr lang="en-US" sz="3200" b="1" dirty="0" smtClean="0">
                <a:latin typeface="Times New Roman" pitchFamily="18" charset="0"/>
              </a:rPr>
              <a:t>Rack Publications</a:t>
            </a:r>
          </a:p>
          <a:p>
            <a:r>
              <a:rPr lang="en-US" sz="3200" b="1" dirty="0" smtClean="0">
                <a:latin typeface="Times New Roman" pitchFamily="18" charset="0"/>
              </a:rPr>
              <a:t>Direct Mail</a:t>
            </a:r>
          </a:p>
          <a:p>
            <a:r>
              <a:rPr lang="en-US" sz="3200" b="1" dirty="0" smtClean="0">
                <a:latin typeface="Times New Roman" pitchFamily="18" charset="0"/>
              </a:rPr>
              <a:t>Trade Magazines</a:t>
            </a:r>
          </a:p>
          <a:p>
            <a:r>
              <a:rPr lang="en-US" sz="3200" b="1" dirty="0" smtClean="0">
                <a:latin typeface="Times New Roman" pitchFamily="18" charset="0"/>
              </a:rPr>
              <a:t>Online</a:t>
            </a:r>
            <a:endParaRPr lang="en-US" sz="6000" dirty="0" smtClean="0">
              <a:latin typeface="+mn-lt"/>
            </a:endParaRPr>
          </a:p>
          <a:p>
            <a:pPr algn="l">
              <a:lnSpc>
                <a:spcPct val="50000"/>
              </a:lnSpc>
              <a:spcBef>
                <a:spcPct val="20000"/>
              </a:spcBef>
            </a:pPr>
            <a:r>
              <a:rPr lang="en-US" sz="3200" b="1" dirty="0" smtClean="0"/>
              <a:t>Prospects who advertise in these vehicles believe in </a:t>
            </a:r>
            <a:r>
              <a:rPr lang="en-US" sz="3200" b="1" dirty="0" smtClean="0">
                <a:solidFill>
                  <a:srgbClr val="FF0000"/>
                </a:solidFill>
              </a:rPr>
              <a:t>Print</a:t>
            </a:r>
            <a:r>
              <a:rPr lang="en-US" sz="3200" b="1" dirty="0" smtClean="0"/>
              <a:t> media …</a:t>
            </a:r>
            <a:r>
              <a:rPr lang="en-US" sz="3200" b="1" dirty="0" smtClean="0">
                <a:solidFill>
                  <a:srgbClr val="FF0000"/>
                </a:solidFill>
              </a:rPr>
              <a:t>Pre-Qualified Prospects or Warm Leads</a:t>
            </a:r>
            <a:r>
              <a:rPr lang="en-US" sz="3200" b="1" dirty="0" smtClean="0"/>
              <a:t> </a:t>
            </a:r>
            <a:endParaRPr lang="en-US" sz="3200" b="1" dirty="0" smtClean="0">
              <a:solidFill>
                <a:srgbClr val="FF0000"/>
              </a:solidFill>
            </a:endParaRPr>
          </a:p>
          <a:p>
            <a:pPr algn="l">
              <a:buFont typeface="Arial" pitchFamily="34" charset="0"/>
              <a:buChar char="•"/>
            </a:pPr>
            <a:endParaRPr lang="en-US" sz="4000" b="1" dirty="0">
              <a:latin typeface="Times New Roman" pitchFamily="18" charset="0"/>
            </a:endParaRPr>
          </a:p>
        </p:txBody>
      </p:sp>
    </p:spTree>
    <p:extLst>
      <p:ext uri="{BB962C8B-B14F-4D97-AF65-F5344CB8AC3E}">
        <p14:creationId xmlns:p14="http://schemas.microsoft.com/office/powerpoint/2010/main" val="280652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203200" y="1981200"/>
            <a:ext cx="11684000" cy="4267200"/>
          </a:xfrm>
        </p:spPr>
        <p:txBody>
          <a:bodyPr/>
          <a:lstStyle/>
          <a:p>
            <a:pPr>
              <a:lnSpc>
                <a:spcPct val="80000"/>
              </a:lnSpc>
              <a:buNone/>
            </a:pPr>
            <a:endParaRPr lang="en-US" sz="5400" b="1" dirty="0" smtClean="0">
              <a:solidFill>
                <a:schemeClr val="bg2"/>
              </a:solidFill>
            </a:endParaRPr>
          </a:p>
          <a:p>
            <a:pPr>
              <a:lnSpc>
                <a:spcPct val="80000"/>
              </a:lnSpc>
              <a:buNone/>
            </a:pPr>
            <a:endParaRPr lang="en-US" sz="5400" b="1" dirty="0" smtClean="0">
              <a:solidFill>
                <a:schemeClr val="bg2"/>
              </a:solidFill>
            </a:endParaRPr>
          </a:p>
          <a:p>
            <a:pPr>
              <a:lnSpc>
                <a:spcPct val="80000"/>
              </a:lnSpc>
              <a:buNone/>
            </a:pPr>
            <a:r>
              <a:rPr lang="en-US" sz="5400" b="1" dirty="0" smtClean="0">
                <a:solidFill>
                  <a:schemeClr val="bg2"/>
                </a:solidFill>
              </a:rPr>
              <a:t>			</a:t>
            </a:r>
            <a:endParaRPr lang="en-US" sz="8000" b="1" dirty="0">
              <a:solidFill>
                <a:srgbClr val="FF0000"/>
              </a:solidFill>
            </a:endParaRPr>
          </a:p>
        </p:txBody>
      </p:sp>
      <p:sp>
        <p:nvSpPr>
          <p:cNvPr id="6" name="Title 5"/>
          <p:cNvSpPr>
            <a:spLocks noGrp="1"/>
          </p:cNvSpPr>
          <p:nvPr>
            <p:ph type="title"/>
          </p:nvPr>
        </p:nvSpPr>
        <p:spPr>
          <a:xfrm>
            <a:off x="1295400" y="59186"/>
            <a:ext cx="9601200" cy="1036850"/>
          </a:xfrm>
        </p:spPr>
        <p:txBody>
          <a:bodyPr/>
          <a:lstStyle/>
          <a:p>
            <a:r>
              <a:rPr lang="en-US" sz="5400" b="1" dirty="0" smtClean="0">
                <a:solidFill>
                  <a:srgbClr val="FFFF00"/>
                </a:solidFill>
                <a:effectLst>
                  <a:outerShdw blurRad="38100" dist="38100" dir="2700000" algn="tl">
                    <a:srgbClr val="000000"/>
                  </a:outerShdw>
                </a:effectLst>
                <a:latin typeface="Microsoft Sans Serif" pitchFamily="34" charset="0"/>
                <a:cs typeface="Microsoft Sans Serif" pitchFamily="34" charset="0"/>
              </a:rPr>
              <a:t>Prospecting Strategy</a:t>
            </a:r>
            <a:endParaRPr lang="en-US" sz="5400" b="1" dirty="0">
              <a:solidFill>
                <a:srgbClr val="FFFF00"/>
              </a:solidFill>
            </a:endParaRPr>
          </a:p>
        </p:txBody>
      </p:sp>
      <p:pic>
        <p:nvPicPr>
          <p:cNvPr id="7" name="Picture 6" descr="restaurant.jpg"/>
          <p:cNvPicPr>
            <a:picLocks noChangeAspect="1"/>
          </p:cNvPicPr>
          <p:nvPr/>
        </p:nvPicPr>
        <p:blipFill>
          <a:blip r:embed="rId3" cstate="print"/>
          <a:srcRect l="15500" t="8889" r="29875" b="56667"/>
          <a:stretch>
            <a:fillRect/>
          </a:stretch>
        </p:blipFill>
        <p:spPr>
          <a:xfrm>
            <a:off x="1727199" y="1534886"/>
            <a:ext cx="8575601" cy="5246914"/>
          </a:xfrm>
          <a:prstGeom prst="rect">
            <a:avLst/>
          </a:prstGeom>
        </p:spPr>
      </p:pic>
      <p:sp>
        <p:nvSpPr>
          <p:cNvPr id="9" name="Right Arrow 8"/>
          <p:cNvSpPr/>
          <p:nvPr/>
        </p:nvSpPr>
        <p:spPr bwMode="auto">
          <a:xfrm>
            <a:off x="508000" y="2895600"/>
            <a:ext cx="1304544" cy="484632"/>
          </a:xfrm>
          <a:prstGeom prst="rightArrow">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F0000"/>
              </a:solidFill>
              <a:effectLst/>
              <a:latin typeface="Arial" charset="0"/>
            </a:endParaRPr>
          </a:p>
        </p:txBody>
      </p:sp>
      <p:sp>
        <p:nvSpPr>
          <p:cNvPr id="10" name="Right Arrow 9"/>
          <p:cNvSpPr/>
          <p:nvPr/>
        </p:nvSpPr>
        <p:spPr bwMode="auto">
          <a:xfrm>
            <a:off x="406400" y="3962400"/>
            <a:ext cx="1304544" cy="484632"/>
          </a:xfrm>
          <a:prstGeom prst="rightArrow">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F0000"/>
              </a:solidFill>
              <a:effectLst/>
              <a:latin typeface="Arial" charset="0"/>
            </a:endParaRPr>
          </a:p>
        </p:txBody>
      </p:sp>
      <p:sp>
        <p:nvSpPr>
          <p:cNvPr id="11" name="Right Arrow 10"/>
          <p:cNvSpPr/>
          <p:nvPr/>
        </p:nvSpPr>
        <p:spPr bwMode="auto">
          <a:xfrm rot="7584645">
            <a:off x="5864111" y="1987034"/>
            <a:ext cx="978408" cy="646176"/>
          </a:xfrm>
          <a:prstGeom prst="rightArrow">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F0000"/>
              </a:solidFill>
              <a:effectLst/>
              <a:latin typeface="Arial" charset="0"/>
            </a:endParaRPr>
          </a:p>
        </p:txBody>
      </p:sp>
      <p:sp>
        <p:nvSpPr>
          <p:cNvPr id="12" name="Right Arrow 11"/>
          <p:cNvSpPr/>
          <p:nvPr/>
        </p:nvSpPr>
        <p:spPr bwMode="auto">
          <a:xfrm rot="8816629">
            <a:off x="5150651" y="5866419"/>
            <a:ext cx="1304544" cy="484632"/>
          </a:xfrm>
          <a:prstGeom prst="rightArrow">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F0000"/>
              </a:solidFill>
              <a:effectLst/>
              <a:latin typeface="Arial" charset="0"/>
            </a:endParaRPr>
          </a:p>
        </p:txBody>
      </p:sp>
      <p:sp>
        <p:nvSpPr>
          <p:cNvPr id="2" name="TextBox 1"/>
          <p:cNvSpPr txBox="1"/>
          <p:nvPr/>
        </p:nvSpPr>
        <p:spPr>
          <a:xfrm>
            <a:off x="10193943" y="2895600"/>
            <a:ext cx="1889200" cy="2062103"/>
          </a:xfrm>
          <a:prstGeom prst="rect">
            <a:avLst/>
          </a:prstGeom>
          <a:noFill/>
        </p:spPr>
        <p:txBody>
          <a:bodyPr wrap="square" rtlCol="0">
            <a:spAutoFit/>
          </a:bodyPr>
          <a:lstStyle/>
          <a:p>
            <a:r>
              <a:rPr lang="en-US" sz="3200" b="1" dirty="0" smtClean="0"/>
              <a:t>East way to find Business Category</a:t>
            </a:r>
            <a:endParaRPr lang="en-US" sz="3200" b="1" dirty="0"/>
          </a:p>
        </p:txBody>
      </p:sp>
    </p:spTree>
    <p:extLst>
      <p:ext uri="{BB962C8B-B14F-4D97-AF65-F5344CB8AC3E}">
        <p14:creationId xmlns:p14="http://schemas.microsoft.com/office/powerpoint/2010/main" val="200670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203200" y="1981200"/>
            <a:ext cx="11684000" cy="4267200"/>
          </a:xfrm>
        </p:spPr>
        <p:txBody>
          <a:bodyPr/>
          <a:lstStyle/>
          <a:p>
            <a:pPr>
              <a:lnSpc>
                <a:spcPct val="80000"/>
              </a:lnSpc>
              <a:buNone/>
            </a:pPr>
            <a:endParaRPr lang="en-US" sz="5400" b="1" dirty="0" smtClean="0">
              <a:solidFill>
                <a:schemeClr val="bg2"/>
              </a:solidFill>
            </a:endParaRPr>
          </a:p>
          <a:p>
            <a:pPr>
              <a:lnSpc>
                <a:spcPct val="80000"/>
              </a:lnSpc>
              <a:buNone/>
            </a:pPr>
            <a:endParaRPr lang="en-US" sz="5400" b="1" dirty="0" smtClean="0">
              <a:solidFill>
                <a:schemeClr val="bg2"/>
              </a:solidFill>
            </a:endParaRPr>
          </a:p>
          <a:p>
            <a:pPr>
              <a:lnSpc>
                <a:spcPct val="80000"/>
              </a:lnSpc>
              <a:buNone/>
            </a:pPr>
            <a:r>
              <a:rPr lang="en-US" sz="5400" b="1" dirty="0" smtClean="0">
                <a:solidFill>
                  <a:schemeClr val="bg2"/>
                </a:solidFill>
              </a:rPr>
              <a:t>			</a:t>
            </a:r>
            <a:endParaRPr lang="en-US" sz="8000" b="1" dirty="0">
              <a:solidFill>
                <a:srgbClr val="FF0000"/>
              </a:solidFill>
            </a:endParaRPr>
          </a:p>
        </p:txBody>
      </p:sp>
      <p:sp>
        <p:nvSpPr>
          <p:cNvPr id="6" name="Title 5"/>
          <p:cNvSpPr>
            <a:spLocks noGrp="1"/>
          </p:cNvSpPr>
          <p:nvPr>
            <p:ph type="title"/>
          </p:nvPr>
        </p:nvSpPr>
        <p:spPr>
          <a:xfrm>
            <a:off x="1295400" y="37414"/>
            <a:ext cx="9601200" cy="1036850"/>
          </a:xfrm>
        </p:spPr>
        <p:txBody>
          <a:bodyPr/>
          <a:lstStyle/>
          <a:p>
            <a:r>
              <a:rPr lang="en-US" sz="5400" b="1" dirty="0" smtClean="0">
                <a:solidFill>
                  <a:srgbClr val="FFFF00"/>
                </a:solidFill>
                <a:effectLst>
                  <a:outerShdw blurRad="38100" dist="38100" dir="2700000" algn="tl">
                    <a:srgbClr val="000000"/>
                  </a:outerShdw>
                </a:effectLst>
                <a:latin typeface="Microsoft Sans Serif" pitchFamily="34" charset="0"/>
                <a:cs typeface="Microsoft Sans Serif" pitchFamily="34" charset="0"/>
              </a:rPr>
              <a:t>Prospecting Strategy</a:t>
            </a:r>
            <a:endParaRPr lang="en-US" sz="5400" b="1" dirty="0">
              <a:solidFill>
                <a:srgbClr val="FFFF00"/>
              </a:solidFill>
            </a:endParaRPr>
          </a:p>
        </p:txBody>
      </p:sp>
      <p:sp>
        <p:nvSpPr>
          <p:cNvPr id="5" name="TextBox 4"/>
          <p:cNvSpPr txBox="1"/>
          <p:nvPr/>
        </p:nvSpPr>
        <p:spPr>
          <a:xfrm>
            <a:off x="9550400" y="1676401"/>
            <a:ext cx="2235200" cy="307777"/>
          </a:xfrm>
          <a:prstGeom prst="rect">
            <a:avLst/>
          </a:prstGeom>
          <a:noFill/>
        </p:spPr>
        <p:txBody>
          <a:bodyPr wrap="square" rtlCol="0">
            <a:spAutoFit/>
          </a:bodyPr>
          <a:lstStyle/>
          <a:p>
            <a:r>
              <a:rPr lang="en-US" sz="1400" b="1" dirty="0" smtClean="0">
                <a:solidFill>
                  <a:schemeClr val="bg1"/>
                </a:solidFill>
              </a:rPr>
              <a:t>Day Two</a:t>
            </a:r>
            <a:endParaRPr lang="en-US" sz="1400" b="1" dirty="0">
              <a:solidFill>
                <a:schemeClr val="bg1"/>
              </a:solidFill>
            </a:endParaRPr>
          </a:p>
        </p:txBody>
      </p:sp>
      <p:sp>
        <p:nvSpPr>
          <p:cNvPr id="8" name="Rectangle 7"/>
          <p:cNvSpPr/>
          <p:nvPr/>
        </p:nvSpPr>
        <p:spPr>
          <a:xfrm>
            <a:off x="0" y="1905508"/>
            <a:ext cx="12192000" cy="5278368"/>
          </a:xfrm>
          <a:prstGeom prst="rect">
            <a:avLst/>
          </a:prstGeom>
        </p:spPr>
        <p:txBody>
          <a:bodyPr wrap="square">
            <a:spAutoFit/>
          </a:bodyPr>
          <a:lstStyle/>
          <a:p>
            <a:pPr algn="l">
              <a:spcBef>
                <a:spcPct val="50000"/>
              </a:spcBef>
            </a:pPr>
            <a:r>
              <a:rPr lang="en-US" sz="5400" b="1" dirty="0" smtClean="0">
                <a:solidFill>
                  <a:srgbClr val="FF0000"/>
                </a:solidFill>
              </a:rPr>
              <a:t>80</a:t>
            </a:r>
            <a:r>
              <a:rPr lang="en-US" sz="5400" b="1" dirty="0" smtClean="0"/>
              <a:t>  Calls / week  </a:t>
            </a:r>
            <a:r>
              <a:rPr lang="en-US" sz="4000" b="1" dirty="0" smtClean="0"/>
              <a:t>(20 / day Mon-</a:t>
            </a:r>
            <a:r>
              <a:rPr lang="en-US" sz="4000" b="1" dirty="0" err="1" smtClean="0"/>
              <a:t>Thur</a:t>
            </a:r>
            <a:r>
              <a:rPr lang="en-US" sz="4000" b="1" dirty="0" smtClean="0"/>
              <a:t>)</a:t>
            </a:r>
          </a:p>
          <a:p>
            <a:pPr algn="l">
              <a:spcBef>
                <a:spcPct val="50000"/>
              </a:spcBef>
            </a:pPr>
            <a:r>
              <a:rPr lang="en-US" sz="5400" b="1" dirty="0" smtClean="0">
                <a:solidFill>
                  <a:srgbClr val="FF0000"/>
                </a:solidFill>
              </a:rPr>
              <a:t>32</a:t>
            </a:r>
            <a:r>
              <a:rPr lang="en-US" sz="5400" b="1" dirty="0" smtClean="0"/>
              <a:t>  Decision makers  </a:t>
            </a:r>
            <a:r>
              <a:rPr lang="en-US" sz="3600" b="1" dirty="0" smtClean="0"/>
              <a:t>(40% of those called)</a:t>
            </a:r>
            <a:endParaRPr lang="en-US" sz="5400" b="1" dirty="0" smtClean="0"/>
          </a:p>
          <a:p>
            <a:pPr algn="l">
              <a:spcBef>
                <a:spcPct val="50000"/>
              </a:spcBef>
            </a:pPr>
            <a:r>
              <a:rPr lang="en-US" sz="5400" b="1" dirty="0" smtClean="0">
                <a:solidFill>
                  <a:srgbClr val="FF0000"/>
                </a:solidFill>
              </a:rPr>
              <a:t>  6</a:t>
            </a:r>
            <a:r>
              <a:rPr lang="en-US" sz="5400" b="1" dirty="0" smtClean="0"/>
              <a:t>  Set appointments  </a:t>
            </a:r>
            <a:r>
              <a:rPr lang="en-US" sz="3600" b="1" dirty="0" smtClean="0"/>
              <a:t>(about 1 in 5 or 20%) </a:t>
            </a:r>
            <a:endParaRPr lang="en-US" sz="4000" b="1" dirty="0" smtClean="0"/>
          </a:p>
          <a:p>
            <a:pPr algn="l">
              <a:spcBef>
                <a:spcPct val="50000"/>
              </a:spcBef>
            </a:pPr>
            <a:r>
              <a:rPr lang="en-US" sz="5400" b="1" dirty="0" smtClean="0">
                <a:solidFill>
                  <a:srgbClr val="FF0000"/>
                </a:solidFill>
              </a:rPr>
              <a:t>  2</a:t>
            </a:r>
            <a:r>
              <a:rPr lang="en-US" sz="5400" b="1" dirty="0" smtClean="0"/>
              <a:t>  Sales  </a:t>
            </a:r>
            <a:r>
              <a:rPr lang="en-US" sz="3600" b="1" dirty="0" smtClean="0"/>
              <a:t>(close 1 in 3 or 33% )</a:t>
            </a:r>
            <a:endParaRPr lang="en-US" sz="4000" b="1" dirty="0" smtClean="0"/>
          </a:p>
          <a:p>
            <a:pPr algn="l">
              <a:buFont typeface="Arial" pitchFamily="34" charset="0"/>
              <a:buChar char="•"/>
            </a:pPr>
            <a:endParaRPr lang="en-US" sz="4000" b="1" dirty="0">
              <a:latin typeface="Times New Roman" pitchFamily="18" charset="0"/>
            </a:endParaRPr>
          </a:p>
        </p:txBody>
      </p:sp>
    </p:spTree>
    <p:extLst>
      <p:ext uri="{BB962C8B-B14F-4D97-AF65-F5344CB8AC3E}">
        <p14:creationId xmlns:p14="http://schemas.microsoft.com/office/powerpoint/2010/main" val="76889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203200" y="1981200"/>
            <a:ext cx="11684000" cy="4267200"/>
          </a:xfrm>
        </p:spPr>
        <p:txBody>
          <a:bodyPr/>
          <a:lstStyle/>
          <a:p>
            <a:pPr>
              <a:lnSpc>
                <a:spcPct val="80000"/>
              </a:lnSpc>
              <a:buNone/>
            </a:pPr>
            <a:endParaRPr lang="en-US" sz="5400" b="1" dirty="0" smtClean="0">
              <a:solidFill>
                <a:schemeClr val="bg2"/>
              </a:solidFill>
            </a:endParaRPr>
          </a:p>
          <a:p>
            <a:pPr>
              <a:lnSpc>
                <a:spcPct val="80000"/>
              </a:lnSpc>
              <a:buNone/>
            </a:pPr>
            <a:endParaRPr lang="en-US" sz="5400" b="1" dirty="0" smtClean="0">
              <a:solidFill>
                <a:schemeClr val="bg2"/>
              </a:solidFill>
            </a:endParaRPr>
          </a:p>
          <a:p>
            <a:pPr>
              <a:lnSpc>
                <a:spcPct val="80000"/>
              </a:lnSpc>
              <a:buNone/>
            </a:pPr>
            <a:r>
              <a:rPr lang="en-US" sz="5400" b="1" dirty="0" smtClean="0">
                <a:solidFill>
                  <a:schemeClr val="bg2"/>
                </a:solidFill>
              </a:rPr>
              <a:t>			</a:t>
            </a:r>
            <a:endParaRPr lang="en-US" sz="8000" b="1" dirty="0">
              <a:solidFill>
                <a:srgbClr val="FF0000"/>
              </a:solidFill>
            </a:endParaRPr>
          </a:p>
        </p:txBody>
      </p:sp>
      <p:sp>
        <p:nvSpPr>
          <p:cNvPr id="6" name="Title 5"/>
          <p:cNvSpPr>
            <a:spLocks noGrp="1"/>
          </p:cNvSpPr>
          <p:nvPr>
            <p:ph type="title"/>
          </p:nvPr>
        </p:nvSpPr>
        <p:spPr>
          <a:xfrm>
            <a:off x="1295400" y="48300"/>
            <a:ext cx="9601200" cy="1036850"/>
          </a:xfrm>
        </p:spPr>
        <p:txBody>
          <a:bodyPr/>
          <a:lstStyle/>
          <a:p>
            <a:r>
              <a:rPr lang="en-US" sz="5400" b="1" dirty="0" smtClean="0">
                <a:solidFill>
                  <a:srgbClr val="FFFF00"/>
                </a:solidFill>
                <a:effectLst>
                  <a:outerShdw blurRad="38100" dist="38100" dir="2700000" algn="tl">
                    <a:srgbClr val="000000"/>
                  </a:outerShdw>
                </a:effectLst>
                <a:latin typeface="Microsoft Sans Serif" pitchFamily="34" charset="0"/>
                <a:cs typeface="Microsoft Sans Serif" pitchFamily="34" charset="0"/>
              </a:rPr>
              <a:t>Prospecting Strategy</a:t>
            </a:r>
            <a:endParaRPr lang="en-US" sz="5400" b="1" dirty="0">
              <a:solidFill>
                <a:srgbClr val="FFFF00"/>
              </a:solidFill>
            </a:endParaRPr>
          </a:p>
        </p:txBody>
      </p:sp>
      <p:sp>
        <p:nvSpPr>
          <p:cNvPr id="5" name="TextBox 4"/>
          <p:cNvSpPr txBox="1"/>
          <p:nvPr/>
        </p:nvSpPr>
        <p:spPr>
          <a:xfrm>
            <a:off x="9550400" y="1676401"/>
            <a:ext cx="2235200" cy="307777"/>
          </a:xfrm>
          <a:prstGeom prst="rect">
            <a:avLst/>
          </a:prstGeom>
          <a:noFill/>
        </p:spPr>
        <p:txBody>
          <a:bodyPr wrap="square" rtlCol="0">
            <a:spAutoFit/>
          </a:bodyPr>
          <a:lstStyle/>
          <a:p>
            <a:r>
              <a:rPr lang="en-US" sz="1400" b="1" dirty="0" smtClean="0">
                <a:solidFill>
                  <a:schemeClr val="bg1"/>
                </a:solidFill>
              </a:rPr>
              <a:t>Day Two</a:t>
            </a:r>
            <a:endParaRPr lang="en-US" sz="1400" b="1" dirty="0">
              <a:solidFill>
                <a:schemeClr val="bg1"/>
              </a:solidFill>
            </a:endParaRPr>
          </a:p>
        </p:txBody>
      </p:sp>
      <p:sp>
        <p:nvSpPr>
          <p:cNvPr id="8" name="Rectangle 7"/>
          <p:cNvSpPr/>
          <p:nvPr/>
        </p:nvSpPr>
        <p:spPr>
          <a:xfrm>
            <a:off x="772886" y="2518284"/>
            <a:ext cx="11368314" cy="4042453"/>
          </a:xfrm>
          <a:prstGeom prst="rect">
            <a:avLst/>
          </a:prstGeom>
        </p:spPr>
        <p:txBody>
          <a:bodyPr wrap="square">
            <a:spAutoFit/>
          </a:bodyPr>
          <a:lstStyle/>
          <a:p>
            <a:pPr algn="l">
              <a:lnSpc>
                <a:spcPct val="120000"/>
              </a:lnSpc>
            </a:pPr>
            <a:r>
              <a:rPr lang="en-US" sz="2400" b="1" dirty="0" smtClean="0">
                <a:latin typeface="Times New Roman" pitchFamily="18" charset="0"/>
              </a:rPr>
              <a:t>Contractors / Builders	Before 8:30am or after 5:00pm</a:t>
            </a:r>
          </a:p>
          <a:p>
            <a:pPr algn="l">
              <a:lnSpc>
                <a:spcPct val="120000"/>
              </a:lnSpc>
            </a:pPr>
            <a:r>
              <a:rPr lang="en-US" sz="2400" b="1" dirty="0" smtClean="0">
                <a:latin typeface="Times New Roman" pitchFamily="18" charset="0"/>
              </a:rPr>
              <a:t>Corporate Executives	After 10:30am</a:t>
            </a:r>
          </a:p>
          <a:p>
            <a:pPr algn="l">
              <a:lnSpc>
                <a:spcPct val="120000"/>
              </a:lnSpc>
            </a:pPr>
            <a:r>
              <a:rPr lang="en-US" sz="2400" b="1" dirty="0" smtClean="0">
                <a:latin typeface="Times New Roman" pitchFamily="18" charset="0"/>
              </a:rPr>
              <a:t>Dentists		        	Before 9:30am			</a:t>
            </a:r>
          </a:p>
          <a:p>
            <a:pPr algn="l">
              <a:lnSpc>
                <a:spcPct val="120000"/>
              </a:lnSpc>
            </a:pPr>
            <a:r>
              <a:rPr lang="en-US" sz="2400" b="1" dirty="0" smtClean="0">
                <a:latin typeface="Times New Roman" pitchFamily="18" charset="0"/>
              </a:rPr>
              <a:t>Grocers		        	After 10:30am</a:t>
            </a:r>
          </a:p>
          <a:p>
            <a:pPr algn="l">
              <a:lnSpc>
                <a:spcPct val="120000"/>
              </a:lnSpc>
            </a:pPr>
            <a:r>
              <a:rPr lang="en-US" sz="2400" b="1" dirty="0" smtClean="0">
                <a:latin typeface="Times New Roman" pitchFamily="18" charset="0"/>
              </a:rPr>
              <a:t>Dry Cleaners		        	Between 10am and 4pm</a:t>
            </a:r>
          </a:p>
          <a:p>
            <a:pPr algn="l">
              <a:lnSpc>
                <a:spcPct val="120000"/>
              </a:lnSpc>
            </a:pPr>
            <a:r>
              <a:rPr lang="en-US" sz="2400" b="1" dirty="0" smtClean="0">
                <a:latin typeface="Times New Roman" pitchFamily="18" charset="0"/>
              </a:rPr>
              <a:t>Physicians		        	Between 9 and 11:00am or after 4:00pm </a:t>
            </a:r>
          </a:p>
          <a:p>
            <a:pPr algn="l">
              <a:lnSpc>
                <a:spcPct val="120000"/>
              </a:lnSpc>
            </a:pPr>
            <a:r>
              <a:rPr lang="en-US" sz="2400" b="1" dirty="0" smtClean="0">
                <a:latin typeface="Times New Roman" pitchFamily="18" charset="0"/>
              </a:rPr>
              <a:t>Retail Stores		        	After 10:00am</a:t>
            </a:r>
          </a:p>
          <a:p>
            <a:pPr algn="l">
              <a:lnSpc>
                <a:spcPct val="120000"/>
              </a:lnSpc>
            </a:pPr>
            <a:r>
              <a:rPr lang="en-US" sz="2400" b="1" dirty="0" smtClean="0">
                <a:latin typeface="Times New Roman" pitchFamily="18" charset="0"/>
              </a:rPr>
              <a:t>Restaurants		        	Before 11:00am and after 2:00pm</a:t>
            </a:r>
          </a:p>
          <a:p>
            <a:pPr algn="l">
              <a:lnSpc>
                <a:spcPct val="120000"/>
              </a:lnSpc>
            </a:pPr>
            <a:r>
              <a:rPr lang="en-US" sz="2400" b="1" dirty="0" smtClean="0">
                <a:latin typeface="Times New Roman" pitchFamily="18" charset="0"/>
              </a:rPr>
              <a:t>Home Services	        	Before 8:00am or after 4:00pm	</a:t>
            </a:r>
            <a:endParaRPr lang="en-US" sz="2400" b="1" dirty="0">
              <a:latin typeface="Times New Roman" pitchFamily="18" charset="0"/>
            </a:endParaRPr>
          </a:p>
        </p:txBody>
      </p:sp>
      <p:sp>
        <p:nvSpPr>
          <p:cNvPr id="7" name="TextBox 6"/>
          <p:cNvSpPr txBox="1"/>
          <p:nvPr/>
        </p:nvSpPr>
        <p:spPr>
          <a:xfrm>
            <a:off x="203200" y="1676401"/>
            <a:ext cx="11684000" cy="830997"/>
          </a:xfrm>
          <a:prstGeom prst="rect">
            <a:avLst/>
          </a:prstGeom>
          <a:noFill/>
        </p:spPr>
        <p:txBody>
          <a:bodyPr wrap="square" rtlCol="0">
            <a:spAutoFit/>
          </a:bodyPr>
          <a:lstStyle/>
          <a:p>
            <a:pPr algn="l"/>
            <a:r>
              <a:rPr lang="en-US" sz="4800" b="1" dirty="0" smtClean="0">
                <a:solidFill>
                  <a:srgbClr val="0050A0"/>
                </a:solidFill>
                <a:effectLst>
                  <a:outerShdw blurRad="38100" dist="38100" dir="2700000" algn="tl">
                    <a:srgbClr val="000000"/>
                  </a:outerShdw>
                </a:effectLst>
              </a:rPr>
              <a:t>Best Time To Call Prospects </a:t>
            </a:r>
            <a:endParaRPr lang="en-US" sz="4800" b="1" dirty="0">
              <a:solidFill>
                <a:srgbClr val="0050A0"/>
              </a:solidFill>
              <a:effectLst>
                <a:outerShdw blurRad="38100" dist="38100" dir="2700000" algn="tl">
                  <a:srgbClr val="000000"/>
                </a:outerShdw>
              </a:effectLst>
            </a:endParaRPr>
          </a:p>
        </p:txBody>
      </p:sp>
    </p:spTree>
    <p:extLst>
      <p:ext uri="{BB962C8B-B14F-4D97-AF65-F5344CB8AC3E}">
        <p14:creationId xmlns:p14="http://schemas.microsoft.com/office/powerpoint/2010/main" val="328842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203200" y="1981200"/>
            <a:ext cx="11684000" cy="4267200"/>
          </a:xfrm>
        </p:spPr>
        <p:txBody>
          <a:bodyPr/>
          <a:lstStyle/>
          <a:p>
            <a:pPr>
              <a:lnSpc>
                <a:spcPct val="80000"/>
              </a:lnSpc>
              <a:buNone/>
            </a:pPr>
            <a:endParaRPr lang="en-US" sz="5400" b="1" dirty="0" smtClean="0">
              <a:solidFill>
                <a:schemeClr val="bg2"/>
              </a:solidFill>
            </a:endParaRPr>
          </a:p>
          <a:p>
            <a:pPr>
              <a:lnSpc>
                <a:spcPct val="80000"/>
              </a:lnSpc>
              <a:buNone/>
            </a:pPr>
            <a:endParaRPr lang="en-US" sz="5400" b="1" dirty="0" smtClean="0">
              <a:solidFill>
                <a:schemeClr val="bg2"/>
              </a:solidFill>
            </a:endParaRPr>
          </a:p>
          <a:p>
            <a:pPr>
              <a:lnSpc>
                <a:spcPct val="80000"/>
              </a:lnSpc>
              <a:buNone/>
            </a:pPr>
            <a:r>
              <a:rPr lang="en-US" sz="5400" b="1" dirty="0" smtClean="0">
                <a:solidFill>
                  <a:schemeClr val="bg2"/>
                </a:solidFill>
              </a:rPr>
              <a:t>			</a:t>
            </a:r>
            <a:endParaRPr lang="en-US" sz="8000" b="1" dirty="0">
              <a:solidFill>
                <a:srgbClr val="FF0000"/>
              </a:solidFill>
            </a:endParaRPr>
          </a:p>
        </p:txBody>
      </p:sp>
      <p:sp>
        <p:nvSpPr>
          <p:cNvPr id="6" name="Title 5"/>
          <p:cNvSpPr>
            <a:spLocks noGrp="1"/>
          </p:cNvSpPr>
          <p:nvPr>
            <p:ph type="title"/>
          </p:nvPr>
        </p:nvSpPr>
        <p:spPr>
          <a:xfrm>
            <a:off x="1295400" y="48300"/>
            <a:ext cx="9601200" cy="1036850"/>
          </a:xfrm>
        </p:spPr>
        <p:txBody>
          <a:bodyPr/>
          <a:lstStyle/>
          <a:p>
            <a:r>
              <a:rPr lang="en-US" sz="5400" b="1" dirty="0" smtClean="0">
                <a:solidFill>
                  <a:srgbClr val="FFFF00"/>
                </a:solidFill>
                <a:effectLst>
                  <a:outerShdw blurRad="38100" dist="38100" dir="2700000" algn="tl">
                    <a:srgbClr val="000000"/>
                  </a:outerShdw>
                </a:effectLst>
                <a:latin typeface="Microsoft Sans Serif" pitchFamily="34" charset="0"/>
                <a:cs typeface="Microsoft Sans Serif" pitchFamily="34" charset="0"/>
              </a:rPr>
              <a:t>Prospecting Strategy</a:t>
            </a:r>
            <a:endParaRPr lang="en-US" sz="5400" b="1" dirty="0">
              <a:solidFill>
                <a:srgbClr val="FFFF00"/>
              </a:solidFill>
            </a:endParaRPr>
          </a:p>
        </p:txBody>
      </p:sp>
      <p:sp>
        <p:nvSpPr>
          <p:cNvPr id="5" name="TextBox 4"/>
          <p:cNvSpPr txBox="1"/>
          <p:nvPr/>
        </p:nvSpPr>
        <p:spPr>
          <a:xfrm>
            <a:off x="9550400" y="1676401"/>
            <a:ext cx="2235200" cy="307777"/>
          </a:xfrm>
          <a:prstGeom prst="rect">
            <a:avLst/>
          </a:prstGeom>
          <a:noFill/>
        </p:spPr>
        <p:txBody>
          <a:bodyPr wrap="square" rtlCol="0">
            <a:spAutoFit/>
          </a:bodyPr>
          <a:lstStyle/>
          <a:p>
            <a:r>
              <a:rPr lang="en-US" sz="1400" b="1" dirty="0" smtClean="0">
                <a:solidFill>
                  <a:schemeClr val="bg1"/>
                </a:solidFill>
              </a:rPr>
              <a:t>Day Two</a:t>
            </a:r>
            <a:endParaRPr lang="en-US" sz="1400" b="1" dirty="0">
              <a:solidFill>
                <a:schemeClr val="bg1"/>
              </a:solidFill>
            </a:endParaRPr>
          </a:p>
        </p:txBody>
      </p:sp>
      <p:sp>
        <p:nvSpPr>
          <p:cNvPr id="7" name="TextBox 6"/>
          <p:cNvSpPr txBox="1"/>
          <p:nvPr/>
        </p:nvSpPr>
        <p:spPr>
          <a:xfrm>
            <a:off x="217713" y="1995064"/>
            <a:ext cx="11854543" cy="3231654"/>
          </a:xfrm>
          <a:prstGeom prst="rect">
            <a:avLst/>
          </a:prstGeom>
          <a:noFill/>
        </p:spPr>
        <p:txBody>
          <a:bodyPr wrap="square" rtlCol="0">
            <a:spAutoFit/>
          </a:bodyPr>
          <a:lstStyle/>
          <a:p>
            <a:pPr algn="ctr">
              <a:spcBef>
                <a:spcPct val="50000"/>
              </a:spcBef>
            </a:pPr>
            <a:r>
              <a:rPr lang="en-US" sz="7200" b="1" dirty="0" smtClean="0">
                <a:solidFill>
                  <a:srgbClr val="990033"/>
                </a:solidFill>
                <a:effectLst>
                  <a:outerShdw blurRad="38100" dist="38100" dir="2700000" algn="tl">
                    <a:srgbClr val="000000"/>
                  </a:outerShdw>
                </a:effectLst>
              </a:rPr>
              <a:t>Remember to :</a:t>
            </a:r>
          </a:p>
          <a:p>
            <a:pPr algn="ctr">
              <a:spcBef>
                <a:spcPct val="50000"/>
              </a:spcBef>
            </a:pPr>
            <a:r>
              <a:rPr lang="en-US" sz="8800" b="1" dirty="0" smtClean="0">
                <a:solidFill>
                  <a:srgbClr val="990033"/>
                </a:solidFill>
                <a:effectLst>
                  <a:outerShdw blurRad="38100" dist="38100" dir="2700000" algn="tl">
                    <a:srgbClr val="000000"/>
                  </a:outerShdw>
                </a:effectLst>
              </a:rPr>
              <a:t>Sell the Appointment !</a:t>
            </a:r>
            <a:endParaRPr lang="en-US" sz="8800" b="1" dirty="0">
              <a:solidFill>
                <a:srgbClr val="990033"/>
              </a:solidFill>
              <a:effectLst>
                <a:outerShdw blurRad="38100" dist="38100" dir="2700000" algn="tl">
                  <a:srgbClr val="000000"/>
                </a:outerShdw>
              </a:effectLst>
            </a:endParaRPr>
          </a:p>
        </p:txBody>
      </p:sp>
    </p:spTree>
    <p:extLst>
      <p:ext uri="{BB962C8B-B14F-4D97-AF65-F5344CB8AC3E}">
        <p14:creationId xmlns:p14="http://schemas.microsoft.com/office/powerpoint/2010/main" val="140176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203200" y="1981200"/>
            <a:ext cx="11684000" cy="4267200"/>
          </a:xfrm>
        </p:spPr>
        <p:txBody>
          <a:bodyPr/>
          <a:lstStyle/>
          <a:p>
            <a:pPr>
              <a:lnSpc>
                <a:spcPct val="80000"/>
              </a:lnSpc>
              <a:buNone/>
            </a:pPr>
            <a:endParaRPr lang="en-US" sz="5400" b="1" dirty="0" smtClean="0">
              <a:solidFill>
                <a:schemeClr val="bg2"/>
              </a:solidFill>
            </a:endParaRPr>
          </a:p>
          <a:p>
            <a:pPr>
              <a:lnSpc>
                <a:spcPct val="80000"/>
              </a:lnSpc>
              <a:buNone/>
            </a:pPr>
            <a:endParaRPr lang="en-US" sz="5400" b="1" dirty="0" smtClean="0">
              <a:solidFill>
                <a:schemeClr val="bg2"/>
              </a:solidFill>
            </a:endParaRPr>
          </a:p>
          <a:p>
            <a:pPr>
              <a:lnSpc>
                <a:spcPct val="80000"/>
              </a:lnSpc>
              <a:buNone/>
            </a:pPr>
            <a:r>
              <a:rPr lang="en-US" sz="5400" b="1" dirty="0" smtClean="0">
                <a:solidFill>
                  <a:schemeClr val="bg2"/>
                </a:solidFill>
              </a:rPr>
              <a:t>			</a:t>
            </a:r>
            <a:endParaRPr lang="en-US" sz="8000" b="1" dirty="0">
              <a:solidFill>
                <a:srgbClr val="FF0000"/>
              </a:solidFill>
            </a:endParaRPr>
          </a:p>
        </p:txBody>
      </p:sp>
      <p:sp>
        <p:nvSpPr>
          <p:cNvPr id="6" name="Title 5"/>
          <p:cNvSpPr>
            <a:spLocks noGrp="1"/>
          </p:cNvSpPr>
          <p:nvPr>
            <p:ph type="title"/>
          </p:nvPr>
        </p:nvSpPr>
        <p:spPr>
          <a:xfrm>
            <a:off x="1295400" y="37414"/>
            <a:ext cx="9601200" cy="1036850"/>
          </a:xfrm>
        </p:spPr>
        <p:txBody>
          <a:bodyPr/>
          <a:lstStyle/>
          <a:p>
            <a:r>
              <a:rPr lang="en-US" sz="5400" b="1" dirty="0" smtClean="0">
                <a:solidFill>
                  <a:srgbClr val="FFFF00"/>
                </a:solidFill>
                <a:effectLst>
                  <a:outerShdw blurRad="38100" dist="38100" dir="2700000" algn="tl">
                    <a:srgbClr val="000000"/>
                  </a:outerShdw>
                </a:effectLst>
                <a:latin typeface="Microsoft Sans Serif" pitchFamily="34" charset="0"/>
                <a:cs typeface="Microsoft Sans Serif" pitchFamily="34" charset="0"/>
              </a:rPr>
              <a:t>Prospecting Strategy</a:t>
            </a:r>
            <a:endParaRPr lang="en-US" sz="5400" b="1" dirty="0">
              <a:solidFill>
                <a:srgbClr val="FFFF00"/>
              </a:solidFill>
            </a:endParaRPr>
          </a:p>
        </p:txBody>
      </p:sp>
      <p:sp>
        <p:nvSpPr>
          <p:cNvPr id="7" name="TextBox 6"/>
          <p:cNvSpPr txBox="1"/>
          <p:nvPr/>
        </p:nvSpPr>
        <p:spPr>
          <a:xfrm>
            <a:off x="203200" y="2133600"/>
            <a:ext cx="11684000" cy="3046988"/>
          </a:xfrm>
          <a:prstGeom prst="rect">
            <a:avLst/>
          </a:prstGeom>
          <a:noFill/>
        </p:spPr>
        <p:txBody>
          <a:bodyPr wrap="square" rtlCol="0">
            <a:spAutoFit/>
          </a:bodyPr>
          <a:lstStyle/>
          <a:p>
            <a:pPr lvl="1" algn="l">
              <a:spcBef>
                <a:spcPct val="50000"/>
              </a:spcBef>
              <a:buFont typeface="Arial" pitchFamily="34" charset="0"/>
              <a:buChar char="•"/>
            </a:pPr>
            <a:r>
              <a:rPr lang="en-US" sz="4800" b="1" dirty="0" smtClean="0"/>
              <a:t>Time to Prepare</a:t>
            </a:r>
          </a:p>
          <a:p>
            <a:pPr lvl="1" algn="l">
              <a:spcBef>
                <a:spcPct val="50000"/>
              </a:spcBef>
              <a:buFont typeface="Arial" pitchFamily="34" charset="0"/>
              <a:buChar char="•"/>
            </a:pPr>
            <a:r>
              <a:rPr lang="en-US" sz="4800" b="1" dirty="0" smtClean="0"/>
              <a:t>Opportunity to Present my Product </a:t>
            </a:r>
          </a:p>
          <a:p>
            <a:pPr lvl="1" algn="l">
              <a:spcBef>
                <a:spcPct val="50000"/>
              </a:spcBef>
              <a:buFont typeface="Arial" pitchFamily="34" charset="0"/>
              <a:buChar char="•"/>
            </a:pPr>
            <a:r>
              <a:rPr lang="en-US" sz="4800" b="1" dirty="0" smtClean="0"/>
              <a:t>Attentive / Receptive Audience</a:t>
            </a:r>
            <a:endParaRPr lang="en-US" sz="4800" b="1" dirty="0"/>
          </a:p>
        </p:txBody>
      </p:sp>
    </p:spTree>
    <p:extLst>
      <p:ext uri="{BB962C8B-B14F-4D97-AF65-F5344CB8AC3E}">
        <p14:creationId xmlns:p14="http://schemas.microsoft.com/office/powerpoint/2010/main" val="391352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ales Direction 16X9">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alesDirection_16x9.potx" id="{FE35DD5A-B687-4161-B4D9-35484B75A379}" vid="{5DB76398-B2EF-4269-B3B2-C0E4C29F3554}"/>
    </a:ext>
  </a:extLst>
</a:theme>
</file>

<file path=ppt/theme/theme2.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373</TotalTime>
  <Words>3329</Words>
  <Application>Microsoft Office PowerPoint</Application>
  <PresentationFormat>Custom</PresentationFormat>
  <Paragraphs>457</Paragraphs>
  <Slides>39</Slides>
  <Notes>38</Notes>
  <HiddenSlides>2</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Sales Direction 16X9</vt:lpstr>
      <vt:lpstr>Prospecting Strategy</vt:lpstr>
      <vt:lpstr>Prospecting Strategy</vt:lpstr>
      <vt:lpstr>Prospecting Strategy</vt:lpstr>
      <vt:lpstr>Prospecting Strategy</vt:lpstr>
      <vt:lpstr>Prospecting Strategy</vt:lpstr>
      <vt:lpstr>Prospecting Strategy</vt:lpstr>
      <vt:lpstr>Prospecting Strategy</vt:lpstr>
      <vt:lpstr>Prospecting Strategy</vt:lpstr>
      <vt:lpstr>Prospecting Strategy</vt:lpstr>
      <vt:lpstr>Prospecting Strategy</vt:lpstr>
      <vt:lpstr>Prospecting Strategy</vt:lpstr>
      <vt:lpstr>The Hot 100 Categories</vt:lpstr>
      <vt:lpstr>The Hot 100 Categories</vt:lpstr>
      <vt:lpstr>The Hot 100 Categories</vt:lpstr>
      <vt:lpstr>The Hot 100 Categories</vt:lpstr>
      <vt:lpstr>The Hot 100 Categories</vt:lpstr>
      <vt:lpstr>The Hot 100 Categories</vt:lpstr>
      <vt:lpstr>The Hot 100 Categories</vt:lpstr>
      <vt:lpstr>The Hot 100 Categories</vt:lpstr>
      <vt:lpstr>Prospecting Strategy</vt:lpstr>
      <vt:lpstr>Prospecting Strategy</vt:lpstr>
      <vt:lpstr>Prospecting Strategy</vt:lpstr>
      <vt:lpstr>Prospecting Strategy</vt:lpstr>
      <vt:lpstr>Prospecting Strategy</vt:lpstr>
      <vt:lpstr>Prospecting Strategy</vt:lpstr>
      <vt:lpstr>Prospecting Strategy</vt:lpstr>
      <vt:lpstr>Prospecting Strategy</vt:lpstr>
      <vt:lpstr>Prospecting Strategy</vt:lpstr>
      <vt:lpstr>Prospecting Strategy</vt:lpstr>
      <vt:lpstr>Prospecting Strategy</vt:lpstr>
      <vt:lpstr>Prospecting Strategy</vt:lpstr>
      <vt:lpstr>Prospecting Strategy</vt:lpstr>
      <vt:lpstr>Prospecting Strategy</vt:lpstr>
      <vt:lpstr>Prospecting Strategy</vt:lpstr>
      <vt:lpstr>PowerPoint Presentation</vt:lpstr>
      <vt:lpstr>PowerPoint Presentation</vt:lpstr>
      <vt:lpstr>Prospecting Strategy</vt:lpstr>
      <vt:lpstr>Prospecting Strategy</vt:lpstr>
      <vt:lpstr>Prospecting Strategy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Picture Layout</dc:title>
  <dc:creator>JW Owens</dc:creator>
  <cp:lastModifiedBy>JW Owens</cp:lastModifiedBy>
  <cp:revision>42</cp:revision>
  <dcterms:created xsi:type="dcterms:W3CDTF">2012-08-30T21:52:00Z</dcterms:created>
  <dcterms:modified xsi:type="dcterms:W3CDTF">2016-08-01T15:45:23Z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0x0101007C1D5F340F01F94FA2FD29A5E6DC872E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