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304"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3" r:id="rId29"/>
    <p:sldId id="298" r:id="rId30"/>
    <p:sldId id="29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5E3D6F-02D8-454B-A7E6-48ABF3A515FD}" type="slidenum">
              <a:rPr lang="en-US"/>
              <a:pPr/>
              <a:t>29</a:t>
            </a:fld>
            <a:endParaRPr lang="en-US" dirty="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047" y="2643003"/>
            <a:ext cx="6268720" cy="992279"/>
          </a:xfrm>
        </p:spPr>
        <p:txBody>
          <a:bodyPr>
            <a:noAutofit/>
          </a:bodyPr>
          <a:lstStyle/>
          <a:p>
            <a:pPr algn="ctr"/>
            <a:r>
              <a:rPr lang="en-US" sz="6000" b="1" dirty="0">
                <a:solidFill>
                  <a:schemeClr val="tx2"/>
                </a:solidFill>
              </a:rPr>
              <a:t>“JUST FOR OPENERS”</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3651" r="23651"/>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rgbClr val="FFFF00"/>
                </a:solidFill>
              </a:rPr>
              <a:t>JWO 213</a:t>
            </a:r>
            <a:endParaRPr lang="en-US" sz="1600" b="1" dirty="0">
              <a:solidFill>
                <a:srgbClr val="FFFF00"/>
              </a:solidFill>
            </a:endParaRPr>
          </a:p>
        </p:txBody>
      </p:sp>
      <p:sp>
        <p:nvSpPr>
          <p:cNvPr id="7" name="TextBox 6"/>
          <p:cNvSpPr txBox="1"/>
          <p:nvPr/>
        </p:nvSpPr>
        <p:spPr>
          <a:xfrm>
            <a:off x="1552529" y="5758934"/>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6000" b="1" dirty="0" smtClean="0">
                <a:solidFill>
                  <a:srgbClr val="FFFF00"/>
                </a:solidFill>
              </a:rPr>
              <a:t>“JUST FOR OPENERS</a:t>
            </a:r>
            <a:r>
              <a:rPr lang="en-US" b="1" dirty="0" smtClean="0"/>
              <a:t>”</a:t>
            </a:r>
            <a:endParaRPr lang="en-US" dirty="0">
              <a:solidFill>
                <a:schemeClr val="hlink"/>
              </a:solidFill>
            </a:endParaRPr>
          </a:p>
        </p:txBody>
      </p:sp>
      <p:sp>
        <p:nvSpPr>
          <p:cNvPr id="44035" name="Rectangle 3"/>
          <p:cNvSpPr>
            <a:spLocks noGrp="1" noChangeArrowheads="1"/>
          </p:cNvSpPr>
          <p:nvPr>
            <p:ph type="body" idx="1"/>
          </p:nvPr>
        </p:nvSpPr>
        <p:spPr>
          <a:xfrm>
            <a:off x="0" y="2057401"/>
            <a:ext cx="11988800" cy="4419600"/>
          </a:xfrm>
        </p:spPr>
        <p:txBody>
          <a:bodyPr>
            <a:normAutofit lnSpcReduction="10000"/>
          </a:bodyPr>
          <a:lstStyle/>
          <a:p>
            <a:r>
              <a:rPr lang="en-US" sz="3600" b="0" dirty="0"/>
              <a:t>The rep </a:t>
            </a:r>
            <a:r>
              <a:rPr lang="en-US" sz="3600" b="0" dirty="0">
                <a:solidFill>
                  <a:srgbClr val="0070C0"/>
                </a:solidFill>
              </a:rPr>
              <a:t>identifies</a:t>
            </a:r>
            <a:r>
              <a:rPr lang="en-US" sz="3600" b="0" dirty="0"/>
              <a:t> him/herself.</a:t>
            </a:r>
          </a:p>
          <a:p>
            <a:r>
              <a:rPr lang="en-US" sz="3600" b="0" dirty="0">
                <a:solidFill>
                  <a:srgbClr val="0070C0"/>
                </a:solidFill>
              </a:rPr>
              <a:t>Identifies</a:t>
            </a:r>
            <a:r>
              <a:rPr lang="en-US" sz="3600" b="0" dirty="0"/>
              <a:t> the company.</a:t>
            </a:r>
          </a:p>
          <a:p>
            <a:pPr>
              <a:buFontTx/>
              <a:buNone/>
            </a:pPr>
            <a:r>
              <a:rPr lang="en-US" sz="3600" b="0" dirty="0"/>
              <a:t> </a:t>
            </a:r>
          </a:p>
          <a:p>
            <a:pPr>
              <a:buFontTx/>
              <a:buNone/>
            </a:pPr>
            <a:r>
              <a:rPr lang="en-US" sz="3600" b="0" dirty="0"/>
              <a:t>	By using </a:t>
            </a:r>
            <a:r>
              <a:rPr lang="en-US" sz="3600" b="1" i="1" dirty="0">
                <a:solidFill>
                  <a:srgbClr val="0070C0"/>
                </a:solidFill>
              </a:rPr>
              <a:t>“I am your”</a:t>
            </a:r>
            <a:r>
              <a:rPr lang="en-US" sz="3600" b="1" dirty="0">
                <a:solidFill>
                  <a:srgbClr val="0070C0"/>
                </a:solidFill>
              </a:rPr>
              <a:t> </a:t>
            </a:r>
            <a:r>
              <a:rPr lang="en-US" sz="3600" b="1" dirty="0" smtClean="0">
                <a:solidFill>
                  <a:srgbClr val="0070C0"/>
                </a:solidFill>
              </a:rPr>
              <a:t> </a:t>
            </a:r>
            <a:r>
              <a:rPr lang="en-US" sz="3600" b="0" dirty="0" smtClean="0"/>
              <a:t>the </a:t>
            </a:r>
            <a:r>
              <a:rPr lang="en-US" sz="3600" b="0" dirty="0"/>
              <a:t>rep stays </a:t>
            </a:r>
            <a:r>
              <a:rPr lang="en-US" sz="3600" b="0" dirty="0">
                <a:solidFill>
                  <a:srgbClr val="FF0000"/>
                </a:solidFill>
              </a:rPr>
              <a:t>focused on the customer </a:t>
            </a:r>
          </a:p>
          <a:p>
            <a:pPr>
              <a:buFontTx/>
              <a:buNone/>
            </a:pPr>
            <a:r>
              <a:rPr lang="en-US" sz="3600" b="0" dirty="0"/>
              <a:t>	and assumes a </a:t>
            </a:r>
            <a:r>
              <a:rPr lang="en-US" sz="3600" dirty="0"/>
              <a:t>professional relationship</a:t>
            </a:r>
            <a:r>
              <a:rPr lang="en-US" sz="3600" b="0" dirty="0"/>
              <a:t> with the prospect.</a:t>
            </a:r>
          </a:p>
        </p:txBody>
      </p:sp>
    </p:spTree>
    <p:extLst>
      <p:ext uri="{BB962C8B-B14F-4D97-AF65-F5344CB8AC3E}">
        <p14:creationId xmlns:p14="http://schemas.microsoft.com/office/powerpoint/2010/main" val="13636226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37891" name="Rectangle 3"/>
          <p:cNvSpPr>
            <a:spLocks noGrp="1" noChangeArrowheads="1"/>
          </p:cNvSpPr>
          <p:nvPr>
            <p:ph type="body" idx="1"/>
          </p:nvPr>
        </p:nvSpPr>
        <p:spPr>
          <a:xfrm>
            <a:off x="0" y="2133601"/>
            <a:ext cx="12192000" cy="4343400"/>
          </a:xfrm>
        </p:spPr>
        <p:txBody>
          <a:bodyPr/>
          <a:lstStyle/>
          <a:p>
            <a:pPr>
              <a:lnSpc>
                <a:spcPct val="90000"/>
              </a:lnSpc>
            </a:pPr>
            <a:r>
              <a:rPr lang="en-US" sz="2800" b="0" dirty="0"/>
              <a:t>Establishes the </a:t>
            </a:r>
            <a:r>
              <a:rPr lang="en-US" sz="2800" b="1" dirty="0">
                <a:solidFill>
                  <a:srgbClr val="0070C0"/>
                </a:solidFill>
              </a:rPr>
              <a:t>rep’s credentials </a:t>
            </a:r>
            <a:r>
              <a:rPr lang="en-US" sz="2800" b="0" dirty="0"/>
              <a:t>and shows that our focus is on helping businesses.</a:t>
            </a:r>
          </a:p>
          <a:p>
            <a:pPr>
              <a:lnSpc>
                <a:spcPct val="90000"/>
              </a:lnSpc>
            </a:pPr>
            <a:r>
              <a:rPr lang="en-US" sz="2800" b="0" dirty="0"/>
              <a:t>Using the </a:t>
            </a:r>
            <a:r>
              <a:rPr lang="en-US" sz="2800" b="1" dirty="0">
                <a:solidFill>
                  <a:srgbClr val="0070C0"/>
                </a:solidFill>
              </a:rPr>
              <a:t>local community name </a:t>
            </a:r>
            <a:r>
              <a:rPr lang="en-US" sz="2800" dirty="0"/>
              <a:t>further establishes</a:t>
            </a:r>
            <a:r>
              <a:rPr lang="en-US" sz="2800" b="0" dirty="0"/>
              <a:t> the rep’s credentials (we’ve helped locally) and makes the </a:t>
            </a:r>
            <a:r>
              <a:rPr lang="en-US" sz="2800" b="0" dirty="0">
                <a:solidFill>
                  <a:srgbClr val="FF0000"/>
                </a:solidFill>
              </a:rPr>
              <a:t>prospect want to know more. </a:t>
            </a:r>
          </a:p>
          <a:p>
            <a:pPr>
              <a:lnSpc>
                <a:spcPct val="90000"/>
              </a:lnSpc>
              <a:buFontTx/>
              <a:buNone/>
            </a:pPr>
            <a:r>
              <a:rPr lang="en-US" sz="2800" b="0" dirty="0"/>
              <a:t>	</a:t>
            </a:r>
            <a:r>
              <a:rPr lang="en-US" sz="2800" b="1" dirty="0">
                <a:solidFill>
                  <a:srgbClr val="000000"/>
                </a:solidFill>
              </a:rPr>
              <a:t>Business people always want to know what is going on in their community.</a:t>
            </a:r>
            <a:endParaRPr lang="en-US" b="1" dirty="0">
              <a:solidFill>
                <a:srgbClr val="000000"/>
              </a:solidFill>
            </a:endParaRPr>
          </a:p>
        </p:txBody>
      </p:sp>
    </p:spTree>
    <p:extLst>
      <p:ext uri="{BB962C8B-B14F-4D97-AF65-F5344CB8AC3E}">
        <p14:creationId xmlns:p14="http://schemas.microsoft.com/office/powerpoint/2010/main" val="253490329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17411" name="Rectangle 3"/>
          <p:cNvSpPr>
            <a:spLocks noGrp="1" noChangeArrowheads="1"/>
          </p:cNvSpPr>
          <p:nvPr>
            <p:ph type="body" idx="1"/>
          </p:nvPr>
        </p:nvSpPr>
        <p:spPr>
          <a:xfrm>
            <a:off x="0" y="2057401"/>
            <a:ext cx="11988800" cy="4419600"/>
          </a:xfrm>
        </p:spPr>
        <p:txBody>
          <a:bodyPr/>
          <a:lstStyle/>
          <a:p>
            <a:r>
              <a:rPr lang="en-US" sz="4000" b="0" dirty="0"/>
              <a:t>Customer focused benefit-</a:t>
            </a:r>
            <a:r>
              <a:rPr lang="en-US" sz="4000" b="1" dirty="0">
                <a:solidFill>
                  <a:srgbClr val="0070C0"/>
                </a:solidFill>
              </a:rPr>
              <a:t>“bring more customers”. </a:t>
            </a:r>
          </a:p>
          <a:p>
            <a:pPr>
              <a:buFontTx/>
              <a:buNone/>
            </a:pPr>
            <a:r>
              <a:rPr lang="en-US" sz="4000" b="0" dirty="0"/>
              <a:t>	This is a strong benefit to the customer. The possibility of getting </a:t>
            </a:r>
            <a:r>
              <a:rPr lang="en-US" sz="4000" b="1" dirty="0">
                <a:solidFill>
                  <a:srgbClr val="0070C0"/>
                </a:solidFill>
              </a:rPr>
              <a:t>“more customers” </a:t>
            </a:r>
            <a:r>
              <a:rPr lang="en-US" sz="4000" b="0" dirty="0"/>
              <a:t>justifies giving you an audience.</a:t>
            </a:r>
          </a:p>
        </p:txBody>
      </p:sp>
    </p:spTree>
    <p:extLst>
      <p:ext uri="{BB962C8B-B14F-4D97-AF65-F5344CB8AC3E}">
        <p14:creationId xmlns:p14="http://schemas.microsoft.com/office/powerpoint/2010/main" val="3828149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46083" name="Rectangle 3"/>
          <p:cNvSpPr>
            <a:spLocks noGrp="1" noChangeArrowheads="1"/>
          </p:cNvSpPr>
          <p:nvPr>
            <p:ph type="body" idx="1"/>
          </p:nvPr>
        </p:nvSpPr>
        <p:spPr>
          <a:xfrm>
            <a:off x="0" y="2057401"/>
            <a:ext cx="12192000" cy="4419600"/>
          </a:xfrm>
        </p:spPr>
        <p:txBody>
          <a:bodyPr/>
          <a:lstStyle/>
          <a:p>
            <a:r>
              <a:rPr lang="en-US" sz="5400" b="0" dirty="0"/>
              <a:t>Quick bridge into questions.</a:t>
            </a:r>
          </a:p>
          <a:p>
            <a:pPr>
              <a:buFontTx/>
              <a:buNone/>
            </a:pPr>
            <a:r>
              <a:rPr lang="en-US" sz="4400" b="0" dirty="0"/>
              <a:t>	Once you have the </a:t>
            </a:r>
            <a:r>
              <a:rPr lang="en-US" sz="4400" b="1" dirty="0">
                <a:solidFill>
                  <a:srgbClr val="0070C0"/>
                </a:solidFill>
              </a:rPr>
              <a:t>customer’s interest</a:t>
            </a:r>
            <a:r>
              <a:rPr lang="en-US" sz="4400" b="0" dirty="0"/>
              <a:t>, </a:t>
            </a:r>
            <a:r>
              <a:rPr lang="en-US" sz="4400" b="1" dirty="0">
                <a:solidFill>
                  <a:srgbClr val="FF0000"/>
                </a:solidFill>
              </a:rPr>
              <a:t>asking questions </a:t>
            </a:r>
            <a:r>
              <a:rPr lang="en-US" sz="4400" b="0" dirty="0"/>
              <a:t>will further </a:t>
            </a:r>
            <a:r>
              <a:rPr lang="en-US" sz="4400" b="1" dirty="0">
                <a:solidFill>
                  <a:srgbClr val="0070C0"/>
                </a:solidFill>
              </a:rPr>
              <a:t>engage them </a:t>
            </a:r>
            <a:r>
              <a:rPr lang="en-US" sz="4400" dirty="0"/>
              <a:t>and lead</a:t>
            </a:r>
            <a:r>
              <a:rPr lang="en-US" sz="4400" b="0" dirty="0"/>
              <a:t> to discovering their needs.</a:t>
            </a:r>
          </a:p>
        </p:txBody>
      </p:sp>
    </p:spTree>
    <p:extLst>
      <p:ext uri="{BB962C8B-B14F-4D97-AF65-F5344CB8AC3E}">
        <p14:creationId xmlns:p14="http://schemas.microsoft.com/office/powerpoint/2010/main" val="133300806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18435" name="Rectangle 3"/>
          <p:cNvSpPr>
            <a:spLocks noGrp="1" noChangeArrowheads="1"/>
          </p:cNvSpPr>
          <p:nvPr>
            <p:ph type="body" idx="1"/>
          </p:nvPr>
        </p:nvSpPr>
        <p:spPr>
          <a:xfrm>
            <a:off x="0" y="2057401"/>
            <a:ext cx="11988800" cy="4419600"/>
          </a:xfrm>
        </p:spPr>
        <p:txBody>
          <a:bodyPr/>
          <a:lstStyle/>
          <a:p>
            <a:pPr>
              <a:buFontTx/>
              <a:buNone/>
            </a:pPr>
            <a:r>
              <a:rPr lang="en-US" dirty="0"/>
              <a:t>	</a:t>
            </a:r>
            <a:r>
              <a:rPr lang="en-US" sz="4400" b="0" dirty="0"/>
              <a:t>Using an </a:t>
            </a:r>
            <a:r>
              <a:rPr lang="en-US" sz="4400" b="1" dirty="0">
                <a:solidFill>
                  <a:srgbClr val="FF0000"/>
                </a:solidFill>
              </a:rPr>
              <a:t>effective call opener </a:t>
            </a:r>
            <a:r>
              <a:rPr lang="en-US" sz="4400" b="0" dirty="0"/>
              <a:t>is one of the most important things you can do to ensure your own success. </a:t>
            </a:r>
          </a:p>
          <a:p>
            <a:pPr>
              <a:buFontTx/>
              <a:buNone/>
            </a:pPr>
            <a:r>
              <a:rPr lang="en-US" sz="4400" b="0" dirty="0"/>
              <a:t>	</a:t>
            </a:r>
            <a:r>
              <a:rPr lang="en-US" sz="4400" dirty="0"/>
              <a:t>Think</a:t>
            </a:r>
            <a:r>
              <a:rPr lang="en-US" sz="4400" b="0" dirty="0"/>
              <a:t> about </a:t>
            </a:r>
            <a:r>
              <a:rPr lang="en-US" sz="4400" b="1" dirty="0">
                <a:solidFill>
                  <a:srgbClr val="FF0000"/>
                </a:solidFill>
              </a:rPr>
              <a:t>how the prospect hears </a:t>
            </a:r>
            <a:r>
              <a:rPr lang="en-US" sz="4400" b="0" dirty="0"/>
              <a:t>what you are saying:</a:t>
            </a:r>
          </a:p>
        </p:txBody>
      </p:sp>
    </p:spTree>
    <p:extLst>
      <p:ext uri="{BB962C8B-B14F-4D97-AF65-F5344CB8AC3E}">
        <p14:creationId xmlns:p14="http://schemas.microsoft.com/office/powerpoint/2010/main" val="283917813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45059" name="Rectangle 3"/>
          <p:cNvSpPr>
            <a:spLocks noGrp="1" noChangeArrowheads="1"/>
          </p:cNvSpPr>
          <p:nvPr>
            <p:ph type="body" idx="1"/>
          </p:nvPr>
        </p:nvSpPr>
        <p:spPr>
          <a:xfrm>
            <a:off x="203200" y="2133601"/>
            <a:ext cx="11785600" cy="4343400"/>
          </a:xfrm>
        </p:spPr>
        <p:txBody>
          <a:bodyPr>
            <a:normAutofit fontScale="92500" lnSpcReduction="20000"/>
          </a:bodyPr>
          <a:lstStyle/>
          <a:p>
            <a:pPr>
              <a:lnSpc>
                <a:spcPct val="90000"/>
              </a:lnSpc>
            </a:pPr>
            <a:r>
              <a:rPr lang="en-US" sz="5400" b="1" dirty="0">
                <a:solidFill>
                  <a:srgbClr val="FF0000"/>
                </a:solidFill>
              </a:rPr>
              <a:t>You </a:t>
            </a:r>
            <a:r>
              <a:rPr lang="en-US" sz="5400" b="1" dirty="0" smtClean="0">
                <a:solidFill>
                  <a:srgbClr val="FF0000"/>
                </a:solidFill>
              </a:rPr>
              <a:t>say</a:t>
            </a:r>
            <a:r>
              <a:rPr lang="en-US" sz="5400" b="0" dirty="0" smtClean="0"/>
              <a:t>… </a:t>
            </a:r>
            <a:r>
              <a:rPr lang="en-US" sz="5400" b="1" dirty="0">
                <a:solidFill>
                  <a:srgbClr val="0070C0"/>
                </a:solidFill>
              </a:rPr>
              <a:t>They think</a:t>
            </a:r>
          </a:p>
          <a:p>
            <a:pPr>
              <a:lnSpc>
                <a:spcPct val="90000"/>
              </a:lnSpc>
              <a:buFontTx/>
              <a:buNone/>
            </a:pPr>
            <a:r>
              <a:rPr lang="en-US" sz="4000" b="0" dirty="0"/>
              <a:t> </a:t>
            </a:r>
          </a:p>
          <a:p>
            <a:pPr>
              <a:lnSpc>
                <a:spcPct val="90000"/>
              </a:lnSpc>
              <a:buFontTx/>
              <a:buNone/>
            </a:pPr>
            <a:r>
              <a:rPr lang="en-US" sz="4000" b="0" dirty="0"/>
              <a:t>	</a:t>
            </a:r>
            <a:r>
              <a:rPr lang="en-US" sz="4000" b="1" i="1" dirty="0">
                <a:solidFill>
                  <a:srgbClr val="03136A"/>
                </a:solidFill>
              </a:rPr>
              <a:t>Did I catch you at a bad time…</a:t>
            </a:r>
            <a:r>
              <a:rPr lang="en-US" sz="4000" b="1" dirty="0">
                <a:solidFill>
                  <a:srgbClr val="03136A"/>
                </a:solidFill>
              </a:rPr>
              <a:t> </a:t>
            </a:r>
          </a:p>
          <a:p>
            <a:pPr>
              <a:lnSpc>
                <a:spcPct val="90000"/>
              </a:lnSpc>
              <a:buFontTx/>
              <a:buNone/>
            </a:pPr>
            <a:r>
              <a:rPr lang="en-US" sz="4000" b="0" dirty="0"/>
              <a:t>	</a:t>
            </a:r>
          </a:p>
          <a:p>
            <a:pPr>
              <a:lnSpc>
                <a:spcPct val="90000"/>
              </a:lnSpc>
              <a:buFontTx/>
              <a:buNone/>
            </a:pPr>
            <a:r>
              <a:rPr lang="en-US" sz="4000" b="0" dirty="0"/>
              <a:t>	It’s </a:t>
            </a:r>
            <a:r>
              <a:rPr lang="en-US" sz="4000" b="1" u="sng" dirty="0"/>
              <a:t>always</a:t>
            </a:r>
            <a:r>
              <a:rPr lang="en-US" sz="4000" b="0" dirty="0"/>
              <a:t> a bad time to talk to a clueless sales rep.</a:t>
            </a:r>
          </a:p>
          <a:p>
            <a:pPr>
              <a:lnSpc>
                <a:spcPct val="90000"/>
              </a:lnSpc>
              <a:buFontTx/>
              <a:buNone/>
            </a:pPr>
            <a:endParaRPr lang="en-US" sz="4000" b="0" dirty="0"/>
          </a:p>
          <a:p>
            <a:pPr>
              <a:lnSpc>
                <a:spcPct val="90000"/>
              </a:lnSpc>
              <a:buFontTx/>
              <a:buNone/>
            </a:pPr>
            <a:r>
              <a:rPr lang="en-US" dirty="0"/>
              <a:t>	</a:t>
            </a:r>
          </a:p>
        </p:txBody>
      </p:sp>
    </p:spTree>
    <p:extLst>
      <p:ext uri="{BB962C8B-B14F-4D97-AF65-F5344CB8AC3E}">
        <p14:creationId xmlns:p14="http://schemas.microsoft.com/office/powerpoint/2010/main" val="164766921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47107" name="Rectangle 3"/>
          <p:cNvSpPr>
            <a:spLocks noGrp="1" noChangeArrowheads="1"/>
          </p:cNvSpPr>
          <p:nvPr>
            <p:ph type="body" idx="1"/>
          </p:nvPr>
        </p:nvSpPr>
        <p:spPr>
          <a:xfrm>
            <a:off x="0" y="2057401"/>
            <a:ext cx="11988800" cy="4419600"/>
          </a:xfrm>
        </p:spPr>
        <p:txBody>
          <a:bodyPr>
            <a:normAutofit fontScale="85000" lnSpcReduction="20000"/>
          </a:bodyPr>
          <a:lstStyle/>
          <a:p>
            <a:pPr>
              <a:lnSpc>
                <a:spcPct val="90000"/>
              </a:lnSpc>
            </a:pPr>
            <a:r>
              <a:rPr lang="en-US" sz="5400" b="1" dirty="0">
                <a:solidFill>
                  <a:srgbClr val="FF0000"/>
                </a:solidFill>
              </a:rPr>
              <a:t>You say </a:t>
            </a:r>
            <a:r>
              <a:rPr lang="en-US" sz="5400" b="1" dirty="0" smtClean="0"/>
              <a:t>…</a:t>
            </a:r>
            <a:r>
              <a:rPr lang="en-US" sz="5400" b="1" dirty="0" smtClean="0">
                <a:solidFill>
                  <a:srgbClr val="0070C0"/>
                </a:solidFill>
              </a:rPr>
              <a:t>They </a:t>
            </a:r>
            <a:r>
              <a:rPr lang="en-US" sz="5400" b="1" dirty="0">
                <a:solidFill>
                  <a:srgbClr val="0070C0"/>
                </a:solidFill>
              </a:rPr>
              <a:t>think</a:t>
            </a:r>
          </a:p>
          <a:p>
            <a:pPr>
              <a:lnSpc>
                <a:spcPct val="90000"/>
              </a:lnSpc>
              <a:buFontTx/>
              <a:buNone/>
            </a:pPr>
            <a:endParaRPr lang="en-US" sz="3600" b="0" dirty="0"/>
          </a:p>
          <a:p>
            <a:pPr>
              <a:lnSpc>
                <a:spcPct val="90000"/>
              </a:lnSpc>
              <a:buFontTx/>
              <a:buNone/>
            </a:pPr>
            <a:r>
              <a:rPr lang="en-US" sz="3600" b="0" dirty="0"/>
              <a:t>	</a:t>
            </a:r>
            <a:r>
              <a:rPr lang="en-US" sz="3600" b="1" dirty="0">
                <a:solidFill>
                  <a:srgbClr val="03136A"/>
                </a:solidFill>
              </a:rPr>
              <a:t> </a:t>
            </a:r>
            <a:r>
              <a:rPr lang="en-US" sz="3600" b="1" i="1" dirty="0">
                <a:solidFill>
                  <a:srgbClr val="03136A"/>
                </a:solidFill>
              </a:rPr>
              <a:t>I was just in the area and thought I’d stop by…</a:t>
            </a:r>
          </a:p>
          <a:p>
            <a:pPr>
              <a:lnSpc>
                <a:spcPct val="90000"/>
              </a:lnSpc>
              <a:buFontTx/>
              <a:buNone/>
            </a:pPr>
            <a:endParaRPr lang="en-US" sz="3600" i="1" dirty="0"/>
          </a:p>
          <a:p>
            <a:pPr>
              <a:lnSpc>
                <a:spcPct val="90000"/>
              </a:lnSpc>
              <a:buFontTx/>
              <a:buNone/>
            </a:pPr>
            <a:r>
              <a:rPr lang="en-US" sz="3600" b="0" dirty="0"/>
              <a:t>	So you’re </a:t>
            </a:r>
            <a:r>
              <a:rPr lang="en-US" sz="3600" b="1" u="sng" dirty="0"/>
              <a:t>wandering</a:t>
            </a:r>
            <a:r>
              <a:rPr lang="en-US" sz="3600" b="0" dirty="0"/>
              <a:t> around aimlessly and thought you’d waste my time</a:t>
            </a:r>
          </a:p>
          <a:p>
            <a:pPr>
              <a:lnSpc>
                <a:spcPct val="90000"/>
              </a:lnSpc>
              <a:buFontTx/>
              <a:buNone/>
            </a:pPr>
            <a:r>
              <a:rPr lang="en-US" sz="3600" b="0" dirty="0"/>
              <a:t> </a:t>
            </a:r>
          </a:p>
          <a:p>
            <a:pPr>
              <a:lnSpc>
                <a:spcPct val="90000"/>
              </a:lnSpc>
              <a:buFontTx/>
              <a:buNone/>
            </a:pPr>
            <a:r>
              <a:rPr lang="en-US" sz="3600" b="0" dirty="0"/>
              <a:t>	</a:t>
            </a:r>
          </a:p>
        </p:txBody>
      </p:sp>
    </p:spTree>
    <p:extLst>
      <p:ext uri="{BB962C8B-B14F-4D97-AF65-F5344CB8AC3E}">
        <p14:creationId xmlns:p14="http://schemas.microsoft.com/office/powerpoint/2010/main" val="307902130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48131" name="Rectangle 3"/>
          <p:cNvSpPr>
            <a:spLocks noGrp="1" noChangeArrowheads="1"/>
          </p:cNvSpPr>
          <p:nvPr>
            <p:ph type="body" idx="1"/>
          </p:nvPr>
        </p:nvSpPr>
        <p:spPr>
          <a:xfrm>
            <a:off x="0" y="2133601"/>
            <a:ext cx="11988800" cy="4343400"/>
          </a:xfrm>
        </p:spPr>
        <p:txBody>
          <a:bodyPr/>
          <a:lstStyle/>
          <a:p>
            <a:r>
              <a:rPr lang="en-US" sz="5400" b="1" dirty="0">
                <a:solidFill>
                  <a:srgbClr val="FF0000"/>
                </a:solidFill>
              </a:rPr>
              <a:t>You say </a:t>
            </a:r>
            <a:r>
              <a:rPr lang="en-US" sz="5400" b="1" dirty="0" smtClean="0">
                <a:solidFill>
                  <a:srgbClr val="FF0000"/>
                </a:solidFill>
              </a:rPr>
              <a:t>…</a:t>
            </a:r>
            <a:r>
              <a:rPr lang="en-US" sz="5400" b="1" dirty="0" smtClean="0">
                <a:solidFill>
                  <a:srgbClr val="0070C0"/>
                </a:solidFill>
              </a:rPr>
              <a:t>They </a:t>
            </a:r>
            <a:r>
              <a:rPr lang="en-US" sz="5400" b="1" dirty="0">
                <a:solidFill>
                  <a:srgbClr val="0070C0"/>
                </a:solidFill>
              </a:rPr>
              <a:t>think</a:t>
            </a:r>
          </a:p>
          <a:p>
            <a:pPr>
              <a:buFontTx/>
              <a:buNone/>
            </a:pPr>
            <a:r>
              <a:rPr lang="en-US" sz="3600" dirty="0" smtClean="0"/>
              <a:t>	</a:t>
            </a:r>
            <a:r>
              <a:rPr lang="en-US" sz="3600" b="1" i="1" dirty="0" smtClean="0">
                <a:solidFill>
                  <a:srgbClr val="03136A"/>
                </a:solidFill>
              </a:rPr>
              <a:t>I </a:t>
            </a:r>
            <a:r>
              <a:rPr lang="en-US" sz="3600" b="1" i="1" dirty="0">
                <a:solidFill>
                  <a:srgbClr val="03136A"/>
                </a:solidFill>
              </a:rPr>
              <a:t>have this special program and it’s very inexpensive…</a:t>
            </a:r>
          </a:p>
          <a:p>
            <a:pPr>
              <a:buFontTx/>
              <a:buNone/>
            </a:pPr>
            <a:endParaRPr lang="en-US" sz="3600" i="1" dirty="0">
              <a:solidFill>
                <a:schemeClr val="folHlink"/>
              </a:solidFill>
            </a:endParaRPr>
          </a:p>
          <a:p>
            <a:pPr>
              <a:buFontTx/>
              <a:buNone/>
            </a:pPr>
            <a:r>
              <a:rPr lang="en-US" sz="3600" b="0" dirty="0"/>
              <a:t>	I </a:t>
            </a:r>
            <a:r>
              <a:rPr lang="en-US" sz="3600" b="1" u="sng" dirty="0">
                <a:solidFill>
                  <a:srgbClr val="03136A"/>
                </a:solidFill>
              </a:rPr>
              <a:t>don’t care </a:t>
            </a:r>
            <a:r>
              <a:rPr lang="en-US" sz="3600" b="0" dirty="0"/>
              <a:t>how much it costs, what does it </a:t>
            </a:r>
            <a:r>
              <a:rPr lang="en-US" sz="3600" b="1" u="sng" dirty="0">
                <a:solidFill>
                  <a:srgbClr val="03136A"/>
                </a:solidFill>
              </a:rPr>
              <a:t>do for </a:t>
            </a:r>
            <a:r>
              <a:rPr lang="en-US" sz="3600" b="1" u="sng" dirty="0" smtClean="0">
                <a:solidFill>
                  <a:srgbClr val="03136A"/>
                </a:solidFill>
              </a:rPr>
              <a:t>me. </a:t>
            </a:r>
            <a:endParaRPr lang="en-US" sz="3600" b="1" u="sng" dirty="0">
              <a:solidFill>
                <a:srgbClr val="03136A"/>
              </a:solidFill>
            </a:endParaRPr>
          </a:p>
          <a:p>
            <a:pPr>
              <a:buFontTx/>
              <a:buNone/>
            </a:pPr>
            <a:endParaRPr lang="en-US" sz="3600" b="0" dirty="0"/>
          </a:p>
        </p:txBody>
      </p:sp>
    </p:spTree>
    <p:extLst>
      <p:ext uri="{BB962C8B-B14F-4D97-AF65-F5344CB8AC3E}">
        <p14:creationId xmlns:p14="http://schemas.microsoft.com/office/powerpoint/2010/main" val="389275258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38915" name="Rectangle 3"/>
          <p:cNvSpPr>
            <a:spLocks noGrp="1" noChangeArrowheads="1"/>
          </p:cNvSpPr>
          <p:nvPr>
            <p:ph type="body" idx="1"/>
          </p:nvPr>
        </p:nvSpPr>
        <p:spPr>
          <a:xfrm>
            <a:off x="0" y="2057400"/>
            <a:ext cx="12192000" cy="4495800"/>
          </a:xfrm>
        </p:spPr>
        <p:txBody>
          <a:bodyPr>
            <a:normAutofit fontScale="92500" lnSpcReduction="20000"/>
          </a:bodyPr>
          <a:lstStyle/>
          <a:p>
            <a:pPr>
              <a:lnSpc>
                <a:spcPct val="80000"/>
              </a:lnSpc>
            </a:pPr>
            <a:r>
              <a:rPr lang="en-US" sz="5400" b="1" dirty="0">
                <a:solidFill>
                  <a:srgbClr val="FF0000"/>
                </a:solidFill>
              </a:rPr>
              <a:t>You </a:t>
            </a:r>
            <a:r>
              <a:rPr lang="en-US" sz="5400" b="1" dirty="0" smtClean="0">
                <a:solidFill>
                  <a:srgbClr val="FF0000"/>
                </a:solidFill>
              </a:rPr>
              <a:t>say… </a:t>
            </a:r>
            <a:r>
              <a:rPr lang="en-US" sz="5400" b="1" dirty="0">
                <a:solidFill>
                  <a:srgbClr val="0070C0"/>
                </a:solidFill>
              </a:rPr>
              <a:t>They think</a:t>
            </a:r>
          </a:p>
          <a:p>
            <a:pPr>
              <a:lnSpc>
                <a:spcPct val="80000"/>
              </a:lnSpc>
              <a:buFontTx/>
              <a:buNone/>
            </a:pPr>
            <a:endParaRPr lang="en-US" dirty="0"/>
          </a:p>
          <a:p>
            <a:pPr>
              <a:lnSpc>
                <a:spcPct val="80000"/>
              </a:lnSpc>
              <a:buFontTx/>
              <a:buNone/>
            </a:pPr>
            <a:r>
              <a:rPr lang="en-US" sz="2400" dirty="0"/>
              <a:t>	</a:t>
            </a:r>
            <a:r>
              <a:rPr lang="en-US" sz="3600" b="1" i="1" dirty="0">
                <a:solidFill>
                  <a:srgbClr val="03136A"/>
                </a:solidFill>
              </a:rPr>
              <a:t>I’d like to tell you a little bit about our company and our products….</a:t>
            </a:r>
          </a:p>
          <a:p>
            <a:pPr>
              <a:lnSpc>
                <a:spcPct val="80000"/>
              </a:lnSpc>
              <a:buFontTx/>
              <a:buNone/>
            </a:pPr>
            <a:endParaRPr lang="en-US" sz="3600" i="1" dirty="0">
              <a:solidFill>
                <a:schemeClr val="folHlink"/>
              </a:solidFill>
            </a:endParaRPr>
          </a:p>
          <a:p>
            <a:pPr>
              <a:lnSpc>
                <a:spcPct val="80000"/>
              </a:lnSpc>
              <a:buFontTx/>
              <a:buNone/>
            </a:pPr>
            <a:r>
              <a:rPr lang="en-US" sz="3600" b="0" dirty="0"/>
              <a:t>	I </a:t>
            </a:r>
            <a:r>
              <a:rPr lang="en-US" sz="3600" b="1" u="sng" dirty="0">
                <a:solidFill>
                  <a:srgbClr val="03136A"/>
                </a:solidFill>
              </a:rPr>
              <a:t>don’t really care </a:t>
            </a:r>
            <a:r>
              <a:rPr lang="en-US" sz="3600" b="0" dirty="0"/>
              <a:t>about your company I’m worried about my company.</a:t>
            </a:r>
          </a:p>
          <a:p>
            <a:pPr>
              <a:lnSpc>
                <a:spcPct val="80000"/>
              </a:lnSpc>
              <a:buFontTx/>
              <a:buNone/>
            </a:pPr>
            <a:r>
              <a:rPr lang="en-US" sz="3600" b="0" dirty="0"/>
              <a:t> </a:t>
            </a:r>
          </a:p>
          <a:p>
            <a:pPr>
              <a:lnSpc>
                <a:spcPct val="80000"/>
              </a:lnSpc>
              <a:buFontTx/>
              <a:buNone/>
            </a:pPr>
            <a:r>
              <a:rPr lang="en-US" sz="3600" b="0" dirty="0"/>
              <a:t>	</a:t>
            </a:r>
          </a:p>
        </p:txBody>
      </p:sp>
    </p:spTree>
    <p:extLst>
      <p:ext uri="{BB962C8B-B14F-4D97-AF65-F5344CB8AC3E}">
        <p14:creationId xmlns:p14="http://schemas.microsoft.com/office/powerpoint/2010/main" val="125234008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49155" name="Rectangle 3"/>
          <p:cNvSpPr>
            <a:spLocks noGrp="1" noChangeArrowheads="1"/>
          </p:cNvSpPr>
          <p:nvPr>
            <p:ph type="body" idx="1"/>
          </p:nvPr>
        </p:nvSpPr>
        <p:spPr>
          <a:xfrm>
            <a:off x="0" y="2133601"/>
            <a:ext cx="11988800" cy="4343400"/>
          </a:xfrm>
        </p:spPr>
        <p:txBody>
          <a:bodyPr>
            <a:normAutofit fontScale="92500" lnSpcReduction="20000"/>
          </a:bodyPr>
          <a:lstStyle/>
          <a:p>
            <a:pPr>
              <a:lnSpc>
                <a:spcPct val="90000"/>
              </a:lnSpc>
            </a:pPr>
            <a:r>
              <a:rPr lang="en-US" sz="5400" b="1" dirty="0">
                <a:solidFill>
                  <a:srgbClr val="FF0000"/>
                </a:solidFill>
              </a:rPr>
              <a:t>You </a:t>
            </a:r>
            <a:r>
              <a:rPr lang="en-US" sz="5400" b="1" dirty="0" smtClean="0">
                <a:solidFill>
                  <a:srgbClr val="FF0000"/>
                </a:solidFill>
              </a:rPr>
              <a:t>say… </a:t>
            </a:r>
            <a:r>
              <a:rPr lang="en-US" sz="5400" b="1" dirty="0">
                <a:solidFill>
                  <a:srgbClr val="0070C0"/>
                </a:solidFill>
              </a:rPr>
              <a:t>They think</a:t>
            </a:r>
          </a:p>
          <a:p>
            <a:pPr>
              <a:lnSpc>
                <a:spcPct val="90000"/>
              </a:lnSpc>
              <a:buFontTx/>
              <a:buNone/>
            </a:pPr>
            <a:endParaRPr lang="en-US" dirty="0"/>
          </a:p>
          <a:p>
            <a:pPr>
              <a:lnSpc>
                <a:spcPct val="90000"/>
              </a:lnSpc>
              <a:buFontTx/>
              <a:buNone/>
            </a:pPr>
            <a:r>
              <a:rPr lang="en-US" dirty="0"/>
              <a:t> 	</a:t>
            </a:r>
            <a:r>
              <a:rPr lang="en-US" sz="3600" b="1" i="1" dirty="0">
                <a:solidFill>
                  <a:srgbClr val="03136A"/>
                </a:solidFill>
              </a:rPr>
              <a:t>Did you see that game last night …</a:t>
            </a:r>
          </a:p>
          <a:p>
            <a:pPr>
              <a:lnSpc>
                <a:spcPct val="90000"/>
              </a:lnSpc>
              <a:buFontTx/>
              <a:buNone/>
            </a:pPr>
            <a:endParaRPr lang="en-US" sz="3600" i="1" dirty="0">
              <a:solidFill>
                <a:schemeClr val="folHlink"/>
              </a:solidFill>
            </a:endParaRPr>
          </a:p>
          <a:p>
            <a:pPr>
              <a:lnSpc>
                <a:spcPct val="90000"/>
              </a:lnSpc>
              <a:buFontTx/>
              <a:buNone/>
            </a:pPr>
            <a:r>
              <a:rPr lang="en-US" sz="3600" b="0" dirty="0"/>
              <a:t>	You may have time to chat but </a:t>
            </a:r>
            <a:r>
              <a:rPr lang="en-US" sz="3600" b="1" u="sng" dirty="0">
                <a:solidFill>
                  <a:srgbClr val="03136A"/>
                </a:solidFill>
              </a:rPr>
              <a:t>I’ve got important work</a:t>
            </a:r>
            <a:r>
              <a:rPr lang="en-US" sz="3600" b="0" dirty="0"/>
              <a:t> to do here.</a:t>
            </a:r>
          </a:p>
          <a:p>
            <a:pPr>
              <a:lnSpc>
                <a:spcPct val="90000"/>
              </a:lnSpc>
              <a:buFontTx/>
              <a:buNone/>
            </a:pPr>
            <a:r>
              <a:rPr lang="en-US" sz="3600" b="0" dirty="0"/>
              <a:t> </a:t>
            </a:r>
          </a:p>
          <a:p>
            <a:pPr>
              <a:lnSpc>
                <a:spcPct val="90000"/>
              </a:lnSpc>
              <a:buFontTx/>
              <a:buNone/>
            </a:pPr>
            <a:r>
              <a:rPr lang="en-US" dirty="0"/>
              <a:t>	</a:t>
            </a:r>
          </a:p>
        </p:txBody>
      </p:sp>
    </p:spTree>
    <p:extLst>
      <p:ext uri="{BB962C8B-B14F-4D97-AF65-F5344CB8AC3E}">
        <p14:creationId xmlns:p14="http://schemas.microsoft.com/office/powerpoint/2010/main" val="280517462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64771" y="76200"/>
            <a:ext cx="9601200" cy="1036850"/>
          </a:xfrm>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11267" name="Rectangle 3"/>
          <p:cNvSpPr>
            <a:spLocks noGrp="1" noChangeArrowheads="1"/>
          </p:cNvSpPr>
          <p:nvPr>
            <p:ph type="body" idx="1"/>
          </p:nvPr>
        </p:nvSpPr>
        <p:spPr>
          <a:xfrm>
            <a:off x="903514" y="2133601"/>
            <a:ext cx="9699172" cy="4343400"/>
          </a:xfrm>
        </p:spPr>
        <p:txBody>
          <a:bodyPr>
            <a:normAutofit/>
          </a:bodyPr>
          <a:lstStyle/>
          <a:p>
            <a:pPr>
              <a:buNone/>
            </a:pPr>
            <a:r>
              <a:rPr lang="en-US" sz="4000" b="0" dirty="0" smtClean="0"/>
              <a:t>	</a:t>
            </a:r>
            <a:r>
              <a:rPr lang="en-US" sz="4400" b="1" dirty="0" smtClean="0"/>
              <a:t>Are </a:t>
            </a:r>
            <a:r>
              <a:rPr lang="en-US" sz="4400" b="1" dirty="0"/>
              <a:t>you using this for an opener?</a:t>
            </a:r>
          </a:p>
          <a:p>
            <a:pPr>
              <a:buFontTx/>
              <a:buNone/>
            </a:pPr>
            <a:endParaRPr lang="en-US" sz="4000" b="0" dirty="0"/>
          </a:p>
          <a:p>
            <a:pPr algn="ctr">
              <a:buFontTx/>
              <a:buNone/>
            </a:pPr>
            <a:r>
              <a:rPr lang="en-US" sz="4000" b="0" i="1" dirty="0"/>
              <a:t>	</a:t>
            </a:r>
            <a:r>
              <a:rPr lang="en-US" sz="4000" i="1" dirty="0"/>
              <a:t>“</a:t>
            </a:r>
            <a:r>
              <a:rPr lang="en-US" sz="4000" b="1" i="1" dirty="0"/>
              <a:t>Hello, I need to make some commission </a:t>
            </a:r>
            <a:r>
              <a:rPr lang="en-US" sz="4000" b="1" i="1" dirty="0" smtClean="0"/>
              <a:t>to </a:t>
            </a:r>
            <a:r>
              <a:rPr lang="en-US" sz="4000" b="1" i="1" dirty="0"/>
              <a:t>pay my rent and my boss is on me, so could I possibly have some of your money?” </a:t>
            </a:r>
          </a:p>
        </p:txBody>
      </p:sp>
    </p:spTree>
    <p:extLst>
      <p:ext uri="{BB962C8B-B14F-4D97-AF65-F5344CB8AC3E}">
        <p14:creationId xmlns:p14="http://schemas.microsoft.com/office/powerpoint/2010/main" val="334961223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50179" name="Rectangle 3"/>
          <p:cNvSpPr>
            <a:spLocks noGrp="1" noChangeArrowheads="1"/>
          </p:cNvSpPr>
          <p:nvPr>
            <p:ph type="body" idx="1"/>
          </p:nvPr>
        </p:nvSpPr>
        <p:spPr>
          <a:xfrm>
            <a:off x="0" y="2057401"/>
            <a:ext cx="11988800" cy="4419600"/>
          </a:xfrm>
        </p:spPr>
        <p:txBody>
          <a:bodyPr/>
          <a:lstStyle/>
          <a:p>
            <a:r>
              <a:rPr lang="en-US" sz="5400" b="1" dirty="0">
                <a:solidFill>
                  <a:srgbClr val="FF0000"/>
                </a:solidFill>
              </a:rPr>
              <a:t>You </a:t>
            </a:r>
            <a:r>
              <a:rPr lang="en-US" sz="5400" b="1" dirty="0" smtClean="0">
                <a:solidFill>
                  <a:srgbClr val="FF0000"/>
                </a:solidFill>
              </a:rPr>
              <a:t>say… </a:t>
            </a:r>
            <a:r>
              <a:rPr lang="en-US" sz="5400" b="1" dirty="0">
                <a:solidFill>
                  <a:srgbClr val="0070C0"/>
                </a:solidFill>
              </a:rPr>
              <a:t>They think</a:t>
            </a:r>
          </a:p>
          <a:p>
            <a:pPr>
              <a:buNone/>
            </a:pPr>
            <a:endParaRPr lang="en-US" dirty="0"/>
          </a:p>
          <a:p>
            <a:pPr>
              <a:buFontTx/>
              <a:buNone/>
            </a:pPr>
            <a:r>
              <a:rPr lang="en-US" dirty="0"/>
              <a:t> 	</a:t>
            </a:r>
            <a:r>
              <a:rPr lang="en-US" sz="3600" b="1" i="1" dirty="0">
                <a:solidFill>
                  <a:srgbClr val="03136A"/>
                </a:solidFill>
              </a:rPr>
              <a:t>If it’s not too much trouble, could you maybe, possibly spare a few minutes to talk to me</a:t>
            </a:r>
            <a:r>
              <a:rPr lang="en-US" sz="3600" b="1" i="1" dirty="0" smtClean="0">
                <a:solidFill>
                  <a:srgbClr val="03136A"/>
                </a:solidFill>
              </a:rPr>
              <a:t>…</a:t>
            </a:r>
            <a:endParaRPr lang="en-US" sz="3600" i="1" dirty="0">
              <a:solidFill>
                <a:schemeClr val="folHlink"/>
              </a:solidFill>
            </a:endParaRPr>
          </a:p>
          <a:p>
            <a:pPr>
              <a:buFontTx/>
              <a:buNone/>
            </a:pPr>
            <a:r>
              <a:rPr lang="en-US" sz="3600" b="0" dirty="0"/>
              <a:t>	</a:t>
            </a:r>
            <a:endParaRPr lang="en-US" sz="3600" b="0" dirty="0" smtClean="0"/>
          </a:p>
          <a:p>
            <a:pPr>
              <a:buFontTx/>
              <a:buNone/>
            </a:pPr>
            <a:r>
              <a:rPr lang="en-US" sz="3600" dirty="0" smtClean="0"/>
              <a:t>		</a:t>
            </a:r>
            <a:r>
              <a:rPr lang="en-US" sz="3600" b="1" dirty="0" smtClean="0"/>
              <a:t>WIMP</a:t>
            </a:r>
            <a:r>
              <a:rPr lang="en-US" sz="3600" b="1" dirty="0"/>
              <a:t>!   </a:t>
            </a:r>
            <a:r>
              <a:rPr lang="en-US" sz="3600" b="1" dirty="0" smtClean="0"/>
              <a:t>		</a:t>
            </a:r>
            <a:r>
              <a:rPr lang="en-US" sz="3600" b="0" dirty="0" smtClean="0"/>
              <a:t>Loser </a:t>
            </a:r>
            <a:r>
              <a:rPr lang="en-US" sz="3600" b="0" dirty="0"/>
              <a:t>with a capital “L”.</a:t>
            </a:r>
          </a:p>
        </p:txBody>
      </p:sp>
    </p:spTree>
    <p:extLst>
      <p:ext uri="{BB962C8B-B14F-4D97-AF65-F5344CB8AC3E}">
        <p14:creationId xmlns:p14="http://schemas.microsoft.com/office/powerpoint/2010/main" val="255375260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19459" name="Rectangle 3"/>
          <p:cNvSpPr>
            <a:spLocks noGrp="1" noChangeArrowheads="1"/>
          </p:cNvSpPr>
          <p:nvPr>
            <p:ph type="body" idx="1"/>
          </p:nvPr>
        </p:nvSpPr>
        <p:spPr>
          <a:xfrm>
            <a:off x="203200" y="2057401"/>
            <a:ext cx="11785600" cy="4419600"/>
          </a:xfrm>
        </p:spPr>
        <p:txBody>
          <a:bodyPr/>
          <a:lstStyle/>
          <a:p>
            <a:pPr>
              <a:buNone/>
            </a:pPr>
            <a:r>
              <a:rPr lang="en-US" sz="4000" dirty="0" smtClean="0"/>
              <a:t>	</a:t>
            </a:r>
            <a:r>
              <a:rPr lang="en-US" sz="4000" b="0" dirty="0" smtClean="0"/>
              <a:t>Given </a:t>
            </a:r>
            <a:r>
              <a:rPr lang="en-US" sz="4000" b="0" dirty="0"/>
              <a:t>the impact of your opening statement on your sales results, you should work on developing the best openers possible. </a:t>
            </a:r>
          </a:p>
          <a:p>
            <a:endParaRPr lang="en-US" sz="4000" b="0" dirty="0"/>
          </a:p>
          <a:p>
            <a:pPr>
              <a:buFontTx/>
              <a:buNone/>
            </a:pPr>
            <a:r>
              <a:rPr lang="en-US" sz="4000" b="0" dirty="0"/>
              <a:t>	</a:t>
            </a:r>
            <a:r>
              <a:rPr lang="en-US" sz="4000" b="1" dirty="0"/>
              <a:t>Try these ideas:</a:t>
            </a:r>
          </a:p>
          <a:p>
            <a:pPr>
              <a:buFontTx/>
              <a:buNone/>
            </a:pPr>
            <a:endParaRPr lang="en-US" sz="4000" b="0" dirty="0"/>
          </a:p>
        </p:txBody>
      </p:sp>
    </p:spTree>
    <p:extLst>
      <p:ext uri="{BB962C8B-B14F-4D97-AF65-F5344CB8AC3E}">
        <p14:creationId xmlns:p14="http://schemas.microsoft.com/office/powerpoint/2010/main" val="192567758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51203" name="Rectangle 3"/>
          <p:cNvSpPr>
            <a:spLocks noGrp="1" noChangeArrowheads="1"/>
          </p:cNvSpPr>
          <p:nvPr>
            <p:ph type="body" idx="1"/>
          </p:nvPr>
        </p:nvSpPr>
        <p:spPr>
          <a:xfrm>
            <a:off x="203200" y="2057401"/>
            <a:ext cx="11684000" cy="4419600"/>
          </a:xfrm>
        </p:spPr>
        <p:txBody>
          <a:bodyPr/>
          <a:lstStyle/>
          <a:p>
            <a:pPr>
              <a:buFontTx/>
              <a:buNone/>
            </a:pPr>
            <a:endParaRPr lang="en-US" dirty="0"/>
          </a:p>
          <a:p>
            <a:r>
              <a:rPr lang="en-US" sz="4000" dirty="0"/>
              <a:t>Ask</a:t>
            </a:r>
            <a:r>
              <a:rPr lang="en-US" sz="4000" b="0" dirty="0"/>
              <a:t> the </a:t>
            </a:r>
            <a:r>
              <a:rPr lang="en-US" sz="4000" b="1" dirty="0"/>
              <a:t>successful</a:t>
            </a:r>
            <a:r>
              <a:rPr lang="en-US" sz="4000" b="0" dirty="0"/>
              <a:t> cold callers in your office </a:t>
            </a:r>
            <a:r>
              <a:rPr lang="en-US" sz="4000" b="1" dirty="0"/>
              <a:t>what they use </a:t>
            </a:r>
            <a:r>
              <a:rPr lang="en-US" sz="4000" b="0" dirty="0"/>
              <a:t>for call openers. 	</a:t>
            </a:r>
          </a:p>
        </p:txBody>
      </p:sp>
    </p:spTree>
    <p:extLst>
      <p:ext uri="{BB962C8B-B14F-4D97-AF65-F5344CB8AC3E}">
        <p14:creationId xmlns:p14="http://schemas.microsoft.com/office/powerpoint/2010/main" val="131250719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39939" name="Rectangle 3"/>
          <p:cNvSpPr>
            <a:spLocks noGrp="1" noChangeArrowheads="1"/>
          </p:cNvSpPr>
          <p:nvPr>
            <p:ph type="body" idx="1"/>
          </p:nvPr>
        </p:nvSpPr>
        <p:spPr>
          <a:xfrm>
            <a:off x="0" y="2133601"/>
            <a:ext cx="11887200" cy="4343400"/>
          </a:xfrm>
        </p:spPr>
        <p:txBody>
          <a:bodyPr/>
          <a:lstStyle/>
          <a:p>
            <a:pPr>
              <a:buNone/>
            </a:pPr>
            <a:r>
              <a:rPr lang="en-US" sz="3600" dirty="0" smtClean="0"/>
              <a:t>	</a:t>
            </a:r>
            <a:r>
              <a:rPr lang="en-US" sz="3600" b="1" dirty="0" smtClean="0">
                <a:solidFill>
                  <a:srgbClr val="0070C0"/>
                </a:solidFill>
              </a:rPr>
              <a:t>Write </a:t>
            </a:r>
            <a:r>
              <a:rPr lang="en-US" sz="3600" b="1" dirty="0">
                <a:solidFill>
                  <a:srgbClr val="0070C0"/>
                </a:solidFill>
              </a:rPr>
              <a:t>down </a:t>
            </a:r>
            <a:r>
              <a:rPr lang="en-US" sz="3600" b="0" dirty="0"/>
              <a:t>some call openers of your own. </a:t>
            </a:r>
          </a:p>
          <a:p>
            <a:pPr>
              <a:buFontTx/>
              <a:buNone/>
            </a:pPr>
            <a:r>
              <a:rPr lang="en-US" sz="3600" b="0" dirty="0"/>
              <a:t>	Obviously you aren’t going to walk into a business and read a prepared statement.</a:t>
            </a:r>
          </a:p>
          <a:p>
            <a:pPr>
              <a:buFontTx/>
              <a:buNone/>
            </a:pPr>
            <a:r>
              <a:rPr lang="en-US" sz="3600" b="0" dirty="0"/>
              <a:t>	</a:t>
            </a:r>
            <a:r>
              <a:rPr lang="en-US" sz="3600" b="1" dirty="0">
                <a:solidFill>
                  <a:srgbClr val="0070C0"/>
                </a:solidFill>
              </a:rPr>
              <a:t>Writing</a:t>
            </a:r>
            <a:r>
              <a:rPr lang="en-US" sz="3600" b="0" dirty="0"/>
              <a:t> your opener can help you to develop a powerful &amp; concise statement.</a:t>
            </a:r>
          </a:p>
        </p:txBody>
      </p:sp>
    </p:spTree>
    <p:extLst>
      <p:ext uri="{BB962C8B-B14F-4D97-AF65-F5344CB8AC3E}">
        <p14:creationId xmlns:p14="http://schemas.microsoft.com/office/powerpoint/2010/main" val="119398383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40963" name="Rectangle 3"/>
          <p:cNvSpPr>
            <a:spLocks noGrp="1" noChangeArrowheads="1"/>
          </p:cNvSpPr>
          <p:nvPr>
            <p:ph type="body" idx="1"/>
          </p:nvPr>
        </p:nvSpPr>
        <p:spPr>
          <a:xfrm>
            <a:off x="203200" y="2057400"/>
            <a:ext cx="11684000" cy="4419600"/>
          </a:xfrm>
        </p:spPr>
        <p:txBody>
          <a:bodyPr/>
          <a:lstStyle/>
          <a:p>
            <a:pPr>
              <a:buNone/>
            </a:pPr>
            <a:r>
              <a:rPr lang="en-US" dirty="0" smtClean="0"/>
              <a:t>	</a:t>
            </a:r>
            <a:r>
              <a:rPr lang="en-US" sz="3600" b="0" dirty="0" smtClean="0"/>
              <a:t>Develop </a:t>
            </a:r>
            <a:r>
              <a:rPr lang="en-US" sz="3600" b="0" dirty="0"/>
              <a:t>openers for </a:t>
            </a:r>
            <a:r>
              <a:rPr lang="en-US" sz="3600" b="1" dirty="0">
                <a:solidFill>
                  <a:srgbClr val="0070C0"/>
                </a:solidFill>
              </a:rPr>
              <a:t>several scenarios</a:t>
            </a:r>
            <a:r>
              <a:rPr lang="en-US" sz="3600" b="0" dirty="0"/>
              <a:t>, i.e. </a:t>
            </a:r>
          </a:p>
          <a:p>
            <a:pPr>
              <a:buFontTx/>
              <a:buNone/>
            </a:pPr>
            <a:r>
              <a:rPr lang="en-US" sz="3600" b="0" dirty="0"/>
              <a:t>	When you </a:t>
            </a:r>
            <a:r>
              <a:rPr lang="en-US" sz="3600" b="1" dirty="0"/>
              <a:t>know</a:t>
            </a:r>
            <a:r>
              <a:rPr lang="en-US" sz="3600" b="0" dirty="0"/>
              <a:t> the owner’s name, </a:t>
            </a:r>
          </a:p>
          <a:p>
            <a:pPr>
              <a:buFontTx/>
              <a:buNone/>
            </a:pPr>
            <a:r>
              <a:rPr lang="en-US" sz="3600" b="0" dirty="0"/>
              <a:t>	when </a:t>
            </a:r>
            <a:r>
              <a:rPr lang="en-US" sz="3600" dirty="0"/>
              <a:t>you </a:t>
            </a:r>
            <a:r>
              <a:rPr lang="en-US" sz="3600" b="1" dirty="0"/>
              <a:t>don’t, </a:t>
            </a:r>
          </a:p>
          <a:p>
            <a:pPr>
              <a:buFontTx/>
              <a:buNone/>
            </a:pPr>
            <a:r>
              <a:rPr lang="en-US" sz="3600" b="0" dirty="0"/>
              <a:t>	for </a:t>
            </a:r>
            <a:r>
              <a:rPr lang="en-US" sz="3600" b="1" dirty="0"/>
              <a:t>gatekeepers,</a:t>
            </a:r>
            <a:r>
              <a:rPr lang="en-US" sz="3600" b="0" dirty="0"/>
              <a:t> </a:t>
            </a:r>
          </a:p>
          <a:p>
            <a:pPr>
              <a:buFontTx/>
              <a:buNone/>
            </a:pPr>
            <a:r>
              <a:rPr lang="en-US" sz="3600" b="0" dirty="0"/>
              <a:t>	for </a:t>
            </a:r>
            <a:r>
              <a:rPr lang="en-US" sz="3600" b="1" dirty="0"/>
              <a:t>different types </a:t>
            </a:r>
            <a:r>
              <a:rPr lang="en-US" sz="3600" b="0" dirty="0"/>
              <a:t>of businesses.</a:t>
            </a:r>
          </a:p>
        </p:txBody>
      </p:sp>
    </p:spTree>
    <p:extLst>
      <p:ext uri="{BB962C8B-B14F-4D97-AF65-F5344CB8AC3E}">
        <p14:creationId xmlns:p14="http://schemas.microsoft.com/office/powerpoint/2010/main" val="26406317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41987" name="Rectangle 3"/>
          <p:cNvSpPr>
            <a:spLocks noGrp="1" noChangeArrowheads="1"/>
          </p:cNvSpPr>
          <p:nvPr>
            <p:ph type="body" idx="1"/>
          </p:nvPr>
        </p:nvSpPr>
        <p:spPr>
          <a:xfrm>
            <a:off x="0" y="2133601"/>
            <a:ext cx="11988800" cy="4343400"/>
          </a:xfrm>
        </p:spPr>
        <p:txBody>
          <a:bodyPr/>
          <a:lstStyle/>
          <a:p>
            <a:pPr>
              <a:buNone/>
            </a:pPr>
            <a:r>
              <a:rPr lang="en-US" dirty="0" smtClean="0"/>
              <a:t>	</a:t>
            </a:r>
            <a:r>
              <a:rPr lang="en-US" sz="3600" b="0" dirty="0" smtClean="0"/>
              <a:t>Rehearse </a:t>
            </a:r>
            <a:r>
              <a:rPr lang="en-US" sz="3600" b="0" dirty="0"/>
              <a:t>and role-play your openers until they </a:t>
            </a:r>
          </a:p>
          <a:p>
            <a:pPr>
              <a:buFontTx/>
              <a:buNone/>
            </a:pPr>
            <a:r>
              <a:rPr lang="en-US" sz="3600" b="0" dirty="0"/>
              <a:t>	 </a:t>
            </a:r>
            <a:r>
              <a:rPr lang="en-US" sz="4800" b="1" dirty="0">
                <a:solidFill>
                  <a:srgbClr val="0070C0"/>
                </a:solidFill>
              </a:rPr>
              <a:t>sound smooth </a:t>
            </a:r>
          </a:p>
          <a:p>
            <a:pPr>
              <a:buFontTx/>
              <a:buNone/>
            </a:pPr>
            <a:r>
              <a:rPr lang="en-US" sz="4800" b="1" dirty="0">
                <a:solidFill>
                  <a:srgbClr val="0070C0"/>
                </a:solidFill>
              </a:rPr>
              <a:t>				</a:t>
            </a:r>
            <a:r>
              <a:rPr lang="en-US" sz="4800" b="1" dirty="0" smtClean="0">
                <a:solidFill>
                  <a:srgbClr val="0070C0"/>
                </a:solidFill>
              </a:rPr>
              <a:t>	and </a:t>
            </a:r>
            <a:r>
              <a:rPr lang="en-US" sz="4800" b="1" dirty="0">
                <a:solidFill>
                  <a:srgbClr val="0070C0"/>
                </a:solidFill>
              </a:rPr>
              <a:t>							</a:t>
            </a:r>
            <a:r>
              <a:rPr lang="en-US" sz="4800" b="1" dirty="0" smtClean="0">
                <a:solidFill>
                  <a:srgbClr val="0070C0"/>
                </a:solidFill>
              </a:rPr>
              <a:t>			confident</a:t>
            </a:r>
            <a:r>
              <a:rPr lang="en-US" sz="4800" b="1" dirty="0">
                <a:solidFill>
                  <a:srgbClr val="0070C0"/>
                </a:solidFill>
              </a:rPr>
              <a:t>.</a:t>
            </a:r>
          </a:p>
        </p:txBody>
      </p:sp>
    </p:spTree>
    <p:extLst>
      <p:ext uri="{BB962C8B-B14F-4D97-AF65-F5344CB8AC3E}">
        <p14:creationId xmlns:p14="http://schemas.microsoft.com/office/powerpoint/2010/main" val="307301060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b="1" dirty="0">
              <a:solidFill>
                <a:srgbClr val="FFFF00"/>
              </a:solidFill>
            </a:endParaRPr>
          </a:p>
        </p:txBody>
      </p:sp>
      <p:sp>
        <p:nvSpPr>
          <p:cNvPr id="20483" name="Rectangle 3"/>
          <p:cNvSpPr>
            <a:spLocks noGrp="1" noChangeArrowheads="1"/>
          </p:cNvSpPr>
          <p:nvPr>
            <p:ph type="body" idx="1"/>
          </p:nvPr>
        </p:nvSpPr>
        <p:spPr>
          <a:xfrm>
            <a:off x="0" y="2133601"/>
            <a:ext cx="11785600" cy="4343400"/>
          </a:xfrm>
        </p:spPr>
        <p:txBody>
          <a:bodyPr/>
          <a:lstStyle/>
          <a:p>
            <a:pPr>
              <a:buNone/>
            </a:pPr>
            <a:r>
              <a:rPr lang="en-US" dirty="0" smtClean="0"/>
              <a:t>	</a:t>
            </a:r>
            <a:r>
              <a:rPr lang="en-US" sz="3600" b="1" dirty="0" smtClean="0">
                <a:solidFill>
                  <a:srgbClr val="0070C0"/>
                </a:solidFill>
              </a:rPr>
              <a:t>Experiment</a:t>
            </a:r>
            <a:r>
              <a:rPr lang="en-US" sz="3600" b="1" dirty="0">
                <a:solidFill>
                  <a:srgbClr val="0070C0"/>
                </a:solidFill>
              </a:rPr>
              <a:t>, </a:t>
            </a:r>
          </a:p>
          <a:p>
            <a:pPr>
              <a:buFontTx/>
              <a:buNone/>
            </a:pPr>
            <a:r>
              <a:rPr lang="en-US" sz="3600" b="0" dirty="0"/>
              <a:t>	try different techniques and </a:t>
            </a:r>
            <a:r>
              <a:rPr lang="en-US" sz="3600" dirty="0"/>
              <a:t>observe</a:t>
            </a:r>
            <a:r>
              <a:rPr lang="en-US" sz="3600" b="0" dirty="0"/>
              <a:t> the </a:t>
            </a:r>
            <a:r>
              <a:rPr lang="en-US" sz="3600" b="1" dirty="0">
                <a:solidFill>
                  <a:srgbClr val="03136A"/>
                </a:solidFill>
              </a:rPr>
              <a:t>prospect’s reactions</a:t>
            </a:r>
            <a:r>
              <a:rPr lang="en-US" sz="3600" b="0" dirty="0"/>
              <a:t>. </a:t>
            </a:r>
          </a:p>
          <a:p>
            <a:pPr>
              <a:buFontTx/>
              <a:buNone/>
            </a:pPr>
            <a:r>
              <a:rPr lang="en-US" sz="3600" b="0" dirty="0"/>
              <a:t>	</a:t>
            </a:r>
          </a:p>
          <a:p>
            <a:pPr>
              <a:buFontTx/>
              <a:buNone/>
            </a:pPr>
            <a:r>
              <a:rPr lang="en-US" sz="3600" b="0" dirty="0"/>
              <a:t>	Use this information to refine your openers.</a:t>
            </a:r>
          </a:p>
        </p:txBody>
      </p:sp>
    </p:spTree>
    <p:extLst>
      <p:ext uri="{BB962C8B-B14F-4D97-AF65-F5344CB8AC3E}">
        <p14:creationId xmlns:p14="http://schemas.microsoft.com/office/powerpoint/2010/main" val="401371142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52227" name="Rectangle 3"/>
          <p:cNvSpPr>
            <a:spLocks noGrp="1" noChangeArrowheads="1"/>
          </p:cNvSpPr>
          <p:nvPr>
            <p:ph type="body" idx="1"/>
          </p:nvPr>
        </p:nvSpPr>
        <p:spPr>
          <a:xfrm>
            <a:off x="0" y="2057401"/>
            <a:ext cx="11887200" cy="4419600"/>
          </a:xfrm>
        </p:spPr>
        <p:txBody>
          <a:bodyPr/>
          <a:lstStyle/>
          <a:p>
            <a:pPr>
              <a:buFontTx/>
              <a:buNone/>
            </a:pPr>
            <a:endParaRPr lang="en-US" dirty="0"/>
          </a:p>
          <a:p>
            <a:pPr>
              <a:buNone/>
            </a:pPr>
            <a:r>
              <a:rPr lang="en-US" sz="4400" b="0" dirty="0" smtClean="0"/>
              <a:t>	Always </a:t>
            </a:r>
            <a:r>
              <a:rPr lang="en-US" sz="4400" b="0" dirty="0"/>
              <a:t>keep your opener </a:t>
            </a:r>
            <a:r>
              <a:rPr lang="en-US" sz="4400" b="1" dirty="0">
                <a:solidFill>
                  <a:srgbClr val="0070C0"/>
                </a:solidFill>
              </a:rPr>
              <a:t>fresh</a:t>
            </a:r>
            <a:r>
              <a:rPr lang="en-US" sz="4400" b="0" dirty="0"/>
              <a:t>. </a:t>
            </a:r>
          </a:p>
          <a:p>
            <a:pPr>
              <a:buFontTx/>
              <a:buNone/>
            </a:pPr>
            <a:r>
              <a:rPr lang="en-US" sz="3600" b="0" dirty="0"/>
              <a:t>	</a:t>
            </a:r>
          </a:p>
          <a:p>
            <a:pPr>
              <a:buFontTx/>
              <a:buNone/>
            </a:pPr>
            <a:r>
              <a:rPr lang="en-US" sz="3600" b="0" dirty="0"/>
              <a:t>	Make sure you are delivering it with as much </a:t>
            </a:r>
            <a:r>
              <a:rPr lang="en-US" sz="3600" dirty="0"/>
              <a:t>energy </a:t>
            </a:r>
            <a:r>
              <a:rPr lang="en-US" sz="3600" b="0" dirty="0"/>
              <a:t>at 3 PM on Friday as you do at 9 AM on Monday.</a:t>
            </a:r>
          </a:p>
        </p:txBody>
      </p:sp>
    </p:spTree>
    <p:extLst>
      <p:ext uri="{BB962C8B-B14F-4D97-AF65-F5344CB8AC3E}">
        <p14:creationId xmlns:p14="http://schemas.microsoft.com/office/powerpoint/2010/main" val="385122464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54275" name="Rectangle 3"/>
          <p:cNvSpPr>
            <a:spLocks noGrp="1" noChangeArrowheads="1"/>
          </p:cNvSpPr>
          <p:nvPr>
            <p:ph type="body" idx="1"/>
          </p:nvPr>
        </p:nvSpPr>
        <p:spPr>
          <a:xfrm>
            <a:off x="203200" y="2057401"/>
            <a:ext cx="11684000" cy="4419600"/>
          </a:xfrm>
        </p:spPr>
        <p:txBody>
          <a:bodyPr/>
          <a:lstStyle/>
          <a:p>
            <a:pPr>
              <a:buNone/>
            </a:pPr>
            <a:r>
              <a:rPr lang="en-US" dirty="0" smtClean="0"/>
              <a:t>				</a:t>
            </a:r>
            <a:r>
              <a:rPr lang="en-US" sz="4000" b="0" dirty="0" smtClean="0"/>
              <a:t>Make </a:t>
            </a:r>
            <a:r>
              <a:rPr lang="en-US" sz="4000" b="0" dirty="0"/>
              <a:t>good </a:t>
            </a:r>
          </a:p>
          <a:p>
            <a:pPr>
              <a:buFontTx/>
              <a:buNone/>
            </a:pPr>
            <a:r>
              <a:rPr lang="en-US" sz="7500" dirty="0" smtClean="0"/>
              <a:t>			</a:t>
            </a:r>
            <a:r>
              <a:rPr lang="en-US" sz="7500" b="1" dirty="0" smtClean="0">
                <a:solidFill>
                  <a:srgbClr val="0070C0"/>
                </a:solidFill>
              </a:rPr>
              <a:t>eye </a:t>
            </a:r>
            <a:r>
              <a:rPr lang="en-US" sz="7500" b="1" dirty="0">
                <a:solidFill>
                  <a:srgbClr val="0070C0"/>
                </a:solidFill>
              </a:rPr>
              <a:t>contact </a:t>
            </a:r>
            <a:endParaRPr lang="en-US" sz="7500" b="1" dirty="0" smtClean="0">
              <a:solidFill>
                <a:srgbClr val="0070C0"/>
              </a:solidFill>
            </a:endParaRPr>
          </a:p>
          <a:p>
            <a:pPr>
              <a:buFontTx/>
              <a:buNone/>
            </a:pPr>
            <a:r>
              <a:rPr lang="en-US" sz="7500" b="1" dirty="0" smtClean="0">
                <a:solidFill>
                  <a:srgbClr val="0070C0"/>
                </a:solidFill>
              </a:rPr>
              <a:t>			and smile</a:t>
            </a:r>
            <a:r>
              <a:rPr lang="en-US" sz="7500" b="1" dirty="0">
                <a:solidFill>
                  <a:srgbClr val="0070C0"/>
                </a:solidFill>
              </a:rPr>
              <a:t>.</a:t>
            </a:r>
            <a:r>
              <a:rPr lang="en-US" sz="13900" b="1" dirty="0">
                <a:solidFill>
                  <a:srgbClr val="0070C0"/>
                </a:solidFill>
              </a:rPr>
              <a:t> </a:t>
            </a:r>
          </a:p>
        </p:txBody>
      </p:sp>
    </p:spTree>
    <p:extLst>
      <p:ext uri="{BB962C8B-B14F-4D97-AF65-F5344CB8AC3E}">
        <p14:creationId xmlns:p14="http://schemas.microsoft.com/office/powerpoint/2010/main" val="330319517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95400" y="-6130"/>
            <a:ext cx="9601200" cy="1036850"/>
          </a:xfrm>
        </p:spPr>
        <p:txBody>
          <a:bodyPr>
            <a:normAutofit/>
          </a:bodyPr>
          <a:lstStyle/>
          <a:p>
            <a:r>
              <a:rPr lang="en-US" sz="6000" b="1" dirty="0">
                <a:solidFill>
                  <a:srgbClr val="FFFF00"/>
                </a:solidFill>
              </a:rPr>
              <a:t>“JUST FOR OPENERS”</a:t>
            </a:r>
          </a:p>
        </p:txBody>
      </p:sp>
      <p:sp>
        <p:nvSpPr>
          <p:cNvPr id="7" name="Rectangle 6"/>
          <p:cNvSpPr/>
          <p:nvPr/>
        </p:nvSpPr>
        <p:spPr>
          <a:xfrm>
            <a:off x="478971" y="2182504"/>
            <a:ext cx="11451772" cy="3539430"/>
          </a:xfrm>
          <a:prstGeom prst="rect">
            <a:avLst/>
          </a:prstGeom>
        </p:spPr>
        <p:txBody>
          <a:bodyPr wrap="square">
            <a:spAutoFit/>
          </a:bodyPr>
          <a:lstStyle/>
          <a:p>
            <a:pPr algn="l">
              <a:spcBef>
                <a:spcPct val="50000"/>
              </a:spcBef>
            </a:pPr>
            <a:r>
              <a:rPr lang="en-US" sz="4400" b="1" dirty="0" smtClean="0">
                <a:solidFill>
                  <a:srgbClr val="FF0000"/>
                </a:solidFill>
                <a:latin typeface="Rockwell" pitchFamily="18" charset="0"/>
              </a:rPr>
              <a:t>Persistence, Commitment, Consistency !</a:t>
            </a:r>
          </a:p>
          <a:p>
            <a:pPr marL="742950" indent="-742950" algn="l">
              <a:spcBef>
                <a:spcPct val="50000"/>
              </a:spcBef>
            </a:pPr>
            <a:r>
              <a:rPr lang="en-US" sz="4000" dirty="0" smtClean="0">
                <a:solidFill>
                  <a:srgbClr val="0070C0"/>
                </a:solidFill>
                <a:latin typeface="Rockwell" pitchFamily="18" charset="0"/>
              </a:rPr>
              <a:t>			</a:t>
            </a:r>
            <a:r>
              <a:rPr lang="en-US" sz="4000" b="1" dirty="0" smtClean="0">
                <a:solidFill>
                  <a:srgbClr val="0070C0"/>
                </a:solidFill>
                <a:latin typeface="Rockwell" pitchFamily="18" charset="0"/>
              </a:rPr>
              <a:t>Prospect Everyday</a:t>
            </a:r>
          </a:p>
          <a:p>
            <a:pPr lvl="1" algn="l">
              <a:spcBef>
                <a:spcPct val="50000"/>
              </a:spcBef>
            </a:pPr>
            <a:r>
              <a:rPr lang="en-US" sz="4000" b="1" dirty="0" smtClean="0">
                <a:solidFill>
                  <a:srgbClr val="0070C0"/>
                </a:solidFill>
                <a:latin typeface="Rockwell" pitchFamily="18" charset="0"/>
              </a:rPr>
              <a:t>		120 minutes minimum</a:t>
            </a:r>
          </a:p>
          <a:p>
            <a:pPr algn="l">
              <a:spcBef>
                <a:spcPct val="50000"/>
              </a:spcBef>
            </a:pPr>
            <a:r>
              <a:rPr lang="en-US" sz="4000" b="1" dirty="0" smtClean="0">
                <a:solidFill>
                  <a:srgbClr val="0070C0"/>
                </a:solidFill>
                <a:latin typeface="Rockwell" pitchFamily="18" charset="0"/>
              </a:rPr>
              <a:t>		Please Don’t Quit !!!</a:t>
            </a:r>
            <a:endParaRPr lang="en-US" sz="4000" b="1" dirty="0">
              <a:solidFill>
                <a:srgbClr val="0070C0"/>
              </a:solidFill>
              <a:latin typeface="Rockwell" pitchFamily="18" charset="0"/>
            </a:endParaRPr>
          </a:p>
        </p:txBody>
      </p:sp>
    </p:spTree>
    <p:extLst>
      <p:ext uri="{BB962C8B-B14F-4D97-AF65-F5344CB8AC3E}">
        <p14:creationId xmlns:p14="http://schemas.microsoft.com/office/powerpoint/2010/main" val="2253498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35843" name="Rectangle 3"/>
          <p:cNvSpPr>
            <a:spLocks noGrp="1" noChangeArrowheads="1"/>
          </p:cNvSpPr>
          <p:nvPr>
            <p:ph type="body" idx="1"/>
          </p:nvPr>
        </p:nvSpPr>
        <p:spPr>
          <a:xfrm>
            <a:off x="203200" y="2133601"/>
            <a:ext cx="11684000" cy="4343400"/>
          </a:xfrm>
        </p:spPr>
        <p:txBody>
          <a:bodyPr>
            <a:normAutofit lnSpcReduction="10000"/>
          </a:bodyPr>
          <a:lstStyle/>
          <a:p>
            <a:r>
              <a:rPr lang="en-US" sz="3600" b="0" dirty="0"/>
              <a:t>You’re probably not using these exact words but if you are using</a:t>
            </a:r>
          </a:p>
          <a:p>
            <a:pPr>
              <a:buFontTx/>
              <a:buNone/>
            </a:pPr>
            <a:endParaRPr lang="en-US" sz="3600" b="0" dirty="0"/>
          </a:p>
          <a:p>
            <a:pPr>
              <a:buFontTx/>
              <a:buNone/>
            </a:pPr>
            <a:r>
              <a:rPr lang="en-US" sz="3600" b="0" dirty="0"/>
              <a:t>	 </a:t>
            </a:r>
            <a:r>
              <a:rPr lang="en-US" sz="3600" b="1" i="1" dirty="0">
                <a:solidFill>
                  <a:srgbClr val="FF0000"/>
                </a:solidFill>
              </a:rPr>
              <a:t>“I’d like to talk to you about advertising” </a:t>
            </a:r>
          </a:p>
          <a:p>
            <a:pPr>
              <a:buFontTx/>
              <a:buNone/>
            </a:pPr>
            <a:endParaRPr lang="en-US" sz="3600" i="1" dirty="0">
              <a:solidFill>
                <a:schemeClr val="folHlink"/>
              </a:solidFill>
            </a:endParaRPr>
          </a:p>
          <a:p>
            <a:pPr>
              <a:buFontTx/>
              <a:buNone/>
            </a:pPr>
            <a:r>
              <a:rPr lang="en-US" sz="3600" b="0" i="1" dirty="0"/>
              <a:t>	  </a:t>
            </a:r>
            <a:r>
              <a:rPr lang="en-US" sz="3600" b="0" dirty="0" smtClean="0"/>
              <a:t>that </a:t>
            </a:r>
            <a:r>
              <a:rPr lang="en-US" sz="3600" b="0" dirty="0"/>
              <a:t>is what the </a:t>
            </a:r>
            <a:r>
              <a:rPr lang="en-US" sz="3600" dirty="0"/>
              <a:t>customer is hearing. </a:t>
            </a:r>
          </a:p>
          <a:p>
            <a:pPr>
              <a:buFontTx/>
              <a:buNone/>
            </a:pPr>
            <a:r>
              <a:rPr lang="en-US" sz="3600" b="0" dirty="0"/>
              <a:t>	</a:t>
            </a:r>
          </a:p>
        </p:txBody>
      </p:sp>
    </p:spTree>
    <p:extLst>
      <p:ext uri="{BB962C8B-B14F-4D97-AF65-F5344CB8AC3E}">
        <p14:creationId xmlns:p14="http://schemas.microsoft.com/office/powerpoint/2010/main" val="262161555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000" b="1" dirty="0">
                <a:solidFill>
                  <a:srgbClr val="FFFF00"/>
                </a:solidFill>
              </a:rPr>
              <a:t>“JUST FOR OPENERS”</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81549" y="1567544"/>
            <a:ext cx="7312479" cy="4476593"/>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6"/>
          <p:cNvSpPr txBox="1"/>
          <p:nvPr/>
        </p:nvSpPr>
        <p:spPr>
          <a:xfrm>
            <a:off x="579535" y="5686082"/>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12291" name="Rectangle 3"/>
          <p:cNvSpPr>
            <a:spLocks noGrp="1" noChangeArrowheads="1"/>
          </p:cNvSpPr>
          <p:nvPr>
            <p:ph type="body" idx="1"/>
          </p:nvPr>
        </p:nvSpPr>
        <p:spPr>
          <a:xfrm>
            <a:off x="0" y="2133601"/>
            <a:ext cx="12293600" cy="4343400"/>
          </a:xfrm>
        </p:spPr>
        <p:txBody>
          <a:bodyPr/>
          <a:lstStyle/>
          <a:p>
            <a:pPr>
              <a:lnSpc>
                <a:spcPct val="90000"/>
              </a:lnSpc>
              <a:buFontTx/>
              <a:buNone/>
            </a:pPr>
            <a:r>
              <a:rPr lang="en-US" sz="2400" dirty="0"/>
              <a:t>	</a:t>
            </a:r>
            <a:r>
              <a:rPr lang="en-US" sz="3200" b="0" dirty="0"/>
              <a:t>This statement </a:t>
            </a:r>
            <a:r>
              <a:rPr lang="en-US" sz="3200" b="1" dirty="0">
                <a:solidFill>
                  <a:srgbClr val="FF0000"/>
                </a:solidFill>
              </a:rPr>
              <a:t>offers no benefit </a:t>
            </a:r>
            <a:r>
              <a:rPr lang="en-US" sz="3200" b="0" dirty="0"/>
              <a:t>to the customer. Your customer’s time is </a:t>
            </a:r>
            <a:r>
              <a:rPr lang="en-US" sz="3200" dirty="0"/>
              <a:t>valuable</a:t>
            </a:r>
            <a:r>
              <a:rPr lang="en-US" sz="3200" b="0" dirty="0"/>
              <a:t> and like anything of value, they are not going to give it to a stranger </a:t>
            </a:r>
            <a:r>
              <a:rPr lang="en-US" sz="3200" b="1" dirty="0">
                <a:solidFill>
                  <a:srgbClr val="FF0000"/>
                </a:solidFill>
              </a:rPr>
              <a:t>without receiving something of value</a:t>
            </a:r>
            <a:r>
              <a:rPr lang="en-US" sz="3200" b="0" dirty="0">
                <a:solidFill>
                  <a:srgbClr val="FF0000"/>
                </a:solidFill>
              </a:rPr>
              <a:t> </a:t>
            </a:r>
            <a:r>
              <a:rPr lang="en-US" sz="3200" b="0" dirty="0"/>
              <a:t>in return.</a:t>
            </a:r>
          </a:p>
          <a:p>
            <a:pPr>
              <a:lnSpc>
                <a:spcPct val="90000"/>
              </a:lnSpc>
              <a:buFontTx/>
              <a:buNone/>
            </a:pPr>
            <a:r>
              <a:rPr lang="en-US" sz="3200" b="0" dirty="0"/>
              <a:t>	You have to offer </a:t>
            </a:r>
            <a:r>
              <a:rPr lang="en-US" sz="3200" b="1" dirty="0">
                <a:solidFill>
                  <a:srgbClr val="FF0000"/>
                </a:solidFill>
              </a:rPr>
              <a:t>something</a:t>
            </a:r>
            <a:r>
              <a:rPr lang="en-US" sz="3200" b="0" dirty="0"/>
              <a:t> to the customer before they will give you their </a:t>
            </a:r>
            <a:r>
              <a:rPr lang="en-US" sz="3200" dirty="0"/>
              <a:t>precious time</a:t>
            </a:r>
            <a:r>
              <a:rPr lang="en-US" sz="3200" b="0" dirty="0"/>
              <a:t>. It is important to </a:t>
            </a:r>
            <a:r>
              <a:rPr lang="en-US" sz="3200" b="1" dirty="0">
                <a:solidFill>
                  <a:srgbClr val="FF0000"/>
                </a:solidFill>
              </a:rPr>
              <a:t>“engage” </a:t>
            </a:r>
            <a:r>
              <a:rPr lang="en-US" sz="3200" b="0" dirty="0"/>
              <a:t>the customer, to get them involved or you will never get the time of day from them, much less an </a:t>
            </a:r>
            <a:r>
              <a:rPr lang="en-US" sz="3200" b="0" dirty="0" err="1"/>
              <a:t>ad.</a:t>
            </a:r>
            <a:endParaRPr lang="en-US" sz="3200" b="0" dirty="0"/>
          </a:p>
        </p:txBody>
      </p:sp>
    </p:spTree>
    <p:extLst>
      <p:ext uri="{BB962C8B-B14F-4D97-AF65-F5344CB8AC3E}">
        <p14:creationId xmlns:p14="http://schemas.microsoft.com/office/powerpoint/2010/main" val="105705671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13315" name="Rectangle 3"/>
          <p:cNvSpPr>
            <a:spLocks noGrp="1" noChangeArrowheads="1"/>
          </p:cNvSpPr>
          <p:nvPr>
            <p:ph type="body" idx="1"/>
          </p:nvPr>
        </p:nvSpPr>
        <p:spPr>
          <a:xfrm>
            <a:off x="0" y="1774371"/>
            <a:ext cx="12192000" cy="4702630"/>
          </a:xfrm>
        </p:spPr>
        <p:txBody>
          <a:bodyPr/>
          <a:lstStyle/>
          <a:p>
            <a:pPr>
              <a:buNone/>
            </a:pPr>
            <a:r>
              <a:rPr lang="en-US" sz="3200" b="0" dirty="0" smtClean="0"/>
              <a:t>	Before </a:t>
            </a:r>
            <a:r>
              <a:rPr lang="en-US" sz="3200" b="0" dirty="0"/>
              <a:t>formulating an opening statement you need to know what you want to accomplish. </a:t>
            </a:r>
            <a:endParaRPr lang="en-US" sz="3200" b="0" dirty="0" smtClean="0"/>
          </a:p>
          <a:p>
            <a:pPr>
              <a:buNone/>
            </a:pPr>
            <a:r>
              <a:rPr lang="en-US" dirty="0" smtClean="0"/>
              <a:t>	</a:t>
            </a:r>
            <a:r>
              <a:rPr lang="en-US" sz="3200" b="0" dirty="0" smtClean="0"/>
              <a:t>An </a:t>
            </a:r>
            <a:r>
              <a:rPr lang="en-US" sz="3200" b="1" dirty="0"/>
              <a:t>opening statement </a:t>
            </a:r>
            <a:r>
              <a:rPr lang="en-US" sz="3200" dirty="0"/>
              <a:t>should do the following:</a:t>
            </a:r>
          </a:p>
          <a:p>
            <a:pPr marL="514350" indent="-514350">
              <a:buFont typeface="+mj-lt"/>
              <a:buAutoNum type="arabicPeriod"/>
            </a:pPr>
            <a:r>
              <a:rPr lang="en-US" sz="3200" b="0" dirty="0"/>
              <a:t>Tell </a:t>
            </a:r>
            <a:r>
              <a:rPr lang="en-US" b="1" dirty="0" smtClean="0">
                <a:solidFill>
                  <a:srgbClr val="0070C0"/>
                </a:solidFill>
              </a:rPr>
              <a:t>W</a:t>
            </a:r>
            <a:r>
              <a:rPr lang="en-US" sz="3200" b="1" dirty="0" smtClean="0">
                <a:solidFill>
                  <a:srgbClr val="0070C0"/>
                </a:solidFill>
              </a:rPr>
              <a:t>ho </a:t>
            </a:r>
            <a:r>
              <a:rPr lang="en-US" sz="3200" dirty="0"/>
              <a:t>you </a:t>
            </a:r>
            <a:r>
              <a:rPr lang="en-US" sz="3200" dirty="0" smtClean="0"/>
              <a:t>are</a:t>
            </a:r>
          </a:p>
          <a:p>
            <a:pPr marL="514350" indent="-514350">
              <a:buFont typeface="+mj-lt"/>
              <a:buAutoNum type="arabicPeriod"/>
            </a:pPr>
            <a:r>
              <a:rPr lang="en-US" sz="3200" b="1" dirty="0" smtClean="0">
                <a:solidFill>
                  <a:srgbClr val="0070C0"/>
                </a:solidFill>
              </a:rPr>
              <a:t>Where</a:t>
            </a:r>
            <a:r>
              <a:rPr lang="en-US" sz="3200" b="0" dirty="0" smtClean="0"/>
              <a:t> </a:t>
            </a:r>
            <a:r>
              <a:rPr lang="en-US" sz="3200" b="0" dirty="0"/>
              <a:t>you’re from (</a:t>
            </a:r>
            <a:r>
              <a:rPr lang="en-US" sz="3200" b="0" dirty="0" smtClean="0"/>
              <a:t>Company)</a:t>
            </a:r>
          </a:p>
          <a:p>
            <a:pPr marL="514350" indent="-514350">
              <a:buFont typeface="+mj-lt"/>
              <a:buAutoNum type="arabicPeriod"/>
            </a:pPr>
            <a:r>
              <a:rPr lang="en-US" sz="3200" b="1" dirty="0" smtClean="0">
                <a:solidFill>
                  <a:srgbClr val="0070C0"/>
                </a:solidFill>
              </a:rPr>
              <a:t>What</a:t>
            </a:r>
            <a:r>
              <a:rPr lang="en-US" sz="3200" b="0" dirty="0" smtClean="0"/>
              <a:t> </a:t>
            </a:r>
            <a:r>
              <a:rPr lang="en-US" sz="3200" b="0" dirty="0"/>
              <a:t>we sell (We sell customers not </a:t>
            </a:r>
            <a:r>
              <a:rPr lang="en-US" sz="3200" b="0" dirty="0" smtClean="0"/>
              <a:t>advertising)</a:t>
            </a:r>
          </a:p>
          <a:p>
            <a:pPr marL="514350" indent="-514350">
              <a:buFont typeface="+mj-lt"/>
              <a:buAutoNum type="arabicPeriod"/>
            </a:pPr>
            <a:r>
              <a:rPr lang="en-US" sz="3200" b="1" dirty="0" smtClean="0">
                <a:solidFill>
                  <a:srgbClr val="0070C0"/>
                </a:solidFill>
              </a:rPr>
              <a:t>How</a:t>
            </a:r>
            <a:r>
              <a:rPr lang="en-US" sz="3200" b="0" dirty="0" smtClean="0">
                <a:solidFill>
                  <a:srgbClr val="0070C0"/>
                </a:solidFill>
              </a:rPr>
              <a:t> </a:t>
            </a:r>
            <a:r>
              <a:rPr lang="en-US" sz="3200" b="0" dirty="0"/>
              <a:t>they will benefit by speaking with us</a:t>
            </a:r>
          </a:p>
        </p:txBody>
      </p:sp>
    </p:spTree>
    <p:extLst>
      <p:ext uri="{BB962C8B-B14F-4D97-AF65-F5344CB8AC3E}">
        <p14:creationId xmlns:p14="http://schemas.microsoft.com/office/powerpoint/2010/main" val="52441490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36867" name="Rectangle 3"/>
          <p:cNvSpPr>
            <a:spLocks noGrp="1" noChangeArrowheads="1"/>
          </p:cNvSpPr>
          <p:nvPr>
            <p:ph type="body" idx="1"/>
          </p:nvPr>
        </p:nvSpPr>
        <p:spPr>
          <a:xfrm>
            <a:off x="203200" y="2133601"/>
            <a:ext cx="11785600" cy="4343400"/>
          </a:xfrm>
        </p:spPr>
        <p:txBody>
          <a:bodyPr>
            <a:normAutofit lnSpcReduction="10000"/>
          </a:bodyPr>
          <a:lstStyle/>
          <a:p>
            <a:pPr algn="ctr">
              <a:buFontTx/>
              <a:buNone/>
            </a:pPr>
            <a:r>
              <a:rPr lang="en-US" dirty="0"/>
              <a:t>	</a:t>
            </a:r>
            <a:r>
              <a:rPr lang="en-US" sz="4800" b="0" dirty="0"/>
              <a:t>The </a:t>
            </a:r>
            <a:r>
              <a:rPr lang="en-US" sz="4800" dirty="0"/>
              <a:t>opener</a:t>
            </a:r>
            <a:r>
              <a:rPr lang="en-US" sz="4800" b="0" dirty="0"/>
              <a:t> should be </a:t>
            </a:r>
            <a:endParaRPr lang="en-US" sz="4800" b="0" dirty="0" smtClean="0"/>
          </a:p>
          <a:p>
            <a:pPr algn="ctr">
              <a:buFontTx/>
              <a:buNone/>
            </a:pPr>
            <a:r>
              <a:rPr lang="en-US" sz="4800" b="1" dirty="0" smtClean="0">
                <a:solidFill>
                  <a:srgbClr val="FF0000"/>
                </a:solidFill>
              </a:rPr>
              <a:t>short</a:t>
            </a:r>
            <a:r>
              <a:rPr lang="en-US" sz="4800" dirty="0" smtClean="0"/>
              <a:t>,</a:t>
            </a:r>
          </a:p>
          <a:p>
            <a:pPr algn="ctr">
              <a:buFontTx/>
              <a:buNone/>
            </a:pPr>
            <a:r>
              <a:rPr lang="en-US" sz="4800" b="1" dirty="0" smtClean="0">
                <a:solidFill>
                  <a:srgbClr val="FF0000"/>
                </a:solidFill>
              </a:rPr>
              <a:t>direct</a:t>
            </a:r>
            <a:r>
              <a:rPr lang="en-US" sz="4800" b="0" dirty="0"/>
              <a:t>, </a:t>
            </a:r>
            <a:r>
              <a:rPr lang="en-US" sz="4800" b="0" dirty="0" smtClean="0"/>
              <a:t> and </a:t>
            </a:r>
            <a:endParaRPr lang="en-US" sz="4800" dirty="0" smtClean="0"/>
          </a:p>
          <a:p>
            <a:pPr algn="ctr">
              <a:buFontTx/>
              <a:buNone/>
            </a:pPr>
            <a:r>
              <a:rPr lang="en-US" sz="4800" b="1" dirty="0" smtClean="0">
                <a:solidFill>
                  <a:srgbClr val="FF0000"/>
                </a:solidFill>
              </a:rPr>
              <a:t>focused</a:t>
            </a:r>
            <a:r>
              <a:rPr lang="en-US" sz="4800" b="0" dirty="0" smtClean="0"/>
              <a:t> </a:t>
            </a:r>
          </a:p>
          <a:p>
            <a:pPr algn="ctr">
              <a:buFontTx/>
              <a:buNone/>
            </a:pPr>
            <a:r>
              <a:rPr lang="en-US" sz="4800" b="0" dirty="0" smtClean="0"/>
              <a:t>on the </a:t>
            </a:r>
            <a:r>
              <a:rPr lang="en-US" sz="5400" dirty="0" smtClean="0">
                <a:solidFill>
                  <a:srgbClr val="0070C0"/>
                </a:solidFill>
              </a:rPr>
              <a:t>Customer</a:t>
            </a:r>
            <a:r>
              <a:rPr lang="en-US" sz="5400" dirty="0"/>
              <a:t>.</a:t>
            </a:r>
            <a:r>
              <a:rPr lang="en-US" sz="4800" b="0" dirty="0"/>
              <a:t> </a:t>
            </a:r>
          </a:p>
        </p:txBody>
      </p:sp>
    </p:spTree>
    <p:extLst>
      <p:ext uri="{BB962C8B-B14F-4D97-AF65-F5344CB8AC3E}">
        <p14:creationId xmlns:p14="http://schemas.microsoft.com/office/powerpoint/2010/main" val="30400667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14339" name="Rectangle 3"/>
          <p:cNvSpPr>
            <a:spLocks noGrp="1" noChangeArrowheads="1"/>
          </p:cNvSpPr>
          <p:nvPr>
            <p:ph type="body" idx="1"/>
          </p:nvPr>
        </p:nvSpPr>
        <p:spPr>
          <a:xfrm>
            <a:off x="203200" y="2057401"/>
            <a:ext cx="11785600" cy="4419600"/>
          </a:xfrm>
        </p:spPr>
        <p:txBody>
          <a:bodyPr/>
          <a:lstStyle/>
          <a:p>
            <a:pPr>
              <a:lnSpc>
                <a:spcPct val="80000"/>
              </a:lnSpc>
              <a:buFontTx/>
              <a:buNone/>
            </a:pPr>
            <a:r>
              <a:rPr lang="en-US" sz="2400" dirty="0"/>
              <a:t>	</a:t>
            </a:r>
            <a:r>
              <a:rPr lang="en-US" sz="3000" b="0" dirty="0"/>
              <a:t>Keep it </a:t>
            </a:r>
            <a:r>
              <a:rPr lang="en-US" sz="3000" b="1" dirty="0">
                <a:solidFill>
                  <a:srgbClr val="FF0000"/>
                </a:solidFill>
              </a:rPr>
              <a:t>brief</a:t>
            </a:r>
            <a:r>
              <a:rPr lang="en-US" sz="3000" b="0" dirty="0"/>
              <a:t>, edit your opener until </a:t>
            </a:r>
            <a:r>
              <a:rPr lang="en-US" sz="3000" b="1" dirty="0">
                <a:solidFill>
                  <a:srgbClr val="FF0000"/>
                </a:solidFill>
              </a:rPr>
              <a:t>every word </a:t>
            </a:r>
            <a:r>
              <a:rPr lang="en-US" sz="3000" b="0" dirty="0"/>
              <a:t>serves a purpose. </a:t>
            </a:r>
          </a:p>
          <a:p>
            <a:pPr>
              <a:lnSpc>
                <a:spcPct val="80000"/>
              </a:lnSpc>
              <a:buFontTx/>
              <a:buNone/>
            </a:pPr>
            <a:r>
              <a:rPr lang="en-US" sz="3000" b="0" dirty="0"/>
              <a:t>	Eliminate any words that might </a:t>
            </a:r>
            <a:r>
              <a:rPr lang="en-US" sz="3000" dirty="0"/>
              <a:t>confuse</a:t>
            </a:r>
            <a:r>
              <a:rPr lang="en-US" sz="3000" b="0" dirty="0"/>
              <a:t> the customer. </a:t>
            </a:r>
          </a:p>
          <a:p>
            <a:pPr>
              <a:lnSpc>
                <a:spcPct val="80000"/>
              </a:lnSpc>
              <a:buFontTx/>
              <a:buNone/>
            </a:pPr>
            <a:r>
              <a:rPr lang="en-US" sz="3000" b="0" dirty="0"/>
              <a:t>	Use </a:t>
            </a:r>
            <a:r>
              <a:rPr lang="en-US" sz="3000" b="1" dirty="0">
                <a:solidFill>
                  <a:srgbClr val="FF0000"/>
                </a:solidFill>
              </a:rPr>
              <a:t>strong</a:t>
            </a:r>
            <a:r>
              <a:rPr lang="en-US" sz="3000" b="0" dirty="0"/>
              <a:t> words “maximize, increase, save, profit from, improve etc."  </a:t>
            </a:r>
          </a:p>
          <a:p>
            <a:pPr>
              <a:lnSpc>
                <a:spcPct val="80000"/>
              </a:lnSpc>
              <a:buFontTx/>
              <a:buNone/>
            </a:pPr>
            <a:r>
              <a:rPr lang="en-US" sz="3000" b="0" dirty="0"/>
              <a:t>	If </a:t>
            </a:r>
            <a:r>
              <a:rPr lang="en-US" sz="3000" b="1" dirty="0">
                <a:solidFill>
                  <a:srgbClr val="0070C0"/>
                </a:solidFill>
              </a:rPr>
              <a:t>prospect</a:t>
            </a:r>
            <a:r>
              <a:rPr lang="en-US" sz="3000" b="0" dirty="0"/>
              <a:t> isn’t convinced that they have </a:t>
            </a:r>
            <a:r>
              <a:rPr lang="en-US" sz="3000" b="1" dirty="0">
                <a:solidFill>
                  <a:srgbClr val="FF0000"/>
                </a:solidFill>
              </a:rPr>
              <a:t>something to gain</a:t>
            </a:r>
            <a:r>
              <a:rPr lang="en-US" sz="3000" b="0" dirty="0"/>
              <a:t>, the call is over. </a:t>
            </a:r>
          </a:p>
          <a:p>
            <a:pPr>
              <a:lnSpc>
                <a:spcPct val="80000"/>
              </a:lnSpc>
              <a:buFontTx/>
              <a:buNone/>
            </a:pPr>
            <a:r>
              <a:rPr lang="en-US" sz="3000" b="0" dirty="0"/>
              <a:t>	Once you have accomplished the above, bridge directly into asking your SPIN question and </a:t>
            </a:r>
            <a:r>
              <a:rPr lang="en-US" sz="3000" dirty="0"/>
              <a:t>proceed </a:t>
            </a:r>
            <a:r>
              <a:rPr lang="en-US" sz="3000" b="0" dirty="0"/>
              <a:t>with the call.</a:t>
            </a:r>
          </a:p>
          <a:p>
            <a:pPr>
              <a:lnSpc>
                <a:spcPct val="80000"/>
              </a:lnSpc>
              <a:buFontTx/>
              <a:buNone/>
            </a:pPr>
            <a:endParaRPr lang="en-US" sz="3200" b="0" dirty="0"/>
          </a:p>
        </p:txBody>
      </p:sp>
    </p:spTree>
    <p:extLst>
      <p:ext uri="{BB962C8B-B14F-4D97-AF65-F5344CB8AC3E}">
        <p14:creationId xmlns:p14="http://schemas.microsoft.com/office/powerpoint/2010/main" val="110136775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15363" name="Rectangle 3"/>
          <p:cNvSpPr>
            <a:spLocks noGrp="1" noChangeArrowheads="1"/>
          </p:cNvSpPr>
          <p:nvPr>
            <p:ph type="body" idx="1"/>
          </p:nvPr>
        </p:nvSpPr>
        <p:spPr>
          <a:xfrm>
            <a:off x="609600" y="2057400"/>
            <a:ext cx="11785600" cy="4419600"/>
          </a:xfrm>
        </p:spPr>
        <p:txBody>
          <a:bodyPr>
            <a:normAutofit fontScale="92500" lnSpcReduction="20000"/>
          </a:bodyPr>
          <a:lstStyle/>
          <a:p>
            <a:pPr>
              <a:lnSpc>
                <a:spcPct val="80000"/>
              </a:lnSpc>
              <a:buFontTx/>
              <a:buNone/>
            </a:pPr>
            <a:r>
              <a:rPr lang="en-US" sz="2400" dirty="0"/>
              <a:t>	</a:t>
            </a:r>
            <a:r>
              <a:rPr lang="en-US" sz="3200" b="1" dirty="0"/>
              <a:t>Here is an example:</a:t>
            </a:r>
          </a:p>
          <a:p>
            <a:pPr>
              <a:lnSpc>
                <a:spcPct val="80000"/>
              </a:lnSpc>
            </a:pPr>
            <a:r>
              <a:rPr lang="en-US" sz="3200" b="0" dirty="0"/>
              <a:t> </a:t>
            </a:r>
            <a:r>
              <a:rPr lang="en-US" sz="3200" dirty="0">
                <a:solidFill>
                  <a:schemeClr val="folHlink"/>
                </a:solidFill>
              </a:rPr>
              <a:t>“</a:t>
            </a:r>
            <a:r>
              <a:rPr lang="en-US" sz="3200" b="1" dirty="0">
                <a:solidFill>
                  <a:srgbClr val="0070C0"/>
                </a:solidFill>
              </a:rPr>
              <a:t>Mr. Customer </a:t>
            </a:r>
          </a:p>
          <a:p>
            <a:pPr>
              <a:lnSpc>
                <a:spcPct val="80000"/>
              </a:lnSpc>
            </a:pPr>
            <a:r>
              <a:rPr lang="en-US" sz="3200" b="0" dirty="0"/>
              <a:t>(1), my </a:t>
            </a:r>
            <a:r>
              <a:rPr lang="en-US" sz="3200" b="1" dirty="0">
                <a:solidFill>
                  <a:srgbClr val="0070C0"/>
                </a:solidFill>
              </a:rPr>
              <a:t>name</a:t>
            </a:r>
            <a:r>
              <a:rPr lang="en-US" sz="3200" dirty="0"/>
              <a:t> </a:t>
            </a:r>
            <a:r>
              <a:rPr lang="en-US" sz="3200" b="0" dirty="0"/>
              <a:t>is J.W. Sales rep </a:t>
            </a:r>
          </a:p>
          <a:p>
            <a:pPr>
              <a:lnSpc>
                <a:spcPct val="80000"/>
              </a:lnSpc>
            </a:pPr>
            <a:r>
              <a:rPr lang="en-US" sz="3200" b="0" dirty="0"/>
              <a:t>(2), I </a:t>
            </a:r>
            <a:r>
              <a:rPr lang="en-US" sz="3200" b="1" dirty="0">
                <a:solidFill>
                  <a:srgbClr val="0070C0"/>
                </a:solidFill>
              </a:rPr>
              <a:t>am your </a:t>
            </a:r>
            <a:r>
              <a:rPr lang="en-US" sz="3200" b="0" dirty="0" smtClean="0"/>
              <a:t>(</a:t>
            </a:r>
            <a:r>
              <a:rPr lang="en-US" sz="3200" b="0" i="1" dirty="0" smtClean="0"/>
              <a:t>_____________</a:t>
            </a:r>
            <a:r>
              <a:rPr lang="en-US" sz="3200" b="0" dirty="0" smtClean="0"/>
              <a:t>) </a:t>
            </a:r>
            <a:r>
              <a:rPr lang="en-US" sz="3200" b="1" dirty="0">
                <a:solidFill>
                  <a:srgbClr val="0070C0"/>
                </a:solidFill>
              </a:rPr>
              <a:t>representative </a:t>
            </a:r>
          </a:p>
          <a:p>
            <a:pPr>
              <a:lnSpc>
                <a:spcPct val="80000"/>
              </a:lnSpc>
            </a:pPr>
            <a:r>
              <a:rPr lang="en-US" sz="3200" b="0" dirty="0"/>
              <a:t>(3), I have </a:t>
            </a:r>
            <a:r>
              <a:rPr lang="en-US" sz="3200" b="1" dirty="0">
                <a:solidFill>
                  <a:srgbClr val="0070C0"/>
                </a:solidFill>
              </a:rPr>
              <a:t>helped</a:t>
            </a:r>
            <a:r>
              <a:rPr lang="en-US" sz="3200" b="0" dirty="0"/>
              <a:t> a lot of local businesses </a:t>
            </a:r>
          </a:p>
          <a:p>
            <a:pPr>
              <a:lnSpc>
                <a:spcPct val="80000"/>
              </a:lnSpc>
              <a:buNone/>
            </a:pPr>
            <a:r>
              <a:rPr lang="en-US" dirty="0" smtClean="0"/>
              <a:t>		</a:t>
            </a:r>
            <a:r>
              <a:rPr lang="en-US" sz="3200" b="0" dirty="0" smtClean="0"/>
              <a:t>, </a:t>
            </a:r>
            <a:r>
              <a:rPr lang="en-US" sz="3200" b="0" dirty="0"/>
              <a:t>here </a:t>
            </a:r>
            <a:r>
              <a:rPr lang="en-US" sz="3200" b="0" dirty="0" smtClean="0"/>
              <a:t>on the Treasure Coast.</a:t>
            </a:r>
            <a:endParaRPr lang="en-US" sz="3200" b="1" dirty="0">
              <a:solidFill>
                <a:srgbClr val="0070C0"/>
              </a:solidFill>
            </a:endParaRPr>
          </a:p>
          <a:p>
            <a:pPr>
              <a:lnSpc>
                <a:spcPct val="80000"/>
              </a:lnSpc>
            </a:pPr>
            <a:r>
              <a:rPr lang="en-US" sz="3200" b="0" dirty="0" smtClean="0"/>
              <a:t>(4), </a:t>
            </a:r>
            <a:r>
              <a:rPr lang="en-US" sz="3200" b="0" dirty="0"/>
              <a:t>bring </a:t>
            </a:r>
            <a:r>
              <a:rPr lang="en-US" sz="3200" b="1" dirty="0">
                <a:solidFill>
                  <a:srgbClr val="0070C0"/>
                </a:solidFill>
              </a:rPr>
              <a:t>more</a:t>
            </a:r>
            <a:r>
              <a:rPr lang="en-US" sz="3200" b="0" dirty="0"/>
              <a:t> customers into their stores </a:t>
            </a:r>
          </a:p>
          <a:p>
            <a:pPr>
              <a:lnSpc>
                <a:spcPct val="80000"/>
              </a:lnSpc>
            </a:pPr>
            <a:r>
              <a:rPr lang="en-US" sz="3200" b="0" dirty="0" smtClean="0"/>
              <a:t>(5). </a:t>
            </a:r>
            <a:r>
              <a:rPr lang="en-US" sz="3200" b="0" dirty="0"/>
              <a:t>I’d like to ask you a few questions to see how we can do the </a:t>
            </a:r>
            <a:r>
              <a:rPr lang="en-US" sz="3200" b="1" dirty="0">
                <a:solidFill>
                  <a:srgbClr val="0070C0"/>
                </a:solidFill>
              </a:rPr>
              <a:t>same for you</a:t>
            </a:r>
            <a:r>
              <a:rPr lang="en-US" sz="3200" b="0" dirty="0"/>
              <a:t>.</a:t>
            </a:r>
          </a:p>
        </p:txBody>
      </p:sp>
    </p:spTree>
    <p:extLst>
      <p:ext uri="{BB962C8B-B14F-4D97-AF65-F5344CB8AC3E}">
        <p14:creationId xmlns:p14="http://schemas.microsoft.com/office/powerpoint/2010/main" val="212512128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en-US" sz="6000" b="1" dirty="0" smtClean="0">
                <a:solidFill>
                  <a:srgbClr val="FFFF00"/>
                </a:solidFill>
              </a:rPr>
              <a:t>“JUST FOR OPENERS”</a:t>
            </a:r>
            <a:endParaRPr lang="en-US" sz="6000" dirty="0">
              <a:solidFill>
                <a:srgbClr val="FFFF00"/>
              </a:solidFill>
            </a:endParaRPr>
          </a:p>
        </p:txBody>
      </p:sp>
      <p:sp>
        <p:nvSpPr>
          <p:cNvPr id="16387" name="Rectangle 3"/>
          <p:cNvSpPr>
            <a:spLocks noGrp="1" noChangeArrowheads="1"/>
          </p:cNvSpPr>
          <p:nvPr>
            <p:ph type="body" idx="1"/>
          </p:nvPr>
        </p:nvSpPr>
        <p:spPr>
          <a:xfrm>
            <a:off x="0" y="2057401"/>
            <a:ext cx="11988800" cy="4419600"/>
          </a:xfrm>
        </p:spPr>
        <p:txBody>
          <a:bodyPr/>
          <a:lstStyle/>
          <a:p>
            <a:pPr>
              <a:lnSpc>
                <a:spcPct val="90000"/>
              </a:lnSpc>
              <a:buFontTx/>
              <a:buNone/>
            </a:pPr>
            <a:r>
              <a:rPr lang="en-US" dirty="0"/>
              <a:t>	</a:t>
            </a:r>
            <a:r>
              <a:rPr lang="en-US" sz="3600" b="0" dirty="0"/>
              <a:t>This opening statement takes just about 15 seconds to deliver. </a:t>
            </a:r>
            <a:endParaRPr lang="en-US" sz="3600" b="0" dirty="0" smtClean="0"/>
          </a:p>
          <a:p>
            <a:pPr>
              <a:lnSpc>
                <a:spcPct val="90000"/>
              </a:lnSpc>
              <a:buFontTx/>
              <a:buNone/>
            </a:pPr>
            <a:r>
              <a:rPr lang="en-US" sz="3600" dirty="0" smtClean="0"/>
              <a:t>	</a:t>
            </a:r>
            <a:r>
              <a:rPr lang="en-US" sz="3600" b="0" dirty="0" smtClean="0"/>
              <a:t>Here’s </a:t>
            </a:r>
            <a:r>
              <a:rPr lang="en-US" sz="3600" b="0" dirty="0"/>
              <a:t>what it accomplishes in that time:</a:t>
            </a:r>
          </a:p>
          <a:p>
            <a:pPr>
              <a:lnSpc>
                <a:spcPct val="90000"/>
              </a:lnSpc>
              <a:buFontTx/>
              <a:buNone/>
            </a:pPr>
            <a:endParaRPr lang="en-US" sz="3600" b="0" dirty="0"/>
          </a:p>
          <a:p>
            <a:pPr>
              <a:lnSpc>
                <a:spcPct val="90000"/>
              </a:lnSpc>
            </a:pPr>
            <a:r>
              <a:rPr lang="en-US" sz="3600" b="0" dirty="0"/>
              <a:t>It starts off with the </a:t>
            </a:r>
            <a:r>
              <a:rPr lang="en-US" sz="3600" b="1" dirty="0">
                <a:solidFill>
                  <a:srgbClr val="0070C0"/>
                </a:solidFill>
              </a:rPr>
              <a:t>customer’s name</a:t>
            </a:r>
            <a:r>
              <a:rPr lang="en-US" sz="3600" b="0" dirty="0"/>
              <a:t>. This is a simple way to </a:t>
            </a:r>
            <a:r>
              <a:rPr lang="en-US" sz="3600" b="0" dirty="0">
                <a:solidFill>
                  <a:srgbClr val="FF0000"/>
                </a:solidFill>
              </a:rPr>
              <a:t>get the customer to listen</a:t>
            </a:r>
            <a:r>
              <a:rPr lang="en-US" sz="3600" b="0" dirty="0"/>
              <a:t>. We are conditioned to pay attention when our name is mentioned.</a:t>
            </a:r>
          </a:p>
        </p:txBody>
      </p:sp>
    </p:spTree>
    <p:extLst>
      <p:ext uri="{BB962C8B-B14F-4D97-AF65-F5344CB8AC3E}">
        <p14:creationId xmlns:p14="http://schemas.microsoft.com/office/powerpoint/2010/main" val="161925089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TotalTime>
  <Words>509</Words>
  <Application>Microsoft Office PowerPoint</Application>
  <PresentationFormat>Custom</PresentationFormat>
  <Paragraphs>162</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Sales Direction 16X9</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lpstr>“JUST FOR OPENERS”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35</cp:revision>
  <dcterms:created xsi:type="dcterms:W3CDTF">2012-08-30T21:52:00Z</dcterms:created>
  <dcterms:modified xsi:type="dcterms:W3CDTF">2016-08-01T15:34:36Z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