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7" r:id="rId2"/>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0" r:id="rId25"/>
    <p:sldId id="321" r:id="rId26"/>
    <p:sldId id="322" r:id="rId27"/>
    <p:sldId id="323" r:id="rId28"/>
    <p:sldId id="29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9896" y="2665321"/>
            <a:ext cx="6268720" cy="992279"/>
          </a:xfrm>
        </p:spPr>
        <p:txBody>
          <a:bodyPr>
            <a:noAutofit/>
          </a:bodyPr>
          <a:lstStyle/>
          <a:p>
            <a:pPr algn="ctr"/>
            <a:r>
              <a:rPr lang="en-US" altLang="en-US" sz="6000" b="1" dirty="0"/>
              <a:t>The </a:t>
            </a:r>
            <a:r>
              <a:rPr lang="en-US" altLang="en-US" sz="6000" b="1" dirty="0" smtClean="0"/>
              <a:t/>
            </a:r>
            <a:br>
              <a:rPr lang="en-US" altLang="en-US" sz="6000" b="1" dirty="0" smtClean="0"/>
            </a:br>
            <a:r>
              <a:rPr lang="en-US" altLang="en-US" sz="6000" b="1" dirty="0" smtClean="0"/>
              <a:t>“</a:t>
            </a:r>
            <a:r>
              <a:rPr lang="en-US" altLang="en-US" sz="6000" b="1" dirty="0"/>
              <a:t>Two Minute Think”</a:t>
            </a:r>
            <a:endParaRPr lang="en-US" sz="6000" b="1" dirty="0"/>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3545" r="23545"/>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rgbClr val="FFFF00"/>
                </a:solidFill>
              </a:rPr>
              <a:t>JWO 209</a:t>
            </a:r>
            <a:endParaRPr lang="en-US" sz="1600" b="1" dirty="0">
              <a:solidFill>
                <a:srgbClr val="FFFF00"/>
              </a:solidFill>
            </a:endParaRPr>
          </a:p>
        </p:txBody>
      </p:sp>
      <p:sp>
        <p:nvSpPr>
          <p:cNvPr id="7" name="TextBox 6"/>
          <p:cNvSpPr txBox="1"/>
          <p:nvPr/>
        </p:nvSpPr>
        <p:spPr>
          <a:xfrm>
            <a:off x="1405439" y="5791592"/>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295400" y="113616"/>
            <a:ext cx="9601200" cy="1036850"/>
          </a:xfrm>
        </p:spPr>
        <p:txBody>
          <a:bodyPr>
            <a:normAutofit/>
          </a:bodyPr>
          <a:lstStyle/>
          <a:p>
            <a:r>
              <a:rPr lang="en-US" altLang="en-US" sz="5400" b="1" dirty="0">
                <a:solidFill>
                  <a:srgbClr val="FFFF00"/>
                </a:solidFill>
              </a:rPr>
              <a:t>The “Two Minute Think”</a:t>
            </a:r>
          </a:p>
        </p:txBody>
      </p:sp>
      <p:sp>
        <p:nvSpPr>
          <p:cNvPr id="20483" name="Rectangle 3"/>
          <p:cNvSpPr>
            <a:spLocks noGrp="1" noChangeArrowheads="1"/>
          </p:cNvSpPr>
          <p:nvPr>
            <p:ph type="body" idx="1"/>
          </p:nvPr>
        </p:nvSpPr>
        <p:spPr/>
        <p:txBody>
          <a:bodyPr/>
          <a:lstStyle/>
          <a:p>
            <a:pPr>
              <a:buFontTx/>
              <a:buNone/>
            </a:pPr>
            <a:r>
              <a:rPr lang="en-US" altLang="en-US" b="1" dirty="0">
                <a:latin typeface="Arial" charset="0"/>
              </a:rPr>
              <a:t>	</a:t>
            </a:r>
            <a:r>
              <a:rPr lang="en-US" altLang="en-US" sz="3600" b="1" u="sng" dirty="0">
                <a:latin typeface="Arial" charset="0"/>
              </a:rPr>
              <a:t>Engaging/Origin Question </a:t>
            </a:r>
            <a:r>
              <a:rPr lang="en-US" altLang="en-US" sz="3600" b="1" dirty="0">
                <a:latin typeface="Arial" charset="0"/>
              </a:rPr>
              <a:t>–</a:t>
            </a:r>
          </a:p>
          <a:p>
            <a:pPr>
              <a:buFontTx/>
              <a:buNone/>
            </a:pPr>
            <a:r>
              <a:rPr lang="en-US" altLang="en-US" sz="3600" b="1" dirty="0">
                <a:latin typeface="Arial" charset="0"/>
              </a:rPr>
              <a:t>	 </a:t>
            </a:r>
            <a:endParaRPr lang="en-US" altLang="en-US" sz="3600" b="1" dirty="0" smtClean="0">
              <a:latin typeface="Arial" charset="0"/>
            </a:endParaRPr>
          </a:p>
          <a:p>
            <a:pPr>
              <a:buFontTx/>
              <a:buNone/>
            </a:pPr>
            <a:r>
              <a:rPr lang="en-US" altLang="en-US" sz="3600" b="1" dirty="0">
                <a:latin typeface="Arial" charset="0"/>
              </a:rPr>
              <a:t>	</a:t>
            </a:r>
            <a:r>
              <a:rPr lang="en-US" altLang="en-US" sz="3600" dirty="0" smtClean="0">
                <a:latin typeface="Arial" charset="0"/>
              </a:rPr>
              <a:t>Once </a:t>
            </a:r>
            <a:r>
              <a:rPr lang="en-US" altLang="en-US" sz="3600" dirty="0">
                <a:latin typeface="Arial" charset="0"/>
              </a:rPr>
              <a:t>you have </a:t>
            </a:r>
            <a:r>
              <a:rPr lang="en-US" altLang="en-US" sz="3600" b="1" dirty="0">
                <a:latin typeface="Arial" charset="0"/>
              </a:rPr>
              <a:t>a good opening statement, </a:t>
            </a:r>
            <a:r>
              <a:rPr lang="en-US" altLang="en-US" sz="3600" dirty="0">
                <a:latin typeface="Arial" charset="0"/>
              </a:rPr>
              <a:t>the next thing to </a:t>
            </a:r>
            <a:r>
              <a:rPr lang="en-US" altLang="en-US" sz="3600" b="1" dirty="0">
                <a:latin typeface="Arial" charset="0"/>
              </a:rPr>
              <a:t>think about is a good question to engage the customer in conversation. </a:t>
            </a:r>
            <a:endParaRPr lang="en-US" altLang="en-US" b="1" dirty="0">
              <a:latin typeface="Arial" charset="0"/>
            </a:endParaRPr>
          </a:p>
          <a:p>
            <a:pPr>
              <a:buFontTx/>
              <a:buNone/>
            </a:pPr>
            <a:r>
              <a:rPr lang="en-US" altLang="en-US" b="1" dirty="0">
                <a:latin typeface="Arial" charset="0"/>
              </a:rPr>
              <a:t>	</a:t>
            </a:r>
            <a:endParaRPr lang="en-US" altLang="en-US" b="1" u="sng" dirty="0">
              <a:latin typeface="Arial" charset="0"/>
            </a:endParaRPr>
          </a:p>
        </p:txBody>
      </p:sp>
    </p:spTree>
    <p:extLst>
      <p:ext uri="{BB962C8B-B14F-4D97-AF65-F5344CB8AC3E}">
        <p14:creationId xmlns:p14="http://schemas.microsoft.com/office/powerpoint/2010/main" val="811668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295400" y="91844"/>
            <a:ext cx="9601200" cy="1036850"/>
          </a:xfrm>
        </p:spPr>
        <p:txBody>
          <a:bodyPr>
            <a:normAutofit/>
          </a:bodyPr>
          <a:lstStyle/>
          <a:p>
            <a:r>
              <a:rPr lang="en-US" altLang="en-US" sz="5400" b="1" dirty="0">
                <a:solidFill>
                  <a:srgbClr val="FFFF00"/>
                </a:solidFill>
              </a:rPr>
              <a:t>The “Two Minute Think”</a:t>
            </a:r>
          </a:p>
        </p:txBody>
      </p:sp>
      <p:sp>
        <p:nvSpPr>
          <p:cNvPr id="32771" name="Rectangle 3"/>
          <p:cNvSpPr>
            <a:spLocks noGrp="1" noChangeArrowheads="1"/>
          </p:cNvSpPr>
          <p:nvPr>
            <p:ph type="body" idx="1"/>
          </p:nvPr>
        </p:nvSpPr>
        <p:spPr/>
        <p:txBody>
          <a:bodyPr>
            <a:normAutofit fontScale="92500"/>
          </a:bodyPr>
          <a:lstStyle/>
          <a:p>
            <a:pPr>
              <a:buFontTx/>
              <a:buNone/>
            </a:pPr>
            <a:r>
              <a:rPr lang="en-US" altLang="en-US" sz="2800" b="1" dirty="0">
                <a:latin typeface="Arial" charset="0"/>
              </a:rPr>
              <a:t>	</a:t>
            </a:r>
            <a:r>
              <a:rPr lang="en-US" altLang="en-US" sz="3900" dirty="0">
                <a:latin typeface="Arial" charset="0"/>
              </a:rPr>
              <a:t>You should come up with a good open-ended question that will force the customer to think about his/her answer. I like using </a:t>
            </a:r>
            <a:r>
              <a:rPr lang="en-US" altLang="en-US" sz="3900" b="1" dirty="0">
                <a:latin typeface="Arial" charset="0"/>
              </a:rPr>
              <a:t>“origin” </a:t>
            </a:r>
            <a:r>
              <a:rPr lang="en-US" altLang="en-US" sz="3900" dirty="0">
                <a:latin typeface="Arial" charset="0"/>
              </a:rPr>
              <a:t>questions for this purpose. </a:t>
            </a:r>
          </a:p>
          <a:p>
            <a:pPr>
              <a:buFontTx/>
              <a:buNone/>
            </a:pPr>
            <a:r>
              <a:rPr lang="en-US" altLang="en-US" sz="3900" dirty="0">
                <a:latin typeface="Arial" charset="0"/>
              </a:rPr>
              <a:t>	</a:t>
            </a:r>
            <a:r>
              <a:rPr lang="en-US" altLang="en-US" sz="3900" b="1" dirty="0">
                <a:latin typeface="Arial" charset="0"/>
              </a:rPr>
              <a:t>These questions are non-threatening </a:t>
            </a:r>
            <a:r>
              <a:rPr lang="en-US" altLang="en-US" sz="3900" dirty="0">
                <a:latin typeface="Arial" charset="0"/>
              </a:rPr>
              <a:t>because they ask about the </a:t>
            </a:r>
            <a:r>
              <a:rPr lang="en-US" altLang="en-US" sz="3900" b="1" dirty="0">
                <a:latin typeface="Arial" charset="0"/>
              </a:rPr>
              <a:t>historical background of the business </a:t>
            </a:r>
            <a:r>
              <a:rPr lang="en-US" altLang="en-US" sz="3900" dirty="0">
                <a:latin typeface="Arial" charset="0"/>
              </a:rPr>
              <a:t>and yet can </a:t>
            </a:r>
            <a:r>
              <a:rPr lang="en-US" altLang="en-US" sz="3900" b="1" dirty="0">
                <a:latin typeface="Arial" charset="0"/>
              </a:rPr>
              <a:t>reveal a lot</a:t>
            </a:r>
            <a:r>
              <a:rPr lang="en-US" altLang="en-US" sz="3900" dirty="0">
                <a:latin typeface="Arial" charset="0"/>
              </a:rPr>
              <a:t> about the customer’s attitudes. </a:t>
            </a:r>
            <a:endParaRPr lang="en-US" altLang="en-US" sz="3900" u="sng" dirty="0">
              <a:latin typeface="Arial" charset="0"/>
            </a:endParaRPr>
          </a:p>
        </p:txBody>
      </p:sp>
    </p:spTree>
    <p:extLst>
      <p:ext uri="{BB962C8B-B14F-4D97-AF65-F5344CB8AC3E}">
        <p14:creationId xmlns:p14="http://schemas.microsoft.com/office/powerpoint/2010/main" val="1243271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295400" y="113616"/>
            <a:ext cx="9601200" cy="1036850"/>
          </a:xfrm>
        </p:spPr>
        <p:txBody>
          <a:bodyPr>
            <a:normAutofit/>
          </a:bodyPr>
          <a:lstStyle/>
          <a:p>
            <a:r>
              <a:rPr lang="en-US" altLang="en-US" sz="5400" b="1" dirty="0">
                <a:solidFill>
                  <a:srgbClr val="FFFF00"/>
                </a:solidFill>
              </a:rPr>
              <a:t>The “Two Minute Think”</a:t>
            </a:r>
          </a:p>
        </p:txBody>
      </p:sp>
      <p:sp>
        <p:nvSpPr>
          <p:cNvPr id="19459" name="Rectangle 3"/>
          <p:cNvSpPr>
            <a:spLocks noGrp="1" noChangeArrowheads="1"/>
          </p:cNvSpPr>
          <p:nvPr>
            <p:ph type="body" idx="1"/>
          </p:nvPr>
        </p:nvSpPr>
        <p:spPr/>
        <p:txBody>
          <a:bodyPr>
            <a:normAutofit fontScale="92500" lnSpcReduction="10000"/>
          </a:bodyPr>
          <a:lstStyle/>
          <a:p>
            <a:pPr>
              <a:lnSpc>
                <a:spcPct val="80000"/>
              </a:lnSpc>
              <a:buFontTx/>
              <a:buNone/>
            </a:pPr>
            <a:r>
              <a:rPr lang="en-US" altLang="en-US" sz="2000" b="1" dirty="0">
                <a:latin typeface="Arial" charset="0"/>
              </a:rPr>
              <a:t>	</a:t>
            </a:r>
            <a:r>
              <a:rPr lang="en-US" altLang="en-US" sz="3900" dirty="0">
                <a:latin typeface="Arial" charset="0"/>
              </a:rPr>
              <a:t>An example of a simple </a:t>
            </a:r>
            <a:r>
              <a:rPr lang="en-US" altLang="en-US" sz="3900" b="1" dirty="0">
                <a:latin typeface="Arial" charset="0"/>
              </a:rPr>
              <a:t>“origin” </a:t>
            </a:r>
            <a:r>
              <a:rPr lang="en-US" altLang="en-US" sz="3900" dirty="0">
                <a:latin typeface="Arial" charset="0"/>
              </a:rPr>
              <a:t>question is </a:t>
            </a:r>
          </a:p>
          <a:p>
            <a:pPr>
              <a:lnSpc>
                <a:spcPct val="80000"/>
              </a:lnSpc>
              <a:buFontTx/>
              <a:buNone/>
            </a:pPr>
            <a:r>
              <a:rPr lang="en-US" altLang="en-US" sz="3900" b="1" dirty="0">
                <a:latin typeface="Arial" charset="0"/>
              </a:rPr>
              <a:t>	“What led you to get into the business?”</a:t>
            </a:r>
          </a:p>
          <a:p>
            <a:pPr>
              <a:lnSpc>
                <a:spcPct val="80000"/>
              </a:lnSpc>
              <a:buFontTx/>
              <a:buNone/>
            </a:pPr>
            <a:r>
              <a:rPr lang="en-US" altLang="en-US" sz="3900" b="1" dirty="0">
                <a:latin typeface="Arial" charset="0"/>
              </a:rPr>
              <a:t> </a:t>
            </a:r>
          </a:p>
          <a:p>
            <a:pPr>
              <a:lnSpc>
                <a:spcPct val="80000"/>
              </a:lnSpc>
              <a:buFontTx/>
              <a:buNone/>
            </a:pPr>
            <a:r>
              <a:rPr lang="en-US" altLang="en-US" sz="3900" dirty="0">
                <a:latin typeface="Arial" charset="0"/>
              </a:rPr>
              <a:t>	If the customer says </a:t>
            </a:r>
          </a:p>
          <a:p>
            <a:pPr>
              <a:lnSpc>
                <a:spcPct val="80000"/>
              </a:lnSpc>
              <a:buFontTx/>
              <a:buNone/>
            </a:pPr>
            <a:r>
              <a:rPr lang="en-US" altLang="en-US" sz="3900" b="1" i="1" dirty="0">
                <a:latin typeface="Arial" charset="0"/>
              </a:rPr>
              <a:t>	“I take a lot of pride in my work, and nobody else does quality work</a:t>
            </a:r>
            <a:r>
              <a:rPr lang="en-US" altLang="en-US" sz="3900" b="1" dirty="0">
                <a:latin typeface="Arial" charset="0"/>
              </a:rPr>
              <a:t>”</a:t>
            </a:r>
          </a:p>
          <a:p>
            <a:pPr>
              <a:lnSpc>
                <a:spcPct val="80000"/>
              </a:lnSpc>
              <a:buFontTx/>
              <a:buNone/>
            </a:pPr>
            <a:r>
              <a:rPr lang="en-US" altLang="en-US" sz="3900" b="1" dirty="0">
                <a:latin typeface="Arial" charset="0"/>
              </a:rPr>
              <a:t>	</a:t>
            </a:r>
            <a:r>
              <a:rPr lang="en-US" altLang="en-US" sz="3900" dirty="0">
                <a:latin typeface="Arial" charset="0"/>
              </a:rPr>
              <a:t>you have a starting point for your discussion and a direction for your questions. </a:t>
            </a:r>
          </a:p>
          <a:p>
            <a:pPr>
              <a:lnSpc>
                <a:spcPct val="80000"/>
              </a:lnSpc>
              <a:buFontTx/>
              <a:buNone/>
            </a:pPr>
            <a:endParaRPr lang="en-US" altLang="en-US" sz="2800" dirty="0">
              <a:latin typeface="Arial" charset="0"/>
            </a:endParaRPr>
          </a:p>
        </p:txBody>
      </p:sp>
    </p:spTree>
    <p:extLst>
      <p:ext uri="{BB962C8B-B14F-4D97-AF65-F5344CB8AC3E}">
        <p14:creationId xmlns:p14="http://schemas.microsoft.com/office/powerpoint/2010/main" val="678390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295400" y="80958"/>
            <a:ext cx="9601200" cy="1036850"/>
          </a:xfrm>
        </p:spPr>
        <p:txBody>
          <a:bodyPr>
            <a:normAutofit/>
          </a:bodyPr>
          <a:lstStyle/>
          <a:p>
            <a:r>
              <a:rPr lang="en-US" altLang="en-US" sz="5400" b="1" dirty="0">
                <a:solidFill>
                  <a:srgbClr val="FFFF00"/>
                </a:solidFill>
              </a:rPr>
              <a:t>The “Two Minute Think”</a:t>
            </a:r>
          </a:p>
        </p:txBody>
      </p:sp>
      <p:sp>
        <p:nvSpPr>
          <p:cNvPr id="33795" name="Rectangle 3"/>
          <p:cNvSpPr>
            <a:spLocks noGrp="1" noChangeArrowheads="1"/>
          </p:cNvSpPr>
          <p:nvPr>
            <p:ph type="body" idx="1"/>
          </p:nvPr>
        </p:nvSpPr>
        <p:spPr/>
        <p:txBody>
          <a:bodyPr/>
          <a:lstStyle/>
          <a:p>
            <a:pPr>
              <a:lnSpc>
                <a:spcPct val="80000"/>
              </a:lnSpc>
              <a:buFontTx/>
              <a:buNone/>
            </a:pPr>
            <a:r>
              <a:rPr lang="en-US" altLang="en-US" sz="4000" b="1" dirty="0">
                <a:latin typeface="Arial" charset="0"/>
              </a:rPr>
              <a:t>	</a:t>
            </a:r>
            <a:r>
              <a:rPr lang="en-US" altLang="en-US" sz="4000" dirty="0">
                <a:latin typeface="Arial" charset="0"/>
              </a:rPr>
              <a:t>At this point you should be working toward </a:t>
            </a:r>
            <a:r>
              <a:rPr lang="en-US" altLang="en-US" sz="4000" dirty="0" smtClean="0">
                <a:latin typeface="Arial" charset="0"/>
              </a:rPr>
              <a:t>an </a:t>
            </a:r>
            <a:r>
              <a:rPr lang="en-US" altLang="en-US" sz="4000" b="1" dirty="0" smtClean="0">
                <a:latin typeface="Arial" charset="0"/>
              </a:rPr>
              <a:t>advertising </a:t>
            </a:r>
            <a:r>
              <a:rPr lang="en-US" altLang="en-US" sz="4000" b="1" dirty="0">
                <a:latin typeface="Arial" charset="0"/>
              </a:rPr>
              <a:t>program that communicates</a:t>
            </a:r>
          </a:p>
          <a:p>
            <a:pPr>
              <a:lnSpc>
                <a:spcPct val="80000"/>
              </a:lnSpc>
              <a:buFontTx/>
              <a:buNone/>
            </a:pPr>
            <a:endParaRPr lang="en-US" altLang="en-US" sz="4000" b="1" dirty="0">
              <a:latin typeface="Arial" charset="0"/>
            </a:endParaRPr>
          </a:p>
          <a:p>
            <a:pPr>
              <a:lnSpc>
                <a:spcPct val="80000"/>
              </a:lnSpc>
              <a:buFontTx/>
              <a:buNone/>
            </a:pPr>
            <a:r>
              <a:rPr lang="en-US" altLang="en-US" sz="4000" b="1" dirty="0">
                <a:latin typeface="Arial" charset="0"/>
              </a:rPr>
              <a:t>	 “Craftsmanship &amp; Quality Work”     </a:t>
            </a:r>
            <a:endParaRPr lang="en-US" altLang="en-US" sz="4000" b="1" dirty="0" smtClean="0">
              <a:latin typeface="Arial" charset="0"/>
            </a:endParaRPr>
          </a:p>
          <a:p>
            <a:pPr>
              <a:lnSpc>
                <a:spcPct val="80000"/>
              </a:lnSpc>
              <a:buFontTx/>
              <a:buNone/>
            </a:pPr>
            <a:r>
              <a:rPr lang="en-US" altLang="en-US" sz="4000" b="1" dirty="0">
                <a:latin typeface="Arial" charset="0"/>
              </a:rPr>
              <a:t>	</a:t>
            </a:r>
            <a:r>
              <a:rPr lang="en-US" altLang="en-US" sz="4000" b="1" dirty="0" smtClean="0">
                <a:latin typeface="Arial" charset="0"/>
              </a:rPr>
              <a:t>	</a:t>
            </a:r>
            <a:r>
              <a:rPr lang="en-US" altLang="en-US" sz="4000" dirty="0" smtClean="0">
                <a:latin typeface="Arial" charset="0"/>
              </a:rPr>
              <a:t>to </a:t>
            </a:r>
            <a:r>
              <a:rPr lang="en-US" altLang="en-US" sz="4000" dirty="0">
                <a:latin typeface="Arial" charset="0"/>
              </a:rPr>
              <a:t>readers.</a:t>
            </a:r>
          </a:p>
        </p:txBody>
      </p:sp>
    </p:spTree>
    <p:extLst>
      <p:ext uri="{BB962C8B-B14F-4D97-AF65-F5344CB8AC3E}">
        <p14:creationId xmlns:p14="http://schemas.microsoft.com/office/powerpoint/2010/main" val="4129628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295400" y="91844"/>
            <a:ext cx="9601200" cy="1036850"/>
          </a:xfrm>
        </p:spPr>
        <p:txBody>
          <a:bodyPr>
            <a:normAutofit/>
          </a:bodyPr>
          <a:lstStyle/>
          <a:p>
            <a:r>
              <a:rPr lang="en-US" altLang="en-US" sz="5400" b="1" dirty="0">
                <a:solidFill>
                  <a:srgbClr val="FFFF00"/>
                </a:solidFill>
              </a:rPr>
              <a:t>The “Two Minute Think”</a:t>
            </a:r>
          </a:p>
        </p:txBody>
      </p:sp>
      <p:sp>
        <p:nvSpPr>
          <p:cNvPr id="21507" name="Rectangle 3"/>
          <p:cNvSpPr>
            <a:spLocks noGrp="1" noChangeArrowheads="1"/>
          </p:cNvSpPr>
          <p:nvPr>
            <p:ph type="body" idx="1"/>
          </p:nvPr>
        </p:nvSpPr>
        <p:spPr/>
        <p:txBody>
          <a:bodyPr>
            <a:normAutofit lnSpcReduction="10000"/>
          </a:bodyPr>
          <a:lstStyle/>
          <a:p>
            <a:pPr>
              <a:lnSpc>
                <a:spcPct val="80000"/>
              </a:lnSpc>
            </a:pPr>
            <a:r>
              <a:rPr lang="en-US" altLang="en-US" sz="3600" b="1" u="sng" dirty="0">
                <a:latin typeface="Arial" charset="0"/>
              </a:rPr>
              <a:t>I object </a:t>
            </a:r>
            <a:r>
              <a:rPr lang="en-US" altLang="en-US" sz="3600" b="1" dirty="0">
                <a:latin typeface="Arial" charset="0"/>
              </a:rPr>
              <a:t>– </a:t>
            </a:r>
          </a:p>
          <a:p>
            <a:pPr>
              <a:lnSpc>
                <a:spcPct val="80000"/>
              </a:lnSpc>
              <a:buFontTx/>
              <a:buNone/>
            </a:pPr>
            <a:r>
              <a:rPr lang="en-US" altLang="en-US" sz="3600" b="1" dirty="0">
                <a:latin typeface="Arial" charset="0"/>
              </a:rPr>
              <a:t>	</a:t>
            </a:r>
            <a:endParaRPr lang="en-US" altLang="en-US" sz="3600" b="1" dirty="0" smtClean="0">
              <a:latin typeface="Arial" charset="0"/>
            </a:endParaRPr>
          </a:p>
          <a:p>
            <a:pPr>
              <a:lnSpc>
                <a:spcPct val="80000"/>
              </a:lnSpc>
              <a:buFontTx/>
              <a:buNone/>
            </a:pPr>
            <a:r>
              <a:rPr lang="en-US" altLang="en-US" sz="3600" b="1" dirty="0">
                <a:latin typeface="Arial" charset="0"/>
              </a:rPr>
              <a:t>	</a:t>
            </a:r>
            <a:r>
              <a:rPr lang="en-US" altLang="en-US" sz="3600" dirty="0" smtClean="0">
                <a:latin typeface="Arial" charset="0"/>
              </a:rPr>
              <a:t>Another </a:t>
            </a:r>
            <a:r>
              <a:rPr lang="en-US" altLang="en-US" sz="3600" dirty="0">
                <a:latin typeface="Arial" charset="0"/>
              </a:rPr>
              <a:t>thing you should consider in your </a:t>
            </a:r>
            <a:r>
              <a:rPr lang="en-US" altLang="en-US" sz="3600" b="1" i="1" dirty="0">
                <a:latin typeface="Arial" charset="0"/>
              </a:rPr>
              <a:t>“Two Minute Think” </a:t>
            </a:r>
            <a:r>
              <a:rPr lang="en-US" altLang="en-US" sz="3600" dirty="0" smtClean="0">
                <a:latin typeface="Arial" charset="0"/>
              </a:rPr>
              <a:t>is:</a:t>
            </a:r>
            <a:endParaRPr lang="en-US" altLang="en-US" sz="3600" dirty="0">
              <a:latin typeface="Arial" charset="0"/>
            </a:endParaRPr>
          </a:p>
          <a:p>
            <a:pPr>
              <a:lnSpc>
                <a:spcPct val="80000"/>
              </a:lnSpc>
              <a:buFontTx/>
              <a:buNone/>
            </a:pPr>
            <a:endParaRPr lang="en-US" altLang="en-US" sz="3600" b="1" dirty="0">
              <a:latin typeface="Arial" charset="0"/>
            </a:endParaRPr>
          </a:p>
          <a:p>
            <a:pPr>
              <a:lnSpc>
                <a:spcPct val="80000"/>
              </a:lnSpc>
              <a:buFontTx/>
              <a:buNone/>
            </a:pPr>
            <a:r>
              <a:rPr lang="en-US" altLang="en-US" sz="3600" b="1" dirty="0">
                <a:latin typeface="Arial" charset="0"/>
              </a:rPr>
              <a:t>	 </a:t>
            </a:r>
            <a:r>
              <a:rPr lang="en-US" altLang="en-US" sz="3600" b="1" i="1" dirty="0">
                <a:latin typeface="Arial" charset="0"/>
              </a:rPr>
              <a:t>“What objection(s) am I likely to get from this customer?” </a:t>
            </a:r>
          </a:p>
          <a:p>
            <a:pPr>
              <a:lnSpc>
                <a:spcPct val="80000"/>
              </a:lnSpc>
              <a:buFontTx/>
              <a:buNone/>
            </a:pPr>
            <a:r>
              <a:rPr lang="en-US" altLang="en-US" sz="3600" b="1" dirty="0">
                <a:latin typeface="Arial" charset="0"/>
              </a:rPr>
              <a:t>	</a:t>
            </a:r>
            <a:endParaRPr lang="en-US" altLang="en-US" sz="2400" b="1" u="sng" dirty="0">
              <a:latin typeface="Arial" charset="0"/>
            </a:endParaRPr>
          </a:p>
        </p:txBody>
      </p:sp>
    </p:spTree>
    <p:extLst>
      <p:ext uri="{BB962C8B-B14F-4D97-AF65-F5344CB8AC3E}">
        <p14:creationId xmlns:p14="http://schemas.microsoft.com/office/powerpoint/2010/main" val="1592626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295400" y="91844"/>
            <a:ext cx="9601200" cy="1036850"/>
          </a:xfrm>
        </p:spPr>
        <p:txBody>
          <a:bodyPr/>
          <a:lstStyle/>
          <a:p>
            <a:r>
              <a:rPr lang="en-US" altLang="en-US" sz="5400" b="1" dirty="0">
                <a:solidFill>
                  <a:srgbClr val="FFFF00"/>
                </a:solidFill>
              </a:rPr>
              <a:t>The “Two Minute Think</a:t>
            </a:r>
            <a:r>
              <a:rPr lang="en-US" altLang="en-US" dirty="0"/>
              <a:t>”</a:t>
            </a:r>
          </a:p>
        </p:txBody>
      </p:sp>
      <p:sp>
        <p:nvSpPr>
          <p:cNvPr id="34819" name="Rectangle 3"/>
          <p:cNvSpPr>
            <a:spLocks noGrp="1" noChangeArrowheads="1"/>
          </p:cNvSpPr>
          <p:nvPr>
            <p:ph type="body" idx="1"/>
          </p:nvPr>
        </p:nvSpPr>
        <p:spPr/>
        <p:txBody>
          <a:bodyPr/>
          <a:lstStyle/>
          <a:p>
            <a:pPr>
              <a:lnSpc>
                <a:spcPct val="80000"/>
              </a:lnSpc>
              <a:buFontTx/>
              <a:buNone/>
            </a:pPr>
            <a:r>
              <a:rPr lang="en-US" altLang="en-US" b="1" dirty="0">
                <a:latin typeface="Arial" charset="0"/>
              </a:rPr>
              <a:t>	</a:t>
            </a:r>
            <a:r>
              <a:rPr lang="en-US" altLang="en-US" sz="3600" dirty="0">
                <a:latin typeface="Arial" charset="0"/>
              </a:rPr>
              <a:t>Think about what other people in the area of similar businesses have said. </a:t>
            </a:r>
          </a:p>
          <a:p>
            <a:pPr>
              <a:lnSpc>
                <a:spcPct val="80000"/>
              </a:lnSpc>
              <a:buFontTx/>
              <a:buNone/>
            </a:pPr>
            <a:r>
              <a:rPr lang="en-US" altLang="en-US" sz="3600" dirty="0">
                <a:latin typeface="Arial" charset="0"/>
              </a:rPr>
              <a:t>	A successful salesperson always expects the best and is prepared for the worst</a:t>
            </a:r>
            <a:r>
              <a:rPr lang="en-US" altLang="en-US" sz="3600" dirty="0" smtClean="0">
                <a:latin typeface="Arial" charset="0"/>
              </a:rPr>
              <a:t>.</a:t>
            </a:r>
          </a:p>
          <a:p>
            <a:pPr>
              <a:lnSpc>
                <a:spcPct val="80000"/>
              </a:lnSpc>
              <a:buFontTx/>
              <a:buNone/>
            </a:pPr>
            <a:r>
              <a:rPr lang="en-US" altLang="en-US" sz="3600" dirty="0" smtClean="0">
                <a:latin typeface="Arial" charset="0"/>
              </a:rPr>
              <a:t> </a:t>
            </a:r>
            <a:endParaRPr lang="en-US" altLang="en-US" sz="3600" dirty="0">
              <a:latin typeface="Arial" charset="0"/>
            </a:endParaRPr>
          </a:p>
          <a:p>
            <a:pPr>
              <a:lnSpc>
                <a:spcPct val="80000"/>
              </a:lnSpc>
              <a:buFontTx/>
              <a:buNone/>
            </a:pPr>
            <a:r>
              <a:rPr lang="en-US" altLang="en-US" sz="3600" b="1" dirty="0">
                <a:latin typeface="Arial" charset="0"/>
              </a:rPr>
              <a:t>	By considering potential objections you will have a thoughtful and more effective response, if they do arise.</a:t>
            </a:r>
          </a:p>
          <a:p>
            <a:pPr>
              <a:lnSpc>
                <a:spcPct val="80000"/>
              </a:lnSpc>
            </a:pPr>
            <a:endParaRPr lang="en-US" altLang="en-US" sz="2000" b="1" u="sng" dirty="0">
              <a:latin typeface="Arial" charset="0"/>
            </a:endParaRPr>
          </a:p>
        </p:txBody>
      </p:sp>
    </p:spTree>
    <p:extLst>
      <p:ext uri="{BB962C8B-B14F-4D97-AF65-F5344CB8AC3E}">
        <p14:creationId xmlns:p14="http://schemas.microsoft.com/office/powerpoint/2010/main" val="1332980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295400" y="26528"/>
            <a:ext cx="9601200" cy="1036850"/>
          </a:xfrm>
        </p:spPr>
        <p:txBody>
          <a:bodyPr>
            <a:normAutofit/>
          </a:bodyPr>
          <a:lstStyle/>
          <a:p>
            <a:r>
              <a:rPr lang="en-US" altLang="en-US" sz="5400" b="1" dirty="0">
                <a:solidFill>
                  <a:srgbClr val="FFFF00"/>
                </a:solidFill>
              </a:rPr>
              <a:t>The “Two Minute Think”</a:t>
            </a:r>
          </a:p>
        </p:txBody>
      </p:sp>
      <p:sp>
        <p:nvSpPr>
          <p:cNvPr id="14339" name="Rectangle 3"/>
          <p:cNvSpPr>
            <a:spLocks noGrp="1" noChangeArrowheads="1"/>
          </p:cNvSpPr>
          <p:nvPr>
            <p:ph type="body" idx="1"/>
          </p:nvPr>
        </p:nvSpPr>
        <p:spPr>
          <a:xfrm>
            <a:off x="1295400" y="1828799"/>
            <a:ext cx="9601200" cy="4931229"/>
          </a:xfrm>
        </p:spPr>
        <p:txBody>
          <a:bodyPr>
            <a:normAutofit lnSpcReduction="10000"/>
          </a:bodyPr>
          <a:lstStyle/>
          <a:p>
            <a:pPr>
              <a:lnSpc>
                <a:spcPct val="90000"/>
              </a:lnSpc>
              <a:buFontTx/>
              <a:buNone/>
            </a:pPr>
            <a:r>
              <a:rPr lang="en-US" altLang="en-US" b="1" dirty="0">
                <a:latin typeface="Arial" charset="0"/>
              </a:rPr>
              <a:t>	</a:t>
            </a:r>
            <a:r>
              <a:rPr lang="en-US" altLang="en-US" sz="3600" b="1" u="sng" dirty="0">
                <a:latin typeface="Arial" charset="0"/>
              </a:rPr>
              <a:t>The right tool for the job </a:t>
            </a:r>
            <a:r>
              <a:rPr lang="en-US" altLang="en-US" sz="3600" b="1" dirty="0">
                <a:latin typeface="Arial" charset="0"/>
              </a:rPr>
              <a:t>– </a:t>
            </a:r>
          </a:p>
          <a:p>
            <a:pPr>
              <a:lnSpc>
                <a:spcPct val="90000"/>
              </a:lnSpc>
              <a:buFontTx/>
              <a:buNone/>
            </a:pPr>
            <a:r>
              <a:rPr lang="en-US" altLang="en-US" sz="3600" b="1" dirty="0">
                <a:latin typeface="Arial" charset="0"/>
              </a:rPr>
              <a:t>	</a:t>
            </a:r>
            <a:endParaRPr lang="en-US" altLang="en-US" sz="3600" b="1" dirty="0" smtClean="0">
              <a:latin typeface="Arial" charset="0"/>
            </a:endParaRPr>
          </a:p>
          <a:p>
            <a:pPr>
              <a:lnSpc>
                <a:spcPct val="90000"/>
              </a:lnSpc>
              <a:buFontTx/>
              <a:buNone/>
            </a:pPr>
            <a:r>
              <a:rPr lang="en-US" altLang="en-US" sz="3600" b="1" dirty="0">
                <a:latin typeface="Arial" charset="0"/>
              </a:rPr>
              <a:t>	</a:t>
            </a:r>
            <a:r>
              <a:rPr lang="en-US" altLang="en-US" sz="3600" dirty="0" smtClean="0">
                <a:latin typeface="Arial" charset="0"/>
              </a:rPr>
              <a:t>Take </a:t>
            </a:r>
            <a:r>
              <a:rPr lang="en-US" altLang="en-US" sz="3600" dirty="0">
                <a:latin typeface="Arial" charset="0"/>
              </a:rPr>
              <a:t>a second to think about what printed material you want to share with the customer. </a:t>
            </a:r>
          </a:p>
          <a:p>
            <a:pPr>
              <a:lnSpc>
                <a:spcPct val="90000"/>
              </a:lnSpc>
              <a:buFontTx/>
              <a:buNone/>
            </a:pPr>
            <a:r>
              <a:rPr lang="en-US" altLang="en-US" sz="3600" b="1" dirty="0">
                <a:latin typeface="Arial" charset="0"/>
              </a:rPr>
              <a:t>	What do you want to give to the customer or leave, if the principle is not in? </a:t>
            </a:r>
          </a:p>
          <a:p>
            <a:pPr>
              <a:lnSpc>
                <a:spcPct val="90000"/>
              </a:lnSpc>
              <a:buFontTx/>
              <a:buNone/>
            </a:pPr>
            <a:r>
              <a:rPr lang="en-US" altLang="en-US" sz="3600" b="1" dirty="0">
                <a:latin typeface="Arial" charset="0"/>
              </a:rPr>
              <a:t>	</a:t>
            </a:r>
          </a:p>
        </p:txBody>
      </p:sp>
    </p:spTree>
    <p:extLst>
      <p:ext uri="{BB962C8B-B14F-4D97-AF65-F5344CB8AC3E}">
        <p14:creationId xmlns:p14="http://schemas.microsoft.com/office/powerpoint/2010/main" val="3194426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295400" y="48300"/>
            <a:ext cx="9601200" cy="1036850"/>
          </a:xfrm>
        </p:spPr>
        <p:txBody>
          <a:bodyPr>
            <a:normAutofit/>
          </a:bodyPr>
          <a:lstStyle/>
          <a:p>
            <a:r>
              <a:rPr lang="en-US" altLang="en-US" sz="5400" b="1" dirty="0">
                <a:solidFill>
                  <a:srgbClr val="FFFF00"/>
                </a:solidFill>
              </a:rPr>
              <a:t>The “Two Minute Think”</a:t>
            </a:r>
          </a:p>
        </p:txBody>
      </p:sp>
      <p:sp>
        <p:nvSpPr>
          <p:cNvPr id="35843" name="Rectangle 3"/>
          <p:cNvSpPr>
            <a:spLocks noGrp="1" noChangeArrowheads="1"/>
          </p:cNvSpPr>
          <p:nvPr>
            <p:ph type="body" idx="1"/>
          </p:nvPr>
        </p:nvSpPr>
        <p:spPr/>
        <p:txBody>
          <a:bodyPr/>
          <a:lstStyle/>
          <a:p>
            <a:pPr>
              <a:buFontTx/>
              <a:buNone/>
            </a:pPr>
            <a:r>
              <a:rPr lang="en-US" altLang="en-US" b="1" dirty="0">
                <a:latin typeface="Arial" charset="0"/>
              </a:rPr>
              <a:t>	</a:t>
            </a:r>
            <a:r>
              <a:rPr lang="en-US" altLang="en-US" sz="3600" b="1" dirty="0">
                <a:latin typeface="Arial" charset="0"/>
              </a:rPr>
              <a:t>Make sure you have what you need and that it is easily accessible. </a:t>
            </a:r>
          </a:p>
          <a:p>
            <a:pPr>
              <a:buFontTx/>
              <a:buNone/>
            </a:pPr>
            <a:r>
              <a:rPr lang="en-US" altLang="en-US" sz="3600" b="1" dirty="0">
                <a:latin typeface="Arial" charset="0"/>
              </a:rPr>
              <a:t>	</a:t>
            </a:r>
            <a:endParaRPr lang="en-US" altLang="en-US" sz="3600" b="1" dirty="0" smtClean="0">
              <a:latin typeface="Arial" charset="0"/>
            </a:endParaRPr>
          </a:p>
          <a:p>
            <a:pPr>
              <a:buFontTx/>
              <a:buNone/>
            </a:pPr>
            <a:r>
              <a:rPr lang="en-US" altLang="en-US" sz="3600" b="1" dirty="0">
                <a:latin typeface="Arial" charset="0"/>
              </a:rPr>
              <a:t>	</a:t>
            </a:r>
            <a:r>
              <a:rPr lang="en-US" altLang="en-US" sz="3600" dirty="0" smtClean="0">
                <a:latin typeface="Arial" charset="0"/>
              </a:rPr>
              <a:t>Rummaging </a:t>
            </a:r>
            <a:r>
              <a:rPr lang="en-US" altLang="en-US" sz="3600" dirty="0">
                <a:latin typeface="Arial" charset="0"/>
              </a:rPr>
              <a:t>desperately through your briefcase for a brochure will not inspire confidence in your organizational abilities. </a:t>
            </a:r>
          </a:p>
        </p:txBody>
      </p:sp>
    </p:spTree>
    <p:extLst>
      <p:ext uri="{BB962C8B-B14F-4D97-AF65-F5344CB8AC3E}">
        <p14:creationId xmlns:p14="http://schemas.microsoft.com/office/powerpoint/2010/main" val="3261325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295400" y="37414"/>
            <a:ext cx="9601200" cy="1036850"/>
          </a:xfrm>
        </p:spPr>
        <p:txBody>
          <a:bodyPr>
            <a:normAutofit/>
          </a:bodyPr>
          <a:lstStyle/>
          <a:p>
            <a:r>
              <a:rPr lang="en-US" altLang="en-US" sz="5400" b="1" dirty="0">
                <a:solidFill>
                  <a:srgbClr val="FFFF00"/>
                </a:solidFill>
              </a:rPr>
              <a:t>The “Two Minute Think”</a:t>
            </a:r>
          </a:p>
        </p:txBody>
      </p:sp>
      <p:sp>
        <p:nvSpPr>
          <p:cNvPr id="23555" name="Rectangle 3"/>
          <p:cNvSpPr>
            <a:spLocks noGrp="1" noChangeArrowheads="1"/>
          </p:cNvSpPr>
          <p:nvPr>
            <p:ph type="body" idx="1"/>
          </p:nvPr>
        </p:nvSpPr>
        <p:spPr/>
        <p:txBody>
          <a:bodyPr/>
          <a:lstStyle/>
          <a:p>
            <a:pPr>
              <a:buFontTx/>
              <a:buNone/>
            </a:pPr>
            <a:r>
              <a:rPr lang="en-US" altLang="en-US" b="1" dirty="0">
                <a:latin typeface="Arial" charset="0"/>
              </a:rPr>
              <a:t>	</a:t>
            </a:r>
            <a:r>
              <a:rPr lang="en-US" altLang="en-US" sz="3600" dirty="0">
                <a:latin typeface="Arial" charset="0"/>
              </a:rPr>
              <a:t>This is also a good time to take </a:t>
            </a:r>
            <a:r>
              <a:rPr lang="en-US" altLang="en-US" sz="3600" b="1" dirty="0">
                <a:latin typeface="Arial" charset="0"/>
              </a:rPr>
              <a:t>a quick look </a:t>
            </a:r>
            <a:r>
              <a:rPr lang="en-US" altLang="en-US" sz="3600" dirty="0">
                <a:latin typeface="Arial" charset="0"/>
              </a:rPr>
              <a:t>at yourself. </a:t>
            </a:r>
            <a:endParaRPr lang="en-US" altLang="en-US" sz="3600" dirty="0" smtClean="0">
              <a:latin typeface="Arial" charset="0"/>
            </a:endParaRPr>
          </a:p>
          <a:p>
            <a:pPr>
              <a:buFontTx/>
              <a:buNone/>
            </a:pPr>
            <a:endParaRPr lang="en-US" altLang="en-US" sz="3600" dirty="0">
              <a:latin typeface="Arial" charset="0"/>
            </a:endParaRPr>
          </a:p>
          <a:p>
            <a:pPr>
              <a:buFontTx/>
              <a:buNone/>
            </a:pPr>
            <a:r>
              <a:rPr lang="en-US" altLang="en-US" sz="3600" b="1" dirty="0">
                <a:latin typeface="Arial" charset="0"/>
              </a:rPr>
              <a:t>	Taking a second </a:t>
            </a:r>
            <a:r>
              <a:rPr lang="en-US" altLang="en-US" sz="3600" dirty="0">
                <a:latin typeface="Arial" charset="0"/>
              </a:rPr>
              <a:t>to run a comb through your hair or straighten your clothing can have a big impact on your professional appearance.</a:t>
            </a:r>
          </a:p>
        </p:txBody>
      </p:sp>
    </p:spTree>
    <p:extLst>
      <p:ext uri="{BB962C8B-B14F-4D97-AF65-F5344CB8AC3E}">
        <p14:creationId xmlns:p14="http://schemas.microsoft.com/office/powerpoint/2010/main" val="353268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295400" y="48300"/>
            <a:ext cx="9601200" cy="1036850"/>
          </a:xfrm>
        </p:spPr>
        <p:txBody>
          <a:bodyPr>
            <a:normAutofit/>
          </a:bodyPr>
          <a:lstStyle/>
          <a:p>
            <a:r>
              <a:rPr lang="en-US" altLang="en-US" sz="5400" b="1" dirty="0">
                <a:solidFill>
                  <a:srgbClr val="FFFF00"/>
                </a:solidFill>
              </a:rPr>
              <a:t>The “Two Minute Think”</a:t>
            </a:r>
          </a:p>
        </p:txBody>
      </p:sp>
      <p:sp>
        <p:nvSpPr>
          <p:cNvPr id="22531" name="Rectangle 3"/>
          <p:cNvSpPr>
            <a:spLocks noGrp="1" noChangeArrowheads="1"/>
          </p:cNvSpPr>
          <p:nvPr>
            <p:ph type="body" idx="1"/>
          </p:nvPr>
        </p:nvSpPr>
        <p:spPr>
          <a:xfrm>
            <a:off x="1295400" y="1828799"/>
            <a:ext cx="9601200" cy="4898571"/>
          </a:xfrm>
        </p:spPr>
        <p:txBody>
          <a:bodyPr>
            <a:normAutofit/>
          </a:bodyPr>
          <a:lstStyle/>
          <a:p>
            <a:pPr>
              <a:lnSpc>
                <a:spcPct val="90000"/>
              </a:lnSpc>
            </a:pPr>
            <a:r>
              <a:rPr lang="en-US" altLang="en-US" sz="3600" b="1" u="sng" dirty="0">
                <a:latin typeface="Arial" charset="0"/>
              </a:rPr>
              <a:t>What’s my motivation </a:t>
            </a:r>
            <a:r>
              <a:rPr lang="en-US" altLang="en-US" sz="3600" b="1" dirty="0">
                <a:latin typeface="Arial" charset="0"/>
              </a:rPr>
              <a:t>– </a:t>
            </a:r>
          </a:p>
          <a:p>
            <a:pPr>
              <a:lnSpc>
                <a:spcPct val="90000"/>
              </a:lnSpc>
              <a:buFontTx/>
              <a:buNone/>
            </a:pPr>
            <a:r>
              <a:rPr lang="en-US" altLang="en-US" sz="3600" b="1" dirty="0">
                <a:latin typeface="Arial" charset="0"/>
              </a:rPr>
              <a:t>	The single most important thing to include in your </a:t>
            </a:r>
            <a:r>
              <a:rPr lang="en-US" altLang="en-US" sz="3600" b="1" i="1" dirty="0">
                <a:latin typeface="Arial" charset="0"/>
              </a:rPr>
              <a:t>“Two Minute </a:t>
            </a:r>
            <a:r>
              <a:rPr lang="en-US" altLang="en-US" sz="3600" b="1" i="1" dirty="0" smtClean="0">
                <a:latin typeface="Arial" charset="0"/>
              </a:rPr>
              <a:t>Think</a:t>
            </a:r>
            <a:r>
              <a:rPr lang="en-US" altLang="en-US" sz="3600" b="1" dirty="0" smtClean="0">
                <a:latin typeface="Arial" charset="0"/>
              </a:rPr>
              <a:t>”</a:t>
            </a:r>
          </a:p>
          <a:p>
            <a:pPr algn="ctr">
              <a:lnSpc>
                <a:spcPct val="90000"/>
              </a:lnSpc>
              <a:buFontTx/>
              <a:buNone/>
            </a:pPr>
            <a:r>
              <a:rPr lang="en-US" altLang="en-US" sz="5800" b="1" dirty="0" smtClean="0">
                <a:latin typeface="Arial" charset="0"/>
              </a:rPr>
              <a:t>is</a:t>
            </a:r>
            <a:r>
              <a:rPr lang="en-US" altLang="en-US" sz="3600" b="1" dirty="0" smtClean="0">
                <a:latin typeface="Arial" charset="0"/>
              </a:rPr>
              <a:t> </a:t>
            </a:r>
            <a:endParaRPr lang="en-US" altLang="en-US" sz="3600" b="1" dirty="0">
              <a:latin typeface="Arial" charset="0"/>
            </a:endParaRPr>
          </a:p>
          <a:p>
            <a:pPr algn="ctr">
              <a:lnSpc>
                <a:spcPct val="90000"/>
              </a:lnSpc>
              <a:buFontTx/>
              <a:buNone/>
            </a:pPr>
            <a:r>
              <a:rPr lang="en-US" altLang="en-US" sz="3600" b="1" dirty="0">
                <a:latin typeface="Arial" charset="0"/>
              </a:rPr>
              <a:t>	</a:t>
            </a:r>
            <a:r>
              <a:rPr lang="en-US" altLang="en-US" sz="3600" b="1" i="1" dirty="0" smtClean="0">
                <a:latin typeface="Arial" charset="0"/>
              </a:rPr>
              <a:t>“</a:t>
            </a:r>
            <a:r>
              <a:rPr lang="en-US" altLang="en-US" sz="3600" b="1" i="1" dirty="0">
                <a:latin typeface="Arial" charset="0"/>
              </a:rPr>
              <a:t>What do I want to accomplish on this call?” </a:t>
            </a:r>
          </a:p>
          <a:p>
            <a:pPr>
              <a:lnSpc>
                <a:spcPct val="90000"/>
              </a:lnSpc>
              <a:buFontTx/>
              <a:buNone/>
            </a:pPr>
            <a:r>
              <a:rPr lang="en-US" altLang="en-US" b="1" dirty="0">
                <a:latin typeface="Arial" charset="0"/>
              </a:rPr>
              <a:t>	</a:t>
            </a:r>
          </a:p>
        </p:txBody>
      </p:sp>
    </p:spTree>
    <p:extLst>
      <p:ext uri="{BB962C8B-B14F-4D97-AF65-F5344CB8AC3E}">
        <p14:creationId xmlns:p14="http://schemas.microsoft.com/office/powerpoint/2010/main" val="2769340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altLang="en-US" sz="5400" b="1" dirty="0">
                <a:solidFill>
                  <a:srgbClr val="FFFF00"/>
                </a:solidFill>
              </a:rPr>
              <a:t>The “Two Minute Think”</a:t>
            </a:r>
          </a:p>
        </p:txBody>
      </p:sp>
      <p:sp>
        <p:nvSpPr>
          <p:cNvPr id="10243" name="Rectangle 3"/>
          <p:cNvSpPr>
            <a:spLocks noGrp="1" noChangeArrowheads="1"/>
          </p:cNvSpPr>
          <p:nvPr>
            <p:ph type="body" idx="1"/>
          </p:nvPr>
        </p:nvSpPr>
        <p:spPr>
          <a:xfrm>
            <a:off x="859971" y="1828800"/>
            <a:ext cx="10036629" cy="4343400"/>
          </a:xfrm>
        </p:spPr>
        <p:txBody>
          <a:bodyPr>
            <a:normAutofit/>
          </a:bodyPr>
          <a:lstStyle/>
          <a:p>
            <a:r>
              <a:rPr lang="en-US" altLang="en-US" sz="4400" dirty="0"/>
              <a:t>The </a:t>
            </a:r>
            <a:r>
              <a:rPr lang="en-US" altLang="en-US" sz="4400" b="1" dirty="0"/>
              <a:t>“Two Minute Think” </a:t>
            </a:r>
            <a:r>
              <a:rPr lang="en-US" altLang="en-US" sz="4400" dirty="0"/>
              <a:t>is a quick mental checklist that can significantly increase your success rate when prospecting for new business.</a:t>
            </a:r>
            <a:br>
              <a:rPr lang="en-US" altLang="en-US" sz="4400" dirty="0"/>
            </a:br>
            <a:endParaRPr lang="en-US" altLang="en-US" sz="4400" dirty="0"/>
          </a:p>
        </p:txBody>
      </p:sp>
    </p:spTree>
    <p:extLst>
      <p:ext uri="{BB962C8B-B14F-4D97-AF65-F5344CB8AC3E}">
        <p14:creationId xmlns:p14="http://schemas.microsoft.com/office/powerpoint/2010/main" val="1328672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295400" y="48300"/>
            <a:ext cx="9601200" cy="1036850"/>
          </a:xfrm>
        </p:spPr>
        <p:txBody>
          <a:bodyPr>
            <a:normAutofit/>
          </a:bodyPr>
          <a:lstStyle/>
          <a:p>
            <a:r>
              <a:rPr lang="en-US" altLang="en-US" sz="5400" b="1" dirty="0">
                <a:solidFill>
                  <a:srgbClr val="FFFF00"/>
                </a:solidFill>
              </a:rPr>
              <a:t>The “Two Minute Think”</a:t>
            </a:r>
          </a:p>
        </p:txBody>
      </p:sp>
      <p:sp>
        <p:nvSpPr>
          <p:cNvPr id="36867" name="Rectangle 3"/>
          <p:cNvSpPr>
            <a:spLocks noGrp="1" noChangeArrowheads="1"/>
          </p:cNvSpPr>
          <p:nvPr>
            <p:ph type="body" idx="1"/>
          </p:nvPr>
        </p:nvSpPr>
        <p:spPr>
          <a:xfrm>
            <a:off x="870857" y="1828800"/>
            <a:ext cx="10025743" cy="4343400"/>
          </a:xfrm>
        </p:spPr>
        <p:txBody>
          <a:bodyPr/>
          <a:lstStyle/>
          <a:p>
            <a:pPr>
              <a:buFontTx/>
              <a:buNone/>
            </a:pPr>
            <a:r>
              <a:rPr lang="en-US" altLang="en-US" b="1" dirty="0">
                <a:latin typeface="Arial" charset="0"/>
              </a:rPr>
              <a:t>	</a:t>
            </a:r>
            <a:r>
              <a:rPr lang="en-US" altLang="en-US" sz="3600" b="1" u="sng" dirty="0">
                <a:latin typeface="Arial" charset="0"/>
              </a:rPr>
              <a:t>Do you want to collect basic information </a:t>
            </a:r>
            <a:r>
              <a:rPr lang="en-US" altLang="en-US" sz="3600" b="1" dirty="0">
                <a:latin typeface="Arial" charset="0"/>
              </a:rPr>
              <a:t>– </a:t>
            </a:r>
          </a:p>
          <a:p>
            <a:pPr>
              <a:buFontTx/>
              <a:buNone/>
            </a:pPr>
            <a:r>
              <a:rPr lang="en-US" altLang="en-US" sz="3600" b="1" dirty="0">
                <a:latin typeface="Arial" charset="0"/>
              </a:rPr>
              <a:t>	</a:t>
            </a:r>
            <a:endParaRPr lang="en-US" altLang="en-US" sz="3600" b="1" dirty="0" smtClean="0">
              <a:latin typeface="Arial" charset="0"/>
            </a:endParaRPr>
          </a:p>
          <a:p>
            <a:pPr algn="ctr">
              <a:buFontTx/>
              <a:buNone/>
            </a:pPr>
            <a:r>
              <a:rPr lang="en-US" altLang="en-US" sz="3600" b="1" dirty="0">
                <a:latin typeface="Arial" charset="0"/>
              </a:rPr>
              <a:t>	</a:t>
            </a:r>
            <a:r>
              <a:rPr lang="en-US" altLang="en-US" sz="4400" b="1" dirty="0" smtClean="0">
                <a:latin typeface="Arial" charset="0"/>
              </a:rPr>
              <a:t>who </a:t>
            </a:r>
            <a:r>
              <a:rPr lang="en-US" altLang="en-US" sz="4400" b="1" dirty="0">
                <a:latin typeface="Arial" charset="0"/>
              </a:rPr>
              <a:t>makes the decision, </a:t>
            </a:r>
          </a:p>
          <a:p>
            <a:pPr algn="ctr">
              <a:buFontTx/>
              <a:buNone/>
            </a:pPr>
            <a:r>
              <a:rPr lang="en-US" altLang="en-US" sz="4400" b="1" dirty="0">
                <a:latin typeface="Arial" charset="0"/>
              </a:rPr>
              <a:t>	what does the business do etc. </a:t>
            </a:r>
          </a:p>
        </p:txBody>
      </p:sp>
    </p:spTree>
    <p:extLst>
      <p:ext uri="{BB962C8B-B14F-4D97-AF65-F5344CB8AC3E}">
        <p14:creationId xmlns:p14="http://schemas.microsoft.com/office/powerpoint/2010/main" val="93969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295400" y="48300"/>
            <a:ext cx="9601200" cy="1036850"/>
          </a:xfrm>
        </p:spPr>
        <p:txBody>
          <a:bodyPr>
            <a:normAutofit/>
          </a:bodyPr>
          <a:lstStyle/>
          <a:p>
            <a:r>
              <a:rPr lang="en-US" altLang="en-US" sz="5400" b="1" dirty="0">
                <a:solidFill>
                  <a:srgbClr val="FFFF00"/>
                </a:solidFill>
              </a:rPr>
              <a:t>The “Two Minute Think”</a:t>
            </a:r>
          </a:p>
        </p:txBody>
      </p:sp>
      <p:sp>
        <p:nvSpPr>
          <p:cNvPr id="26627" name="Rectangle 3"/>
          <p:cNvSpPr>
            <a:spLocks noGrp="1" noChangeArrowheads="1"/>
          </p:cNvSpPr>
          <p:nvPr>
            <p:ph type="body" idx="1"/>
          </p:nvPr>
        </p:nvSpPr>
        <p:spPr/>
        <p:txBody>
          <a:bodyPr/>
          <a:lstStyle/>
          <a:p>
            <a:pPr>
              <a:buFontTx/>
              <a:buNone/>
            </a:pPr>
            <a:r>
              <a:rPr lang="en-US" altLang="en-US" b="1" dirty="0">
                <a:latin typeface="Arial" charset="0"/>
              </a:rPr>
              <a:t>	</a:t>
            </a:r>
            <a:r>
              <a:rPr lang="en-US" altLang="en-US" sz="3600" b="1" dirty="0">
                <a:latin typeface="Arial" charset="0"/>
              </a:rPr>
              <a:t>Do you want to get an appointment for a full presentation?</a:t>
            </a:r>
          </a:p>
          <a:p>
            <a:pPr>
              <a:buFontTx/>
              <a:buNone/>
            </a:pPr>
            <a:r>
              <a:rPr lang="en-US" altLang="en-US" sz="3600" b="1" dirty="0">
                <a:latin typeface="Arial" charset="0"/>
              </a:rPr>
              <a:t> </a:t>
            </a:r>
          </a:p>
          <a:p>
            <a:pPr>
              <a:buFontTx/>
              <a:buNone/>
            </a:pPr>
            <a:r>
              <a:rPr lang="en-US" altLang="en-US" sz="3600" b="1" dirty="0">
                <a:latin typeface="Arial" charset="0"/>
              </a:rPr>
              <a:t>	Do you want to close a sale? </a:t>
            </a:r>
          </a:p>
        </p:txBody>
      </p:sp>
    </p:spTree>
    <p:extLst>
      <p:ext uri="{BB962C8B-B14F-4D97-AF65-F5344CB8AC3E}">
        <p14:creationId xmlns:p14="http://schemas.microsoft.com/office/powerpoint/2010/main" val="1292889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295400" y="70072"/>
            <a:ext cx="9601200" cy="1036850"/>
          </a:xfrm>
        </p:spPr>
        <p:txBody>
          <a:bodyPr>
            <a:normAutofit/>
          </a:bodyPr>
          <a:lstStyle/>
          <a:p>
            <a:r>
              <a:rPr lang="en-US" altLang="en-US" sz="5400" b="1" dirty="0">
                <a:solidFill>
                  <a:srgbClr val="FFFF00"/>
                </a:solidFill>
              </a:rPr>
              <a:t>The “Two Minute Think”</a:t>
            </a:r>
          </a:p>
        </p:txBody>
      </p:sp>
      <p:sp>
        <p:nvSpPr>
          <p:cNvPr id="38915" name="Rectangle 3"/>
          <p:cNvSpPr>
            <a:spLocks noGrp="1" noChangeArrowheads="1"/>
          </p:cNvSpPr>
          <p:nvPr>
            <p:ph type="body" idx="1"/>
          </p:nvPr>
        </p:nvSpPr>
        <p:spPr/>
        <p:txBody>
          <a:bodyPr/>
          <a:lstStyle/>
          <a:p>
            <a:pPr>
              <a:buFontTx/>
              <a:buNone/>
            </a:pPr>
            <a:r>
              <a:rPr lang="en-US" altLang="en-US" b="1" dirty="0">
                <a:latin typeface="Arial" charset="0"/>
              </a:rPr>
              <a:t>	</a:t>
            </a:r>
            <a:r>
              <a:rPr lang="en-US" altLang="en-US" sz="3600" b="1" dirty="0">
                <a:latin typeface="Arial" charset="0"/>
              </a:rPr>
              <a:t>Knowing what you want to accomplish </a:t>
            </a:r>
            <a:r>
              <a:rPr lang="en-US" altLang="en-US" sz="3600" dirty="0">
                <a:latin typeface="Arial" charset="0"/>
              </a:rPr>
              <a:t>will keep you focused on your </a:t>
            </a:r>
            <a:r>
              <a:rPr lang="en-US" altLang="en-US" sz="3600" b="1" dirty="0">
                <a:latin typeface="Arial" charset="0"/>
              </a:rPr>
              <a:t>goal </a:t>
            </a:r>
            <a:r>
              <a:rPr lang="en-US" altLang="en-US" sz="3600" dirty="0">
                <a:latin typeface="Arial" charset="0"/>
              </a:rPr>
              <a:t>and will greatly </a:t>
            </a:r>
            <a:r>
              <a:rPr lang="en-US" altLang="en-US" sz="3600" b="1" dirty="0">
                <a:latin typeface="Arial" charset="0"/>
              </a:rPr>
              <a:t>enhance your chance of reaching your objective. </a:t>
            </a:r>
          </a:p>
        </p:txBody>
      </p:sp>
    </p:spTree>
    <p:extLst>
      <p:ext uri="{BB962C8B-B14F-4D97-AF65-F5344CB8AC3E}">
        <p14:creationId xmlns:p14="http://schemas.microsoft.com/office/powerpoint/2010/main" val="93166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295400" y="37414"/>
            <a:ext cx="9601200" cy="1036850"/>
          </a:xfrm>
        </p:spPr>
        <p:txBody>
          <a:bodyPr>
            <a:normAutofit/>
          </a:bodyPr>
          <a:lstStyle/>
          <a:p>
            <a:r>
              <a:rPr lang="en-US" altLang="en-US" sz="5400" b="1" dirty="0">
                <a:solidFill>
                  <a:srgbClr val="FFFF00"/>
                </a:solidFill>
              </a:rPr>
              <a:t>The “Two Minute Think”</a:t>
            </a:r>
          </a:p>
        </p:txBody>
      </p:sp>
      <p:sp>
        <p:nvSpPr>
          <p:cNvPr id="37891" name="Rectangle 3"/>
          <p:cNvSpPr>
            <a:spLocks noGrp="1" noChangeArrowheads="1"/>
          </p:cNvSpPr>
          <p:nvPr>
            <p:ph type="body" idx="1"/>
          </p:nvPr>
        </p:nvSpPr>
        <p:spPr/>
        <p:txBody>
          <a:bodyPr/>
          <a:lstStyle/>
          <a:p>
            <a:pPr>
              <a:buFontTx/>
              <a:buNone/>
            </a:pPr>
            <a:r>
              <a:rPr lang="en-US" altLang="en-US" b="1" dirty="0">
                <a:latin typeface="Arial" charset="0"/>
              </a:rPr>
              <a:t>	</a:t>
            </a:r>
            <a:r>
              <a:rPr lang="en-US" altLang="en-US" sz="3600" b="1" dirty="0">
                <a:latin typeface="Arial" charset="0"/>
              </a:rPr>
              <a:t>If you don’t think about why you are there, </a:t>
            </a:r>
          </a:p>
          <a:p>
            <a:pPr>
              <a:buFontTx/>
              <a:buNone/>
            </a:pPr>
            <a:r>
              <a:rPr lang="en-US" altLang="en-US" sz="3600" b="1" dirty="0">
                <a:latin typeface="Arial" charset="0"/>
              </a:rPr>
              <a:t>	you are wasting </a:t>
            </a:r>
            <a:r>
              <a:rPr lang="en-US" altLang="en-US" sz="3600" b="1" u="sng" dirty="0">
                <a:latin typeface="Arial" charset="0"/>
              </a:rPr>
              <a:t>your time and even worse</a:t>
            </a:r>
            <a:r>
              <a:rPr lang="en-US" altLang="en-US" sz="3600" b="1" dirty="0">
                <a:latin typeface="Arial" charset="0"/>
              </a:rPr>
              <a:t> </a:t>
            </a:r>
            <a:r>
              <a:rPr lang="en-US" altLang="en-US" sz="3600" dirty="0">
                <a:latin typeface="Arial" charset="0"/>
              </a:rPr>
              <a:t>you are </a:t>
            </a:r>
            <a:r>
              <a:rPr lang="en-US" altLang="en-US" sz="3600" b="1" u="sng" dirty="0">
                <a:latin typeface="Arial" charset="0"/>
              </a:rPr>
              <a:t>wasting the prospects time</a:t>
            </a:r>
            <a:r>
              <a:rPr lang="en-US" altLang="en-US" sz="3600" b="1" dirty="0">
                <a:latin typeface="Arial" charset="0"/>
              </a:rPr>
              <a:t>.</a:t>
            </a:r>
          </a:p>
        </p:txBody>
      </p:sp>
    </p:spTree>
    <p:extLst>
      <p:ext uri="{BB962C8B-B14F-4D97-AF65-F5344CB8AC3E}">
        <p14:creationId xmlns:p14="http://schemas.microsoft.com/office/powerpoint/2010/main" val="544336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r>
              <a:rPr lang="en-US" altLang="en-US" sz="5400" b="1" dirty="0">
                <a:solidFill>
                  <a:srgbClr val="FFFF00"/>
                </a:solidFill>
              </a:rPr>
              <a:t>The “Two Minute Think”</a:t>
            </a:r>
          </a:p>
        </p:txBody>
      </p:sp>
      <p:sp>
        <p:nvSpPr>
          <p:cNvPr id="24579" name="Rectangle 3"/>
          <p:cNvSpPr>
            <a:spLocks noGrp="1" noChangeArrowheads="1"/>
          </p:cNvSpPr>
          <p:nvPr>
            <p:ph type="body" idx="1"/>
          </p:nvPr>
        </p:nvSpPr>
        <p:spPr/>
        <p:txBody>
          <a:bodyPr/>
          <a:lstStyle/>
          <a:p>
            <a:r>
              <a:rPr lang="en-US" altLang="en-US" sz="3600" b="1" u="sng" dirty="0">
                <a:latin typeface="Arial" charset="0"/>
              </a:rPr>
              <a:t>Two Minutes? </a:t>
            </a:r>
            <a:r>
              <a:rPr lang="en-US" altLang="en-US" sz="3600" b="1" dirty="0">
                <a:latin typeface="Arial" charset="0"/>
              </a:rPr>
              <a:t>– </a:t>
            </a:r>
            <a:endParaRPr lang="en-US" altLang="en-US" sz="3600" b="1" dirty="0" smtClean="0">
              <a:latin typeface="Arial" charset="0"/>
            </a:endParaRPr>
          </a:p>
          <a:p>
            <a:pPr marL="0" indent="0">
              <a:buNone/>
            </a:pPr>
            <a:endParaRPr lang="en-US" altLang="en-US" sz="3600" b="1" dirty="0">
              <a:latin typeface="Arial" charset="0"/>
            </a:endParaRPr>
          </a:p>
          <a:p>
            <a:pPr>
              <a:buFontTx/>
              <a:buNone/>
            </a:pPr>
            <a:r>
              <a:rPr lang="en-US" altLang="en-US" sz="3600" b="1" dirty="0">
                <a:latin typeface="Arial" charset="0"/>
              </a:rPr>
              <a:t>	</a:t>
            </a:r>
            <a:r>
              <a:rPr lang="en-US" altLang="en-US" sz="3600" dirty="0">
                <a:latin typeface="Arial" charset="0"/>
              </a:rPr>
              <a:t>At this point you are probably thinking</a:t>
            </a:r>
          </a:p>
          <a:p>
            <a:pPr>
              <a:buFontTx/>
              <a:buNone/>
            </a:pPr>
            <a:r>
              <a:rPr lang="en-US" altLang="en-US" sz="3600" b="1" dirty="0">
                <a:latin typeface="Arial" charset="0"/>
              </a:rPr>
              <a:t> </a:t>
            </a:r>
          </a:p>
          <a:p>
            <a:pPr>
              <a:buFontTx/>
              <a:buNone/>
            </a:pPr>
            <a:r>
              <a:rPr lang="en-US" altLang="en-US" sz="3600" b="1" dirty="0">
                <a:latin typeface="Arial" charset="0"/>
              </a:rPr>
              <a:t>	</a:t>
            </a:r>
            <a:r>
              <a:rPr lang="en-US" altLang="en-US" sz="3600" b="1" i="1" dirty="0">
                <a:latin typeface="Arial" charset="0"/>
              </a:rPr>
              <a:t>“Don’t you mean Two Hour Think?” </a:t>
            </a:r>
          </a:p>
          <a:p>
            <a:pPr>
              <a:buFontTx/>
              <a:buNone/>
            </a:pPr>
            <a:endParaRPr lang="en-US" altLang="en-US" b="1" dirty="0">
              <a:latin typeface="Arial" charset="0"/>
            </a:endParaRPr>
          </a:p>
        </p:txBody>
      </p:sp>
    </p:spTree>
    <p:extLst>
      <p:ext uri="{BB962C8B-B14F-4D97-AF65-F5344CB8AC3E}">
        <p14:creationId xmlns:p14="http://schemas.microsoft.com/office/powerpoint/2010/main" val="3389130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295400" y="102730"/>
            <a:ext cx="9601200" cy="1036850"/>
          </a:xfrm>
        </p:spPr>
        <p:txBody>
          <a:bodyPr>
            <a:normAutofit/>
          </a:bodyPr>
          <a:lstStyle/>
          <a:p>
            <a:r>
              <a:rPr lang="en-US" altLang="en-US" sz="5400" b="1" dirty="0">
                <a:solidFill>
                  <a:srgbClr val="FFFF00"/>
                </a:solidFill>
              </a:rPr>
              <a:t>The “Two Minute Think”</a:t>
            </a:r>
          </a:p>
        </p:txBody>
      </p:sp>
      <p:sp>
        <p:nvSpPr>
          <p:cNvPr id="39939" name="Rectangle 3"/>
          <p:cNvSpPr>
            <a:spLocks noGrp="1" noChangeArrowheads="1"/>
          </p:cNvSpPr>
          <p:nvPr>
            <p:ph type="body" idx="1"/>
          </p:nvPr>
        </p:nvSpPr>
        <p:spPr/>
        <p:txBody>
          <a:bodyPr/>
          <a:lstStyle/>
          <a:p>
            <a:pPr>
              <a:buFontTx/>
              <a:buNone/>
            </a:pPr>
            <a:r>
              <a:rPr lang="en-US" altLang="en-US" b="1" dirty="0">
                <a:latin typeface="Arial" charset="0"/>
              </a:rPr>
              <a:t>	</a:t>
            </a:r>
            <a:r>
              <a:rPr lang="en-US" altLang="en-US" sz="3600" dirty="0">
                <a:latin typeface="Arial" charset="0"/>
              </a:rPr>
              <a:t>When spelled out on the printed page, this process looks quite cumbersome</a:t>
            </a:r>
            <a:r>
              <a:rPr lang="en-US" altLang="en-US" sz="3600" dirty="0" smtClean="0">
                <a:latin typeface="Arial" charset="0"/>
              </a:rPr>
              <a:t>.</a:t>
            </a:r>
          </a:p>
          <a:p>
            <a:pPr>
              <a:buFontTx/>
              <a:buNone/>
            </a:pPr>
            <a:r>
              <a:rPr lang="en-US" altLang="en-US" sz="3600" dirty="0" smtClean="0">
                <a:latin typeface="Arial" charset="0"/>
              </a:rPr>
              <a:t> </a:t>
            </a:r>
            <a:endParaRPr lang="en-US" altLang="en-US" sz="3600" dirty="0">
              <a:latin typeface="Arial" charset="0"/>
            </a:endParaRPr>
          </a:p>
          <a:p>
            <a:pPr>
              <a:buFontTx/>
              <a:buNone/>
            </a:pPr>
            <a:r>
              <a:rPr lang="en-US" altLang="en-US" sz="3600" b="1" dirty="0">
                <a:latin typeface="Arial" charset="0"/>
              </a:rPr>
              <a:t>	</a:t>
            </a:r>
            <a:r>
              <a:rPr lang="en-US" altLang="en-US" sz="3600" dirty="0">
                <a:latin typeface="Arial" charset="0"/>
              </a:rPr>
              <a:t>Most everything takes longer to describe than do </a:t>
            </a:r>
            <a:r>
              <a:rPr lang="en-US" altLang="en-US" sz="3600" b="1" dirty="0">
                <a:latin typeface="Arial" charset="0"/>
              </a:rPr>
              <a:t>– the American Dental Assoc. instructions for brushing your teeth runs about 2 pages. </a:t>
            </a:r>
          </a:p>
        </p:txBody>
      </p:sp>
    </p:spTree>
    <p:extLst>
      <p:ext uri="{BB962C8B-B14F-4D97-AF65-F5344CB8AC3E}">
        <p14:creationId xmlns:p14="http://schemas.microsoft.com/office/powerpoint/2010/main" val="355781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295400" y="80958"/>
            <a:ext cx="9601200" cy="1036850"/>
          </a:xfrm>
        </p:spPr>
        <p:txBody>
          <a:bodyPr>
            <a:normAutofit/>
          </a:bodyPr>
          <a:lstStyle/>
          <a:p>
            <a:r>
              <a:rPr lang="en-US" altLang="en-US" sz="5400" b="1" dirty="0">
                <a:solidFill>
                  <a:srgbClr val="FFFF00"/>
                </a:solidFill>
              </a:rPr>
              <a:t>The “Two Minute Think”</a:t>
            </a:r>
          </a:p>
        </p:txBody>
      </p:sp>
      <p:sp>
        <p:nvSpPr>
          <p:cNvPr id="28675" name="Rectangle 3"/>
          <p:cNvSpPr>
            <a:spLocks noGrp="1" noChangeArrowheads="1"/>
          </p:cNvSpPr>
          <p:nvPr>
            <p:ph type="body" idx="1"/>
          </p:nvPr>
        </p:nvSpPr>
        <p:spPr/>
        <p:txBody>
          <a:bodyPr>
            <a:normAutofit/>
          </a:bodyPr>
          <a:lstStyle/>
          <a:p>
            <a:r>
              <a:rPr lang="en-US" altLang="en-US" sz="3600" dirty="0">
                <a:latin typeface="Arial" charset="0"/>
              </a:rPr>
              <a:t>Once you make doing the </a:t>
            </a:r>
            <a:r>
              <a:rPr lang="en-US" altLang="en-US" sz="3600" b="1" dirty="0">
                <a:latin typeface="Arial" charset="0"/>
              </a:rPr>
              <a:t>“Two Minute Think” </a:t>
            </a:r>
            <a:r>
              <a:rPr lang="en-US" altLang="en-US" sz="3600" dirty="0">
                <a:latin typeface="Arial" charset="0"/>
              </a:rPr>
              <a:t>a habit, you’ll find two minutes is very realistic</a:t>
            </a:r>
            <a:r>
              <a:rPr lang="en-US" altLang="en-US" sz="3600" dirty="0" smtClean="0">
                <a:latin typeface="Arial" charset="0"/>
              </a:rPr>
              <a:t>.</a:t>
            </a:r>
          </a:p>
          <a:p>
            <a:pPr marL="0" indent="0">
              <a:buNone/>
            </a:pPr>
            <a:r>
              <a:rPr lang="en-US" altLang="en-US" sz="3600" dirty="0" smtClean="0">
                <a:latin typeface="Arial" charset="0"/>
              </a:rPr>
              <a:t> </a:t>
            </a:r>
            <a:endParaRPr lang="en-US" altLang="en-US" sz="3600" dirty="0">
              <a:latin typeface="Arial" charset="0"/>
            </a:endParaRPr>
          </a:p>
          <a:p>
            <a:pPr>
              <a:buFontTx/>
              <a:buNone/>
            </a:pPr>
            <a:r>
              <a:rPr lang="en-US" altLang="en-US" sz="3600" b="1" dirty="0">
                <a:latin typeface="Arial" charset="0"/>
              </a:rPr>
              <a:t>	</a:t>
            </a:r>
            <a:r>
              <a:rPr lang="en-US" altLang="en-US" sz="3600" dirty="0">
                <a:latin typeface="Arial" charset="0"/>
              </a:rPr>
              <a:t>You will find that this small investment of time will reap great returns </a:t>
            </a:r>
            <a:r>
              <a:rPr lang="en-US" altLang="en-US" sz="3600" b="1" dirty="0">
                <a:latin typeface="Arial" charset="0"/>
              </a:rPr>
              <a:t>by increasing your success ratio on cold calls. </a:t>
            </a:r>
          </a:p>
          <a:p>
            <a:pPr>
              <a:buFontTx/>
              <a:buNone/>
            </a:pPr>
            <a:endParaRPr lang="en-US" altLang="en-US" sz="3600" b="1" dirty="0">
              <a:latin typeface="Arial" charset="0"/>
            </a:endParaRPr>
          </a:p>
        </p:txBody>
      </p:sp>
    </p:spTree>
    <p:extLst>
      <p:ext uri="{BB962C8B-B14F-4D97-AF65-F5344CB8AC3E}">
        <p14:creationId xmlns:p14="http://schemas.microsoft.com/office/powerpoint/2010/main" val="1347916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295400" y="59186"/>
            <a:ext cx="9601200" cy="1036850"/>
          </a:xfrm>
        </p:spPr>
        <p:txBody>
          <a:bodyPr>
            <a:normAutofit/>
          </a:bodyPr>
          <a:lstStyle/>
          <a:p>
            <a:r>
              <a:rPr lang="en-US" altLang="en-US" sz="5400" b="1" dirty="0">
                <a:solidFill>
                  <a:srgbClr val="FFFF00"/>
                </a:solidFill>
              </a:rPr>
              <a:t>The “Two Minute Think”</a:t>
            </a:r>
          </a:p>
        </p:txBody>
      </p:sp>
      <p:sp>
        <p:nvSpPr>
          <p:cNvPr id="40963" name="Rectangle 3"/>
          <p:cNvSpPr>
            <a:spLocks noGrp="1" noChangeArrowheads="1"/>
          </p:cNvSpPr>
          <p:nvPr>
            <p:ph type="body" idx="1"/>
          </p:nvPr>
        </p:nvSpPr>
        <p:spPr/>
        <p:txBody>
          <a:bodyPr/>
          <a:lstStyle/>
          <a:p>
            <a:pPr>
              <a:buFontTx/>
              <a:buNone/>
            </a:pPr>
            <a:r>
              <a:rPr lang="en-US" altLang="en-US" b="1" i="1" dirty="0">
                <a:latin typeface="Arial" charset="0"/>
              </a:rPr>
              <a:t>	</a:t>
            </a:r>
            <a:r>
              <a:rPr lang="en-US" altLang="en-US" sz="3600" b="1" i="1" dirty="0">
                <a:latin typeface="Arial" charset="0"/>
              </a:rPr>
              <a:t>“Chance favors the prepared Mind.” </a:t>
            </a:r>
            <a:endParaRPr lang="en-US" altLang="en-US" sz="3600" b="1" i="1" dirty="0" smtClean="0">
              <a:latin typeface="Arial" charset="0"/>
            </a:endParaRPr>
          </a:p>
          <a:p>
            <a:pPr>
              <a:buFontTx/>
              <a:buNone/>
            </a:pPr>
            <a:r>
              <a:rPr lang="en-US" altLang="en-US" sz="3600" b="1" i="1" dirty="0">
                <a:latin typeface="Arial" charset="0"/>
              </a:rPr>
              <a:t>	</a:t>
            </a:r>
            <a:r>
              <a:rPr lang="en-US" altLang="en-US" sz="3600" b="1" i="1" dirty="0" smtClean="0">
                <a:latin typeface="Arial" charset="0"/>
              </a:rPr>
              <a:t>		</a:t>
            </a:r>
            <a:r>
              <a:rPr lang="en-US" altLang="en-US" sz="3600" b="1" dirty="0" smtClean="0">
                <a:latin typeface="Arial" charset="0"/>
              </a:rPr>
              <a:t>Take </a:t>
            </a:r>
            <a:r>
              <a:rPr lang="en-US" altLang="en-US" sz="4000" b="1" dirty="0">
                <a:latin typeface="Arial" charset="0"/>
              </a:rPr>
              <a:t>“Two Minutes” </a:t>
            </a:r>
          </a:p>
          <a:p>
            <a:pPr>
              <a:buFontTx/>
              <a:buNone/>
            </a:pPr>
            <a:r>
              <a:rPr lang="en-US" altLang="en-US" sz="3600" b="1" dirty="0">
                <a:latin typeface="Arial" charset="0"/>
              </a:rPr>
              <a:t>	to prepare your mind </a:t>
            </a:r>
            <a:r>
              <a:rPr lang="en-US" altLang="en-US" sz="3600" dirty="0">
                <a:latin typeface="Arial" charset="0"/>
              </a:rPr>
              <a:t>and you will find chance favoring you </a:t>
            </a:r>
            <a:r>
              <a:rPr lang="en-US" altLang="en-US" sz="3600" b="1" dirty="0">
                <a:latin typeface="Arial" charset="0"/>
              </a:rPr>
              <a:t>with increased sales and a growing income.</a:t>
            </a:r>
          </a:p>
        </p:txBody>
      </p:sp>
    </p:spTree>
    <p:extLst>
      <p:ext uri="{BB962C8B-B14F-4D97-AF65-F5344CB8AC3E}">
        <p14:creationId xmlns:p14="http://schemas.microsoft.com/office/powerpoint/2010/main" val="3612698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altLang="en-US" sz="6000" b="1" dirty="0">
                <a:solidFill>
                  <a:srgbClr val="FFFF00"/>
                </a:solidFill>
              </a:rPr>
              <a:t>The “Two Minute Think”</a:t>
            </a:r>
            <a:endParaRPr lang="en-US" sz="6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3999" y="1611085"/>
            <a:ext cx="6667501" cy="4386945"/>
          </a:xfrm>
        </p:spPr>
      </p:pic>
      <p:sp>
        <p:nvSpPr>
          <p:cNvPr id="8" name="Content Placeholder 7"/>
          <p:cNvSpPr txBox="1">
            <a:spLocks/>
          </p:cNvSpPr>
          <p:nvPr/>
        </p:nvSpPr>
        <p:spPr>
          <a:xfrm>
            <a:off x="0" y="5998030"/>
            <a:ext cx="12115800" cy="968832"/>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t>J.W. Owens - 561-372-5922 results.jwowens@gmail.com </a:t>
            </a:r>
            <a:endParaRPr lang="en-US" b="1" dirty="0"/>
          </a:p>
        </p:txBody>
      </p:sp>
      <p:sp>
        <p:nvSpPr>
          <p:cNvPr id="11" name="TextBox 6"/>
          <p:cNvSpPr txBox="1"/>
          <p:nvPr/>
        </p:nvSpPr>
        <p:spPr>
          <a:xfrm>
            <a:off x="646210" y="5661746"/>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r>
              <a:rPr lang="en-US" altLang="en-US" sz="5400" b="1" dirty="0">
                <a:solidFill>
                  <a:srgbClr val="FFFF00"/>
                </a:solidFill>
              </a:rPr>
              <a:t>The “Two Minute Think”</a:t>
            </a:r>
          </a:p>
        </p:txBody>
      </p:sp>
      <p:sp>
        <p:nvSpPr>
          <p:cNvPr id="11267" name="Rectangle 3"/>
          <p:cNvSpPr>
            <a:spLocks noGrp="1" noChangeArrowheads="1"/>
          </p:cNvSpPr>
          <p:nvPr>
            <p:ph type="body" idx="1"/>
          </p:nvPr>
        </p:nvSpPr>
        <p:spPr>
          <a:xfrm>
            <a:off x="511629" y="1828799"/>
            <a:ext cx="10384971" cy="4669971"/>
          </a:xfrm>
        </p:spPr>
        <p:txBody>
          <a:bodyPr>
            <a:normAutofit fontScale="62500" lnSpcReduction="20000"/>
          </a:bodyPr>
          <a:lstStyle/>
          <a:p>
            <a:pPr marL="0" indent="0">
              <a:buNone/>
            </a:pPr>
            <a:r>
              <a:rPr lang="en-US" altLang="en-US" sz="6400" b="1" u="sng" dirty="0">
                <a:latin typeface="Arial" charset="0"/>
              </a:rPr>
              <a:t>Fantasy 1 – </a:t>
            </a:r>
          </a:p>
          <a:p>
            <a:pPr>
              <a:buFontTx/>
              <a:buNone/>
            </a:pPr>
            <a:r>
              <a:rPr lang="en-US" altLang="en-US" sz="6400" b="1" dirty="0">
                <a:latin typeface="Arial" charset="0"/>
              </a:rPr>
              <a:t>	</a:t>
            </a:r>
            <a:r>
              <a:rPr lang="en-US" altLang="en-US" sz="6400" dirty="0">
                <a:latin typeface="Arial" charset="0"/>
              </a:rPr>
              <a:t>Before you walk through the customer’s door you need to do a little fantasizing. Put yourself in the prospect’s shoes and ask </a:t>
            </a:r>
            <a:r>
              <a:rPr lang="en-US" altLang="en-US" sz="6400" dirty="0" smtClean="0">
                <a:latin typeface="Arial" charset="0"/>
              </a:rPr>
              <a:t>yourself.</a:t>
            </a:r>
            <a:endParaRPr lang="en-US" altLang="en-US" sz="6400" dirty="0">
              <a:latin typeface="Arial" charset="0"/>
            </a:endParaRPr>
          </a:p>
          <a:p>
            <a:pPr>
              <a:buFontTx/>
              <a:buNone/>
            </a:pPr>
            <a:r>
              <a:rPr lang="en-US" altLang="en-US" sz="6400" dirty="0">
                <a:latin typeface="Arial" charset="0"/>
              </a:rPr>
              <a:t>	</a:t>
            </a:r>
            <a:endParaRPr lang="en-US" altLang="en-US" sz="6400" dirty="0" smtClean="0">
              <a:latin typeface="Arial" charset="0"/>
            </a:endParaRPr>
          </a:p>
          <a:p>
            <a:pPr>
              <a:buFontTx/>
              <a:buNone/>
            </a:pPr>
            <a:r>
              <a:rPr lang="en-US" altLang="en-US" sz="6400" b="1" dirty="0">
                <a:latin typeface="Arial" charset="0"/>
              </a:rPr>
              <a:t>	</a:t>
            </a:r>
            <a:r>
              <a:rPr lang="en-US" altLang="en-US" sz="6400" b="1" dirty="0" smtClean="0">
                <a:latin typeface="Arial" charset="0"/>
              </a:rPr>
              <a:t>“</a:t>
            </a:r>
            <a:r>
              <a:rPr lang="en-US" altLang="en-US" sz="6400" b="1" i="1" dirty="0" smtClean="0">
                <a:latin typeface="Arial" charset="0"/>
              </a:rPr>
              <a:t>If </a:t>
            </a:r>
            <a:r>
              <a:rPr lang="en-US" altLang="en-US" sz="6400" b="1" i="1" dirty="0">
                <a:latin typeface="Arial" charset="0"/>
              </a:rPr>
              <a:t>I owned this business, why should I advertise in (your paper name here).” </a:t>
            </a:r>
          </a:p>
          <a:p>
            <a:pPr>
              <a:buFontTx/>
              <a:buNone/>
            </a:pPr>
            <a:r>
              <a:rPr lang="en-US" altLang="en-US" sz="3600" b="1" dirty="0">
                <a:latin typeface="Arial" charset="0"/>
              </a:rPr>
              <a:t>	</a:t>
            </a:r>
            <a:endParaRPr lang="en-US" altLang="en-US" sz="2800" b="1" dirty="0">
              <a:latin typeface="Arial" charset="0"/>
            </a:endParaRPr>
          </a:p>
        </p:txBody>
      </p:sp>
    </p:spTree>
    <p:extLst>
      <p:ext uri="{BB962C8B-B14F-4D97-AF65-F5344CB8AC3E}">
        <p14:creationId xmlns:p14="http://schemas.microsoft.com/office/powerpoint/2010/main" val="3931378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295400" y="113616"/>
            <a:ext cx="9601200" cy="1036850"/>
          </a:xfrm>
        </p:spPr>
        <p:txBody>
          <a:bodyPr>
            <a:normAutofit/>
          </a:bodyPr>
          <a:lstStyle/>
          <a:p>
            <a:r>
              <a:rPr lang="en-US" altLang="en-US" sz="5400" b="1" dirty="0">
                <a:solidFill>
                  <a:srgbClr val="FFFF00"/>
                </a:solidFill>
              </a:rPr>
              <a:t>The “Two Minute Think”</a:t>
            </a:r>
          </a:p>
        </p:txBody>
      </p:sp>
      <p:sp>
        <p:nvSpPr>
          <p:cNvPr id="29699" name="Rectangle 3"/>
          <p:cNvSpPr>
            <a:spLocks noGrp="1" noChangeArrowheads="1"/>
          </p:cNvSpPr>
          <p:nvPr>
            <p:ph type="body" idx="1"/>
          </p:nvPr>
        </p:nvSpPr>
        <p:spPr>
          <a:xfrm>
            <a:off x="609599" y="1828799"/>
            <a:ext cx="10646229" cy="4746171"/>
          </a:xfrm>
        </p:spPr>
        <p:txBody>
          <a:bodyPr>
            <a:normAutofit/>
          </a:bodyPr>
          <a:lstStyle/>
          <a:p>
            <a:pPr>
              <a:lnSpc>
                <a:spcPct val="80000"/>
              </a:lnSpc>
              <a:buFontTx/>
              <a:buNone/>
            </a:pPr>
            <a:r>
              <a:rPr lang="en-US" altLang="en-US" sz="2800" b="1" dirty="0">
                <a:latin typeface="Arial" charset="0"/>
              </a:rPr>
              <a:t>	</a:t>
            </a:r>
            <a:r>
              <a:rPr lang="en-US" altLang="en-US" sz="3600" b="1" dirty="0">
                <a:latin typeface="Arial" charset="0"/>
              </a:rPr>
              <a:t>The answer may be: </a:t>
            </a:r>
          </a:p>
          <a:p>
            <a:pPr algn="ctr">
              <a:lnSpc>
                <a:spcPct val="80000"/>
              </a:lnSpc>
              <a:buFontTx/>
              <a:buNone/>
            </a:pPr>
            <a:r>
              <a:rPr lang="en-US" altLang="en-US" sz="3600" b="1" dirty="0">
                <a:latin typeface="Arial" charset="0"/>
              </a:rPr>
              <a:t>	</a:t>
            </a:r>
            <a:r>
              <a:rPr lang="en-US" altLang="en-US" sz="3600" b="1" i="1" dirty="0">
                <a:latin typeface="Arial" charset="0"/>
              </a:rPr>
              <a:t>“We have several other similar businesses that get great results” or “Our coverage is perfect.” </a:t>
            </a:r>
          </a:p>
          <a:p>
            <a:pPr>
              <a:lnSpc>
                <a:spcPct val="80000"/>
              </a:lnSpc>
              <a:buFontTx/>
              <a:buNone/>
            </a:pPr>
            <a:r>
              <a:rPr lang="en-US" altLang="en-US" sz="3600" b="1" dirty="0">
                <a:latin typeface="Arial" charset="0"/>
              </a:rPr>
              <a:t>	</a:t>
            </a:r>
            <a:r>
              <a:rPr lang="en-US" altLang="en-US" sz="3600" dirty="0">
                <a:latin typeface="Arial" charset="0"/>
              </a:rPr>
              <a:t>Whether the answer to this question is a success story from current clients, research results or obvious synergies between the prospect and your products, it will help you to focus on the primary features and benefits to discuss with the prospect.</a:t>
            </a:r>
          </a:p>
        </p:txBody>
      </p:sp>
    </p:spTree>
    <p:extLst>
      <p:ext uri="{BB962C8B-B14F-4D97-AF65-F5344CB8AC3E}">
        <p14:creationId xmlns:p14="http://schemas.microsoft.com/office/powerpoint/2010/main" val="3322535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95400" y="146274"/>
            <a:ext cx="9601200" cy="1036850"/>
          </a:xfrm>
        </p:spPr>
        <p:txBody>
          <a:bodyPr>
            <a:normAutofit/>
          </a:bodyPr>
          <a:lstStyle/>
          <a:p>
            <a:r>
              <a:rPr lang="en-US" altLang="en-US" sz="5400" b="1" dirty="0">
                <a:solidFill>
                  <a:srgbClr val="FFFF00"/>
                </a:solidFill>
              </a:rPr>
              <a:t>The “Two Minute Think”</a:t>
            </a:r>
          </a:p>
        </p:txBody>
      </p:sp>
      <p:sp>
        <p:nvSpPr>
          <p:cNvPr id="12291" name="Rectangle 3"/>
          <p:cNvSpPr>
            <a:spLocks noGrp="1" noChangeArrowheads="1"/>
          </p:cNvSpPr>
          <p:nvPr>
            <p:ph type="body" idx="1"/>
          </p:nvPr>
        </p:nvSpPr>
        <p:spPr/>
        <p:txBody>
          <a:bodyPr>
            <a:normAutofit lnSpcReduction="10000"/>
          </a:bodyPr>
          <a:lstStyle/>
          <a:p>
            <a:pPr>
              <a:lnSpc>
                <a:spcPct val="90000"/>
              </a:lnSpc>
              <a:buFontTx/>
              <a:buNone/>
            </a:pPr>
            <a:r>
              <a:rPr lang="en-US" altLang="en-US" sz="3600" b="1" u="sng" dirty="0" smtClean="0">
                <a:latin typeface="Arial" charset="0"/>
              </a:rPr>
              <a:t>Fantasy </a:t>
            </a:r>
            <a:r>
              <a:rPr lang="en-US" altLang="en-US" sz="3600" b="1" u="sng" dirty="0">
                <a:latin typeface="Arial" charset="0"/>
              </a:rPr>
              <a:t>2 </a:t>
            </a:r>
            <a:r>
              <a:rPr lang="en-US" altLang="en-US" sz="3600" b="1" dirty="0">
                <a:latin typeface="Arial" charset="0"/>
              </a:rPr>
              <a:t>- Next you must take on the persona of your prospect’s customers. The next question to ask </a:t>
            </a:r>
            <a:r>
              <a:rPr lang="en-US" altLang="en-US" sz="3600" b="1" dirty="0" smtClean="0">
                <a:latin typeface="Arial" charset="0"/>
              </a:rPr>
              <a:t>is:</a:t>
            </a:r>
          </a:p>
          <a:p>
            <a:pPr>
              <a:lnSpc>
                <a:spcPct val="90000"/>
              </a:lnSpc>
              <a:buFontTx/>
              <a:buNone/>
            </a:pPr>
            <a:r>
              <a:rPr lang="en-US" altLang="en-US" sz="3600" b="1" dirty="0" smtClean="0">
                <a:latin typeface="Arial" charset="0"/>
              </a:rPr>
              <a:t> </a:t>
            </a:r>
            <a:endParaRPr lang="en-US" altLang="en-US" sz="3600" b="1" dirty="0">
              <a:latin typeface="Arial" charset="0"/>
            </a:endParaRPr>
          </a:p>
          <a:p>
            <a:pPr>
              <a:lnSpc>
                <a:spcPct val="90000"/>
              </a:lnSpc>
              <a:buFontTx/>
              <a:buNone/>
            </a:pPr>
            <a:r>
              <a:rPr lang="en-US" altLang="en-US" sz="3600" b="1" dirty="0">
                <a:latin typeface="Arial" charset="0"/>
              </a:rPr>
              <a:t>	</a:t>
            </a:r>
            <a:r>
              <a:rPr lang="en-US" altLang="en-US" sz="3600" b="1" i="1" dirty="0">
                <a:latin typeface="Arial" charset="0"/>
              </a:rPr>
              <a:t>“If I was looking for this type of product/service, what would I want to know when choosing a supplier?” </a:t>
            </a:r>
          </a:p>
          <a:p>
            <a:pPr>
              <a:lnSpc>
                <a:spcPct val="90000"/>
              </a:lnSpc>
              <a:buFontTx/>
              <a:buNone/>
            </a:pPr>
            <a:r>
              <a:rPr lang="en-US" altLang="en-US" sz="3600" b="1" dirty="0">
                <a:latin typeface="Arial" charset="0"/>
              </a:rPr>
              <a:t>	</a:t>
            </a:r>
          </a:p>
        </p:txBody>
      </p:sp>
    </p:spTree>
    <p:extLst>
      <p:ext uri="{BB962C8B-B14F-4D97-AF65-F5344CB8AC3E}">
        <p14:creationId xmlns:p14="http://schemas.microsoft.com/office/powerpoint/2010/main" val="1173967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95400" y="146274"/>
            <a:ext cx="9601200" cy="1036850"/>
          </a:xfrm>
        </p:spPr>
        <p:txBody>
          <a:bodyPr>
            <a:normAutofit/>
          </a:bodyPr>
          <a:lstStyle/>
          <a:p>
            <a:r>
              <a:rPr lang="en-US" altLang="en-US" sz="5400" b="1" dirty="0">
                <a:solidFill>
                  <a:srgbClr val="FFFF00"/>
                </a:solidFill>
              </a:rPr>
              <a:t>The “Two Minute Think”</a:t>
            </a:r>
          </a:p>
        </p:txBody>
      </p:sp>
      <p:sp>
        <p:nvSpPr>
          <p:cNvPr id="30723" name="Rectangle 3"/>
          <p:cNvSpPr>
            <a:spLocks noGrp="1" noChangeArrowheads="1"/>
          </p:cNvSpPr>
          <p:nvPr>
            <p:ph type="body" idx="1"/>
          </p:nvPr>
        </p:nvSpPr>
        <p:spPr/>
        <p:txBody>
          <a:bodyPr>
            <a:normAutofit lnSpcReduction="10000"/>
          </a:bodyPr>
          <a:lstStyle/>
          <a:p>
            <a:pPr>
              <a:buFontTx/>
              <a:buNone/>
            </a:pPr>
            <a:r>
              <a:rPr lang="en-US" altLang="en-US" b="1" dirty="0">
                <a:latin typeface="Arial" charset="0"/>
              </a:rPr>
              <a:t>	</a:t>
            </a:r>
            <a:r>
              <a:rPr lang="en-US" altLang="en-US" sz="3600" b="1" dirty="0">
                <a:latin typeface="Arial" charset="0"/>
              </a:rPr>
              <a:t>The answer to this query will help you think about what the customer’s message should be</a:t>
            </a:r>
            <a:r>
              <a:rPr lang="en-US" altLang="en-US" sz="3600" b="1" dirty="0" smtClean="0">
                <a:latin typeface="Arial" charset="0"/>
              </a:rPr>
              <a:t>.</a:t>
            </a:r>
          </a:p>
          <a:p>
            <a:pPr>
              <a:buFontTx/>
              <a:buNone/>
            </a:pPr>
            <a:r>
              <a:rPr lang="en-US" altLang="en-US" sz="3600" b="1" dirty="0" smtClean="0">
                <a:latin typeface="Arial" charset="0"/>
              </a:rPr>
              <a:t> </a:t>
            </a:r>
            <a:endParaRPr lang="en-US" altLang="en-US" sz="3600" b="1" dirty="0">
              <a:latin typeface="Arial" charset="0"/>
            </a:endParaRPr>
          </a:p>
          <a:p>
            <a:pPr>
              <a:buFontTx/>
              <a:buNone/>
            </a:pPr>
            <a:r>
              <a:rPr lang="en-US" altLang="en-US" sz="3600" b="1" dirty="0">
                <a:latin typeface="Arial" charset="0"/>
              </a:rPr>
              <a:t>	This will help you to describe how you can help the customer bring customers to their business.</a:t>
            </a:r>
            <a:br>
              <a:rPr lang="en-US" altLang="en-US" sz="3600" b="1" dirty="0">
                <a:latin typeface="Arial" charset="0"/>
              </a:rPr>
            </a:br>
            <a:endParaRPr lang="en-US" altLang="en-US" sz="3600" b="1" dirty="0">
              <a:latin typeface="Arial" charset="0"/>
            </a:endParaRPr>
          </a:p>
        </p:txBody>
      </p:sp>
    </p:spTree>
    <p:extLst>
      <p:ext uri="{BB962C8B-B14F-4D97-AF65-F5344CB8AC3E}">
        <p14:creationId xmlns:p14="http://schemas.microsoft.com/office/powerpoint/2010/main" val="1658336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r>
              <a:rPr lang="en-US" altLang="en-US" sz="5400" b="1" dirty="0">
                <a:solidFill>
                  <a:srgbClr val="FFFF00"/>
                </a:solidFill>
              </a:rPr>
              <a:t>The “Two Minute Think”</a:t>
            </a:r>
          </a:p>
        </p:txBody>
      </p:sp>
      <p:sp>
        <p:nvSpPr>
          <p:cNvPr id="17411" name="Rectangle 3"/>
          <p:cNvSpPr>
            <a:spLocks noGrp="1" noChangeArrowheads="1"/>
          </p:cNvSpPr>
          <p:nvPr>
            <p:ph type="body" idx="1"/>
          </p:nvPr>
        </p:nvSpPr>
        <p:spPr/>
        <p:txBody>
          <a:bodyPr>
            <a:normAutofit lnSpcReduction="10000"/>
          </a:bodyPr>
          <a:lstStyle/>
          <a:p>
            <a:r>
              <a:rPr lang="en-US" altLang="en-US" sz="3600" b="1" dirty="0">
                <a:latin typeface="Arial" charset="0"/>
              </a:rPr>
              <a:t>Begin at the beginning – </a:t>
            </a:r>
            <a:endParaRPr lang="en-US" altLang="en-US" sz="3600" b="1" dirty="0" smtClean="0">
              <a:latin typeface="Arial" charset="0"/>
            </a:endParaRPr>
          </a:p>
          <a:p>
            <a:endParaRPr lang="en-US" altLang="en-US" sz="3600" b="1" dirty="0">
              <a:latin typeface="Arial" charset="0"/>
            </a:endParaRPr>
          </a:p>
          <a:p>
            <a:pPr>
              <a:buFontTx/>
              <a:buNone/>
            </a:pPr>
            <a:r>
              <a:rPr lang="en-US" altLang="en-US" sz="3600" b="1" dirty="0">
                <a:latin typeface="Arial" charset="0"/>
              </a:rPr>
              <a:t>	</a:t>
            </a:r>
            <a:r>
              <a:rPr lang="en-US" altLang="en-US" sz="3600" dirty="0">
                <a:latin typeface="Arial" charset="0"/>
              </a:rPr>
              <a:t>You’re finally ready to come back to reality and start thinking about your call</a:t>
            </a:r>
            <a:r>
              <a:rPr lang="en-US" altLang="en-US" sz="3600" dirty="0" smtClean="0">
                <a:latin typeface="Arial" charset="0"/>
              </a:rPr>
              <a:t>.</a:t>
            </a:r>
          </a:p>
          <a:p>
            <a:pPr>
              <a:buFontTx/>
              <a:buNone/>
            </a:pPr>
            <a:r>
              <a:rPr lang="en-US" altLang="en-US" sz="3600" dirty="0" smtClean="0">
                <a:latin typeface="Arial" charset="0"/>
              </a:rPr>
              <a:t> </a:t>
            </a:r>
            <a:endParaRPr lang="en-US" altLang="en-US" sz="3600" dirty="0">
              <a:latin typeface="Arial" charset="0"/>
            </a:endParaRPr>
          </a:p>
          <a:p>
            <a:pPr algn="ctr">
              <a:buFontTx/>
              <a:buNone/>
            </a:pPr>
            <a:r>
              <a:rPr lang="en-US" altLang="en-US" sz="3600" b="1" dirty="0">
                <a:latin typeface="Arial" charset="0"/>
              </a:rPr>
              <a:t>	Take a few seconds to develop a benefit laden opening statement. </a:t>
            </a:r>
            <a:endParaRPr lang="en-US" altLang="en-US" sz="3600" b="1" u="sng" dirty="0">
              <a:latin typeface="Arial" charset="0"/>
            </a:endParaRPr>
          </a:p>
        </p:txBody>
      </p:sp>
    </p:spTree>
    <p:extLst>
      <p:ext uri="{BB962C8B-B14F-4D97-AF65-F5344CB8AC3E}">
        <p14:creationId xmlns:p14="http://schemas.microsoft.com/office/powerpoint/2010/main" val="44762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295400" y="37414"/>
            <a:ext cx="9601200" cy="1036850"/>
          </a:xfrm>
        </p:spPr>
        <p:txBody>
          <a:bodyPr>
            <a:normAutofit/>
          </a:bodyPr>
          <a:lstStyle/>
          <a:p>
            <a:r>
              <a:rPr lang="en-US" altLang="en-US" sz="5400" b="1" dirty="0">
                <a:solidFill>
                  <a:srgbClr val="FFFF00"/>
                </a:solidFill>
              </a:rPr>
              <a:t>The “Two Minute Think”</a:t>
            </a:r>
          </a:p>
        </p:txBody>
      </p:sp>
      <p:sp>
        <p:nvSpPr>
          <p:cNvPr id="31747" name="Rectangle 3"/>
          <p:cNvSpPr>
            <a:spLocks noGrp="1" noChangeArrowheads="1"/>
          </p:cNvSpPr>
          <p:nvPr>
            <p:ph type="body" idx="1"/>
          </p:nvPr>
        </p:nvSpPr>
        <p:spPr>
          <a:xfrm>
            <a:off x="1295400" y="1828800"/>
            <a:ext cx="9601200" cy="4811486"/>
          </a:xfrm>
        </p:spPr>
        <p:txBody>
          <a:bodyPr>
            <a:normAutofit lnSpcReduction="10000"/>
          </a:bodyPr>
          <a:lstStyle/>
          <a:p>
            <a:pPr>
              <a:buFontTx/>
              <a:buNone/>
            </a:pPr>
            <a:r>
              <a:rPr lang="en-US" altLang="en-US" sz="2800" b="1" dirty="0">
                <a:latin typeface="Arial" charset="0"/>
              </a:rPr>
              <a:t>	</a:t>
            </a:r>
            <a:r>
              <a:rPr lang="en-US" altLang="en-US" sz="3600" b="1" dirty="0">
                <a:latin typeface="Arial" charset="0"/>
              </a:rPr>
              <a:t>This IBS (Initial Benefit Statement) is intended to convince the customer that you might have something to offer them and that </a:t>
            </a:r>
            <a:r>
              <a:rPr lang="en-US" altLang="en-US" sz="3600" b="1" dirty="0">
                <a:solidFill>
                  <a:srgbClr val="FF0000"/>
                </a:solidFill>
                <a:latin typeface="Arial" charset="0"/>
              </a:rPr>
              <a:t>it is worth a few minutes of their valuable time to hear you out. </a:t>
            </a:r>
          </a:p>
          <a:p>
            <a:pPr>
              <a:buFontTx/>
              <a:buNone/>
            </a:pPr>
            <a:r>
              <a:rPr lang="en-US" altLang="en-US" sz="3600" b="1" dirty="0">
                <a:latin typeface="Arial" charset="0"/>
              </a:rPr>
              <a:t>	</a:t>
            </a:r>
            <a:endParaRPr lang="en-US" altLang="en-US" sz="3600" b="1" dirty="0" smtClean="0">
              <a:latin typeface="Arial" charset="0"/>
            </a:endParaRPr>
          </a:p>
          <a:p>
            <a:pPr>
              <a:buFontTx/>
              <a:buNone/>
            </a:pPr>
            <a:r>
              <a:rPr lang="en-US" altLang="en-US" sz="3600" b="1" dirty="0">
                <a:latin typeface="Arial" charset="0"/>
              </a:rPr>
              <a:t>	</a:t>
            </a:r>
            <a:r>
              <a:rPr lang="en-US" altLang="en-US" sz="3600" b="1" dirty="0" smtClean="0">
                <a:latin typeface="Arial" charset="0"/>
              </a:rPr>
              <a:t>You </a:t>
            </a:r>
            <a:r>
              <a:rPr lang="en-US" altLang="en-US" sz="3600" b="1" dirty="0">
                <a:latin typeface="Arial" charset="0"/>
              </a:rPr>
              <a:t>can use the answer to your </a:t>
            </a:r>
            <a:r>
              <a:rPr lang="en-US" altLang="en-US" sz="3600" b="1" dirty="0">
                <a:solidFill>
                  <a:srgbClr val="FF0000"/>
                </a:solidFill>
                <a:latin typeface="Arial" charset="0"/>
              </a:rPr>
              <a:t>“fantasy”</a:t>
            </a:r>
            <a:r>
              <a:rPr lang="en-US" altLang="en-US" sz="3600" b="1" dirty="0">
                <a:latin typeface="Arial" charset="0"/>
              </a:rPr>
              <a:t> questions to help you. </a:t>
            </a:r>
            <a:r>
              <a:rPr lang="en-US" altLang="en-US" sz="3600" b="1" u="sng" dirty="0">
                <a:latin typeface="Arial" charset="0"/>
              </a:rPr>
              <a:t/>
            </a:r>
            <a:br>
              <a:rPr lang="en-US" altLang="en-US" sz="3600" b="1" u="sng" dirty="0">
                <a:latin typeface="Arial" charset="0"/>
              </a:rPr>
            </a:br>
            <a:endParaRPr lang="en-US" altLang="en-US" sz="3600" b="1" u="sng" dirty="0">
              <a:latin typeface="Arial" charset="0"/>
            </a:endParaRPr>
          </a:p>
        </p:txBody>
      </p:sp>
    </p:spTree>
    <p:extLst>
      <p:ext uri="{BB962C8B-B14F-4D97-AF65-F5344CB8AC3E}">
        <p14:creationId xmlns:p14="http://schemas.microsoft.com/office/powerpoint/2010/main" val="419906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95400" y="135388"/>
            <a:ext cx="9601200" cy="1036850"/>
          </a:xfrm>
        </p:spPr>
        <p:txBody>
          <a:bodyPr>
            <a:normAutofit/>
          </a:bodyPr>
          <a:lstStyle/>
          <a:p>
            <a:r>
              <a:rPr lang="en-US" altLang="en-US" sz="5400" b="1" dirty="0">
                <a:solidFill>
                  <a:srgbClr val="FFFF00"/>
                </a:solidFill>
              </a:rPr>
              <a:t>The “Two Minute Think”</a:t>
            </a:r>
          </a:p>
        </p:txBody>
      </p:sp>
      <p:sp>
        <p:nvSpPr>
          <p:cNvPr id="18435" name="Rectangle 3"/>
          <p:cNvSpPr>
            <a:spLocks noGrp="1" noChangeArrowheads="1"/>
          </p:cNvSpPr>
          <p:nvPr>
            <p:ph type="body" idx="1"/>
          </p:nvPr>
        </p:nvSpPr>
        <p:spPr/>
        <p:txBody>
          <a:bodyPr/>
          <a:lstStyle/>
          <a:p>
            <a:pPr>
              <a:buFontTx/>
              <a:buNone/>
            </a:pPr>
            <a:r>
              <a:rPr lang="en-US" altLang="en-US" sz="2800" b="1">
                <a:latin typeface="Arial" charset="0"/>
              </a:rPr>
              <a:t>	“Mr. /Ms. Customer, I want to talk to you today because of the great success we’ve had finding new customers for several businesses just like yours.” </a:t>
            </a:r>
          </a:p>
          <a:p>
            <a:pPr>
              <a:buFontTx/>
              <a:buNone/>
            </a:pPr>
            <a:r>
              <a:rPr lang="en-US" altLang="en-US" sz="2800" b="1">
                <a:latin typeface="Arial" charset="0"/>
              </a:rPr>
              <a:t>	Having a prepared opening statement will help you to approach the prospect with confidence and get your call off to a good start.</a:t>
            </a:r>
          </a:p>
          <a:p>
            <a:pPr>
              <a:buFontTx/>
              <a:buNone/>
            </a:pPr>
            <a:r>
              <a:rPr lang="en-US" altLang="en-US" sz="2800" b="1">
                <a:latin typeface="Arial" charset="0"/>
              </a:rPr>
              <a:t>	</a:t>
            </a:r>
            <a:endParaRPr lang="en-US" altLang="en-US" sz="2800" b="1" u="sng">
              <a:latin typeface="Arial" charset="0"/>
            </a:endParaRPr>
          </a:p>
        </p:txBody>
      </p:sp>
    </p:spTree>
    <p:extLst>
      <p:ext uri="{BB962C8B-B14F-4D97-AF65-F5344CB8AC3E}">
        <p14:creationId xmlns:p14="http://schemas.microsoft.com/office/powerpoint/2010/main" val="1421849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301</TotalTime>
  <Words>481</Words>
  <Application>Microsoft Office PowerPoint</Application>
  <PresentationFormat>Custom</PresentationFormat>
  <Paragraphs>131</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Sales Direction 16X9</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lpstr>The “Two Minute Think”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37</cp:revision>
  <dcterms:created xsi:type="dcterms:W3CDTF">2012-08-30T21:52:00Z</dcterms:created>
  <dcterms:modified xsi:type="dcterms:W3CDTF">2016-08-01T15:26:46Z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