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98" r:id="rId4"/>
    <p:sldId id="299" r:id="rId5"/>
    <p:sldId id="322" r:id="rId6"/>
    <p:sldId id="323" r:id="rId7"/>
    <p:sldId id="324" r:id="rId8"/>
    <p:sldId id="325" r:id="rId9"/>
    <p:sldId id="326"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047" y="2308482"/>
            <a:ext cx="6268720" cy="992279"/>
          </a:xfrm>
        </p:spPr>
        <p:txBody>
          <a:bodyPr>
            <a:noAutofit/>
          </a:bodyPr>
          <a:lstStyle/>
          <a:p>
            <a:pPr algn="ctr"/>
            <a:r>
              <a:rPr lang="en-US" sz="5400" b="1" dirty="0"/>
              <a:t>50 Traits of “Top” Salespeople</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7237" r="27237"/>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205</a:t>
            </a:r>
            <a:endParaRPr lang="en-US" sz="1600" b="1" dirty="0">
              <a:solidFill>
                <a:srgbClr val="FFFF00"/>
              </a:solidFill>
            </a:endParaRPr>
          </a:p>
        </p:txBody>
      </p:sp>
      <p:sp>
        <p:nvSpPr>
          <p:cNvPr id="7" name="TextBox 6"/>
          <p:cNvSpPr txBox="1"/>
          <p:nvPr/>
        </p:nvSpPr>
        <p:spPr>
          <a:xfrm>
            <a:off x="1405439" y="5715391"/>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fontScale="90000"/>
          </a:bodyPr>
          <a:lstStyle/>
          <a:p>
            <a:r>
              <a:rPr lang="en-US" sz="6000" b="1" dirty="0">
                <a:solidFill>
                  <a:srgbClr val="FFFF00"/>
                </a:solidFill>
              </a:rPr>
              <a:t>50 Traits of “Top” Salespeople</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471306" y="1632856"/>
            <a:ext cx="7625444" cy="4411281"/>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19172"/>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646210" y="5665503"/>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6126"/>
            <a:ext cx="10472057" cy="1036850"/>
          </a:xfrm>
        </p:spPr>
        <p:txBody>
          <a:bodyPr>
            <a:normAutofit/>
          </a:bodyPr>
          <a:lstStyle/>
          <a:p>
            <a:pPr marL="0" indent="0"/>
            <a:r>
              <a:rPr lang="en-US" sz="5400" b="1" dirty="0">
                <a:solidFill>
                  <a:srgbClr val="FFFF00"/>
                </a:solidFill>
              </a:rPr>
              <a:t>50 Traits of “Top” Salespeople</a:t>
            </a:r>
            <a:endParaRPr lang="en-US" sz="5400" dirty="0">
              <a:solidFill>
                <a:srgbClr val="FFFF00"/>
              </a:solidFill>
            </a:endParaRPr>
          </a:p>
        </p:txBody>
      </p:sp>
      <p:sp>
        <p:nvSpPr>
          <p:cNvPr id="3" name="Content Placeholder 2"/>
          <p:cNvSpPr>
            <a:spLocks noGrp="1"/>
          </p:cNvSpPr>
          <p:nvPr>
            <p:ph idx="1"/>
          </p:nvPr>
        </p:nvSpPr>
        <p:spPr>
          <a:xfrm>
            <a:off x="195943" y="1545771"/>
            <a:ext cx="11695339" cy="5312229"/>
          </a:xfrm>
        </p:spPr>
        <p:txBody>
          <a:bodyPr>
            <a:normAutofit/>
          </a:bodyPr>
          <a:lstStyle/>
          <a:p>
            <a:pPr marL="0" indent="0">
              <a:buNone/>
            </a:pPr>
            <a:r>
              <a:rPr lang="en-US" sz="3200" b="1" dirty="0"/>
              <a:t>50 Traits of “Top” Salespeople</a:t>
            </a:r>
            <a:endParaRPr lang="en-US" sz="3200" dirty="0"/>
          </a:p>
          <a:p>
            <a:pPr marL="0" indent="0">
              <a:buNone/>
            </a:pPr>
            <a:r>
              <a:rPr lang="en-US" sz="2800" dirty="0"/>
              <a:t>You may be determined to start out the New Year with a willingness to improve professionally. </a:t>
            </a:r>
            <a:endParaRPr lang="en-US" sz="2800" dirty="0" smtClean="0"/>
          </a:p>
          <a:p>
            <a:pPr marL="0" indent="0">
              <a:buNone/>
            </a:pPr>
            <a:r>
              <a:rPr lang="en-US" sz="2800" dirty="0" smtClean="0"/>
              <a:t>If </a:t>
            </a:r>
            <a:r>
              <a:rPr lang="en-US" sz="2800" dirty="0"/>
              <a:t>so, check out </a:t>
            </a:r>
            <a:r>
              <a:rPr lang="en-US" sz="2800" b="1" dirty="0"/>
              <a:t>50 “characteristics of top sales performers.”</a:t>
            </a:r>
            <a:r>
              <a:rPr lang="en-US" sz="2800" dirty="0"/>
              <a:t> </a:t>
            </a:r>
          </a:p>
          <a:p>
            <a:pPr marL="0" indent="0">
              <a:buNone/>
            </a:pPr>
            <a:r>
              <a:rPr lang="en-US" sz="2800" dirty="0"/>
              <a:t>While the list is pretty general, it may help with the task of analyzing yourself as a “top” salesperson</a:t>
            </a:r>
            <a:r>
              <a:rPr lang="en-US" sz="2800" b="1" dirty="0"/>
              <a:t>. </a:t>
            </a:r>
            <a:endParaRPr lang="en-US" sz="2800" b="1" dirty="0" smtClean="0"/>
          </a:p>
          <a:p>
            <a:pPr marL="0" indent="0">
              <a:buNone/>
            </a:pPr>
            <a:r>
              <a:rPr lang="en-US" sz="2800" b="1" dirty="0" smtClean="0"/>
              <a:t>Why </a:t>
            </a:r>
            <a:r>
              <a:rPr lang="en-US" sz="2800" b="1" dirty="0"/>
              <a:t>not print out the list and sit down for an honest self-critique?</a:t>
            </a:r>
            <a:r>
              <a:rPr lang="en-US" sz="2800" dirty="0"/>
              <a:t> </a:t>
            </a:r>
            <a:endParaRPr lang="en-US" sz="2800" dirty="0" smtClean="0"/>
          </a:p>
          <a:p>
            <a:pPr marL="0" indent="0">
              <a:buNone/>
            </a:pPr>
            <a:r>
              <a:rPr lang="en-US" sz="2800" b="1" dirty="0" smtClean="0"/>
              <a:t>Cross </a:t>
            </a:r>
            <a:r>
              <a:rPr lang="en-US" sz="2800" b="1" dirty="0"/>
              <a:t>off</a:t>
            </a:r>
            <a:r>
              <a:rPr lang="en-US" sz="2800" dirty="0"/>
              <a:t> the characteristics that you </a:t>
            </a:r>
            <a:r>
              <a:rPr lang="en-US" sz="2800" i="1" dirty="0"/>
              <a:t>genuinely</a:t>
            </a:r>
            <a:r>
              <a:rPr lang="en-US" sz="2800" dirty="0"/>
              <a:t> feel you possess, and hang up the list as motivation to have the remaining items crossed off by this time next year!</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6126"/>
            <a:ext cx="10472057" cy="1036850"/>
          </a:xfrm>
        </p:spPr>
        <p:txBody>
          <a:bodyPr>
            <a:normAutofit/>
          </a:bodyPr>
          <a:lstStyle/>
          <a:p>
            <a:pPr marL="0" indent="0"/>
            <a:r>
              <a:rPr lang="en-US" sz="5400" b="1" dirty="0">
                <a:solidFill>
                  <a:srgbClr val="FFFF00"/>
                </a:solidFill>
              </a:rPr>
              <a:t>50 Traits of “Top” Salespeople</a:t>
            </a:r>
            <a:endParaRPr lang="en-US" sz="5400" dirty="0">
              <a:solidFill>
                <a:srgbClr val="FFFF00"/>
              </a:solidFill>
            </a:endParaRPr>
          </a:p>
        </p:txBody>
      </p:sp>
      <p:sp>
        <p:nvSpPr>
          <p:cNvPr id="3" name="Content Placeholder 2"/>
          <p:cNvSpPr>
            <a:spLocks noGrp="1"/>
          </p:cNvSpPr>
          <p:nvPr>
            <p:ph idx="1"/>
          </p:nvPr>
        </p:nvSpPr>
        <p:spPr>
          <a:xfrm>
            <a:off x="195943" y="1545771"/>
            <a:ext cx="11695339" cy="5312229"/>
          </a:xfrm>
        </p:spPr>
        <p:txBody>
          <a:bodyPr>
            <a:normAutofit/>
          </a:bodyPr>
          <a:lstStyle/>
          <a:p>
            <a:pPr marL="0" indent="0">
              <a:buNone/>
            </a:pPr>
            <a:r>
              <a:rPr lang="en-US" sz="3200" b="1" dirty="0"/>
              <a:t>50 Traits of “Top” Salespeople</a:t>
            </a:r>
            <a:endParaRPr lang="en-US" sz="3200" dirty="0"/>
          </a:p>
          <a:p>
            <a:pPr marL="0" indent="0">
              <a:buNone/>
            </a:pPr>
            <a:r>
              <a:rPr lang="en-US" sz="2800" b="1" dirty="0"/>
              <a:t>You may want to measure yourself</a:t>
            </a:r>
            <a:r>
              <a:rPr lang="en-US" sz="2800" dirty="0"/>
              <a:t> against some of the characteristics of </a:t>
            </a:r>
            <a:r>
              <a:rPr lang="en-US" sz="2800" b="1" dirty="0"/>
              <a:t>Top Performers</a:t>
            </a:r>
            <a:r>
              <a:rPr lang="en-US" sz="2800" dirty="0"/>
              <a:t>. </a:t>
            </a:r>
            <a:endParaRPr lang="en-US" sz="2800" dirty="0" smtClean="0"/>
          </a:p>
          <a:p>
            <a:pPr marL="0" indent="0">
              <a:buNone/>
            </a:pPr>
            <a:r>
              <a:rPr lang="en-US" sz="2800" dirty="0" smtClean="0"/>
              <a:t>The </a:t>
            </a:r>
            <a:r>
              <a:rPr lang="en-US" sz="2800" dirty="0"/>
              <a:t>list below represents some of the more common characteristics of Top Performers. </a:t>
            </a:r>
            <a:endParaRPr lang="en-US" sz="2800" dirty="0" smtClean="0"/>
          </a:p>
          <a:p>
            <a:pPr marL="0" indent="0">
              <a:buNone/>
            </a:pPr>
            <a:r>
              <a:rPr lang="en-US" sz="2800" dirty="0" smtClean="0"/>
              <a:t>See </a:t>
            </a:r>
            <a:r>
              <a:rPr lang="en-US" sz="2800" dirty="0"/>
              <a:t>how you measure up. </a:t>
            </a:r>
            <a:endParaRPr lang="en-US" sz="2800" dirty="0" smtClean="0"/>
          </a:p>
          <a:p>
            <a:pPr marL="0" indent="0">
              <a:buNone/>
            </a:pPr>
            <a:endParaRPr lang="en-US" sz="2800" dirty="0" smtClean="0"/>
          </a:p>
          <a:p>
            <a:pPr marL="0" indent="0" algn="ctr">
              <a:buNone/>
            </a:pPr>
            <a:r>
              <a:rPr lang="en-US" sz="3600" b="1" dirty="0" smtClean="0"/>
              <a:t>If </a:t>
            </a:r>
            <a:r>
              <a:rPr lang="en-US" sz="3600" b="1" dirty="0"/>
              <a:t>you are not doing some of them it is time to put a plan in place</a:t>
            </a:r>
            <a:r>
              <a:rPr lang="en-US" sz="3600" dirty="0"/>
              <a:t>.</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38813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6126"/>
            <a:ext cx="10472057" cy="1036850"/>
          </a:xfrm>
        </p:spPr>
        <p:txBody>
          <a:bodyPr>
            <a:normAutofit/>
          </a:bodyPr>
          <a:lstStyle/>
          <a:p>
            <a:pPr marL="0" indent="0"/>
            <a:r>
              <a:rPr lang="en-US" sz="5400" b="1" dirty="0">
                <a:solidFill>
                  <a:srgbClr val="FFFF00"/>
                </a:solidFill>
              </a:rPr>
              <a:t>50 Traits of “Top” Salespeople</a:t>
            </a:r>
            <a:endParaRPr lang="en-US" sz="5400" dirty="0">
              <a:solidFill>
                <a:srgbClr val="FFFF00"/>
              </a:solidFill>
            </a:endParaRPr>
          </a:p>
        </p:txBody>
      </p:sp>
      <p:sp>
        <p:nvSpPr>
          <p:cNvPr id="3" name="Content Placeholder 2"/>
          <p:cNvSpPr>
            <a:spLocks noGrp="1"/>
          </p:cNvSpPr>
          <p:nvPr>
            <p:ph idx="1"/>
          </p:nvPr>
        </p:nvSpPr>
        <p:spPr>
          <a:xfrm>
            <a:off x="195943" y="1545771"/>
            <a:ext cx="11695339" cy="5312229"/>
          </a:xfrm>
        </p:spPr>
        <p:txBody>
          <a:bodyPr>
            <a:normAutofit fontScale="25000" lnSpcReduction="20000"/>
          </a:bodyPr>
          <a:lstStyle/>
          <a:p>
            <a:pPr lvl="0"/>
            <a:r>
              <a:rPr lang="en-US" sz="11200" b="1" dirty="0"/>
              <a:t>Strong desire to be successful</a:t>
            </a:r>
            <a:endParaRPr lang="en-US" sz="11200" dirty="0"/>
          </a:p>
          <a:p>
            <a:pPr lvl="0"/>
            <a:r>
              <a:rPr lang="en-US" sz="11200" b="1" dirty="0"/>
              <a:t>Committed no matter what</a:t>
            </a:r>
            <a:endParaRPr lang="en-US" sz="11200" dirty="0"/>
          </a:p>
          <a:p>
            <a:pPr lvl="0"/>
            <a:r>
              <a:rPr lang="en-US" sz="11200" b="1" dirty="0"/>
              <a:t>Has a positive outlook in the face of adversity</a:t>
            </a:r>
            <a:endParaRPr lang="en-US" sz="11200" dirty="0"/>
          </a:p>
          <a:p>
            <a:pPr lvl="0"/>
            <a:r>
              <a:rPr lang="en-US" sz="11200" b="1" dirty="0"/>
              <a:t>Have personal goals in writing that are tracked and monitored</a:t>
            </a:r>
            <a:endParaRPr lang="en-US" sz="11200" dirty="0"/>
          </a:p>
          <a:p>
            <a:pPr lvl="0"/>
            <a:r>
              <a:rPr lang="en-US" sz="11200" b="1" dirty="0"/>
              <a:t>Prospects consistently</a:t>
            </a:r>
            <a:endParaRPr lang="en-US" sz="11200" dirty="0"/>
          </a:p>
          <a:p>
            <a:pPr lvl="0"/>
            <a:r>
              <a:rPr lang="en-US" sz="11200" b="1" dirty="0"/>
              <a:t>Gets to the decision maker</a:t>
            </a:r>
            <a:endParaRPr lang="en-US" sz="11200" dirty="0"/>
          </a:p>
          <a:p>
            <a:pPr lvl="0"/>
            <a:r>
              <a:rPr lang="en-US" sz="11200" b="1" dirty="0"/>
              <a:t>Gets appointments</a:t>
            </a:r>
            <a:endParaRPr lang="en-US" sz="11200" dirty="0"/>
          </a:p>
          <a:p>
            <a:pPr lvl="0"/>
            <a:r>
              <a:rPr lang="en-US" sz="11200" b="1" dirty="0"/>
              <a:t>Is rejection proof?</a:t>
            </a:r>
            <a:endParaRPr lang="en-US" sz="11200" dirty="0"/>
          </a:p>
          <a:p>
            <a:pPr lvl="0"/>
            <a:r>
              <a:rPr lang="en-US" sz="11200" b="1" dirty="0"/>
              <a:t>Is in control of emotions</a:t>
            </a:r>
            <a:endParaRPr lang="en-US" sz="11200" dirty="0"/>
          </a:p>
          <a:p>
            <a:pPr lvl="0"/>
            <a:r>
              <a:rPr lang="en-US" sz="11200" b="1" dirty="0"/>
              <a:t>Attempts to </a:t>
            </a:r>
            <a:r>
              <a:rPr lang="en-US" sz="11200" b="1" dirty="0" smtClean="0"/>
              <a:t>close</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825598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6126"/>
            <a:ext cx="10472057" cy="1036850"/>
          </a:xfrm>
        </p:spPr>
        <p:txBody>
          <a:bodyPr>
            <a:normAutofit/>
          </a:bodyPr>
          <a:lstStyle/>
          <a:p>
            <a:pPr marL="0" indent="0"/>
            <a:r>
              <a:rPr lang="en-US" sz="5400" b="1" dirty="0">
                <a:solidFill>
                  <a:srgbClr val="FFFF00"/>
                </a:solidFill>
              </a:rPr>
              <a:t>50 Traits of “Top” Salespeople</a:t>
            </a:r>
            <a:endParaRPr lang="en-US" sz="5400" dirty="0">
              <a:solidFill>
                <a:srgbClr val="FFFF00"/>
              </a:solidFill>
            </a:endParaRPr>
          </a:p>
        </p:txBody>
      </p:sp>
      <p:sp>
        <p:nvSpPr>
          <p:cNvPr id="3" name="Content Placeholder 2"/>
          <p:cNvSpPr>
            <a:spLocks noGrp="1"/>
          </p:cNvSpPr>
          <p:nvPr>
            <p:ph idx="1"/>
          </p:nvPr>
        </p:nvSpPr>
        <p:spPr>
          <a:xfrm>
            <a:off x="195943" y="1545771"/>
            <a:ext cx="11695339" cy="5312229"/>
          </a:xfrm>
        </p:spPr>
        <p:txBody>
          <a:bodyPr>
            <a:normAutofit fontScale="25000" lnSpcReduction="20000"/>
          </a:bodyPr>
          <a:lstStyle/>
          <a:p>
            <a:pPr lvl="0"/>
            <a:r>
              <a:rPr lang="en-US" sz="11200" b="1" dirty="0" smtClean="0"/>
              <a:t>Upholds </a:t>
            </a:r>
            <a:r>
              <a:rPr lang="en-US" sz="11200" b="1" dirty="0"/>
              <a:t>margins</a:t>
            </a:r>
            <a:endParaRPr lang="en-US" sz="11200" dirty="0"/>
          </a:p>
          <a:p>
            <a:pPr lvl="0"/>
            <a:r>
              <a:rPr lang="en-US" sz="11200" b="1" dirty="0"/>
              <a:t>Takes responsibility</a:t>
            </a:r>
            <a:endParaRPr lang="en-US" sz="11200" dirty="0"/>
          </a:p>
          <a:p>
            <a:pPr lvl="0"/>
            <a:r>
              <a:rPr lang="en-US" sz="11200" b="1" dirty="0"/>
              <a:t>Has a positive attitude</a:t>
            </a:r>
            <a:endParaRPr lang="en-US" sz="11200" dirty="0"/>
          </a:p>
          <a:p>
            <a:pPr lvl="0"/>
            <a:r>
              <a:rPr lang="en-US" sz="11200" b="1" dirty="0"/>
              <a:t>Doesn’t need approval</a:t>
            </a:r>
            <a:endParaRPr lang="en-US" sz="11200" dirty="0"/>
          </a:p>
          <a:p>
            <a:pPr lvl="0"/>
            <a:r>
              <a:rPr lang="en-US" sz="11200" b="1" dirty="0"/>
              <a:t>Comfortable talking about money</a:t>
            </a:r>
            <a:endParaRPr lang="en-US" sz="11200" dirty="0"/>
          </a:p>
          <a:p>
            <a:pPr lvl="0"/>
            <a:r>
              <a:rPr lang="en-US" sz="11200" b="1" dirty="0"/>
              <a:t>Has a supportive buying cycle</a:t>
            </a:r>
            <a:endParaRPr lang="en-US" sz="11200" dirty="0"/>
          </a:p>
          <a:p>
            <a:pPr lvl="0"/>
            <a:r>
              <a:rPr lang="en-US" sz="11200" b="1" dirty="0"/>
              <a:t>Bonds early in the sales process</a:t>
            </a:r>
            <a:endParaRPr lang="en-US" sz="11200" dirty="0"/>
          </a:p>
          <a:p>
            <a:pPr lvl="0"/>
            <a:r>
              <a:rPr lang="en-US" sz="11200" b="1" dirty="0"/>
              <a:t>Discovers buyers budgets</a:t>
            </a:r>
            <a:endParaRPr lang="en-US" sz="11200" dirty="0"/>
          </a:p>
          <a:p>
            <a:pPr lvl="0"/>
            <a:r>
              <a:rPr lang="en-US" sz="11200" b="1" dirty="0"/>
              <a:t>Discovers why prospects buy</a:t>
            </a:r>
            <a:endParaRPr lang="en-US" sz="11200" dirty="0"/>
          </a:p>
          <a:p>
            <a:pPr lvl="0"/>
            <a:r>
              <a:rPr lang="en-US" sz="11200" b="1" dirty="0"/>
              <a:t>Discovers how prospects </a:t>
            </a:r>
            <a:r>
              <a:rPr lang="en-US" sz="11200" b="1" dirty="0" smtClean="0"/>
              <a:t>buy</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333388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6126"/>
            <a:ext cx="10472057" cy="1036850"/>
          </a:xfrm>
        </p:spPr>
        <p:txBody>
          <a:bodyPr>
            <a:normAutofit/>
          </a:bodyPr>
          <a:lstStyle/>
          <a:p>
            <a:pPr marL="0" indent="0"/>
            <a:r>
              <a:rPr lang="en-US" sz="5400" b="1" dirty="0">
                <a:solidFill>
                  <a:srgbClr val="FFFF00"/>
                </a:solidFill>
              </a:rPr>
              <a:t>50 Traits of “Top” Salespeople</a:t>
            </a:r>
            <a:endParaRPr lang="en-US" sz="5400" dirty="0">
              <a:solidFill>
                <a:srgbClr val="FFFF00"/>
              </a:solidFill>
            </a:endParaRPr>
          </a:p>
        </p:txBody>
      </p:sp>
      <p:sp>
        <p:nvSpPr>
          <p:cNvPr id="3" name="Content Placeholder 2"/>
          <p:cNvSpPr>
            <a:spLocks noGrp="1"/>
          </p:cNvSpPr>
          <p:nvPr>
            <p:ph idx="1"/>
          </p:nvPr>
        </p:nvSpPr>
        <p:spPr>
          <a:xfrm>
            <a:off x="195943" y="1545771"/>
            <a:ext cx="11695339" cy="5312229"/>
          </a:xfrm>
        </p:spPr>
        <p:txBody>
          <a:bodyPr>
            <a:normAutofit fontScale="25000" lnSpcReduction="20000"/>
          </a:bodyPr>
          <a:lstStyle/>
          <a:p>
            <a:pPr lvl="0"/>
            <a:r>
              <a:rPr lang="en-US" sz="11200" b="1" dirty="0" smtClean="0"/>
              <a:t>Have </a:t>
            </a:r>
            <a:r>
              <a:rPr lang="en-US" sz="11200" b="1" dirty="0"/>
              <a:t>strong hunter skills</a:t>
            </a:r>
            <a:endParaRPr lang="en-US" sz="11200" dirty="0"/>
          </a:p>
          <a:p>
            <a:pPr lvl="0"/>
            <a:r>
              <a:rPr lang="en-US" sz="11200" b="1" dirty="0"/>
              <a:t>Have strong qualifying skill</a:t>
            </a:r>
            <a:endParaRPr lang="en-US" sz="11200" dirty="0"/>
          </a:p>
          <a:p>
            <a:pPr lvl="0"/>
            <a:r>
              <a:rPr lang="en-US" sz="11200" b="1" dirty="0"/>
              <a:t>Has a strong sales process</a:t>
            </a:r>
            <a:endParaRPr lang="en-US" sz="11200" dirty="0"/>
          </a:p>
          <a:p>
            <a:pPr lvl="0"/>
            <a:r>
              <a:rPr lang="en-US" sz="11200" b="1" dirty="0"/>
              <a:t>Is open to coaching</a:t>
            </a:r>
            <a:endParaRPr lang="en-US" sz="11200" dirty="0"/>
          </a:p>
          <a:p>
            <a:pPr lvl="0"/>
            <a:r>
              <a:rPr lang="en-US" sz="11200" b="1" dirty="0"/>
              <a:t>Recognizes that there is always room for improvement of sales skills and sales strengths</a:t>
            </a:r>
            <a:endParaRPr lang="en-US" sz="11200" dirty="0"/>
          </a:p>
          <a:p>
            <a:pPr lvl="0"/>
            <a:r>
              <a:rPr lang="en-US" sz="11200" b="1" dirty="0"/>
              <a:t>Maintains a full pipeline</a:t>
            </a:r>
            <a:endParaRPr lang="en-US" sz="11200" dirty="0"/>
          </a:p>
          <a:p>
            <a:pPr lvl="0"/>
            <a:r>
              <a:rPr lang="en-US" sz="11200" b="1" dirty="0"/>
              <a:t>Has a good model to measure prospect against</a:t>
            </a:r>
            <a:endParaRPr lang="en-US" sz="11200" dirty="0"/>
          </a:p>
          <a:p>
            <a:pPr lvl="0"/>
            <a:r>
              <a:rPr lang="en-US" sz="11200" b="1" dirty="0"/>
              <a:t>Has set criteria for cold, warm and hot prospects</a:t>
            </a:r>
            <a:endParaRPr lang="en-US" sz="11200" dirty="0"/>
          </a:p>
          <a:p>
            <a:pPr lvl="0"/>
            <a:r>
              <a:rPr lang="en-US" sz="11200" b="1" dirty="0"/>
              <a:t>Joins trade associations and participates on </a:t>
            </a:r>
            <a:r>
              <a:rPr lang="en-US" sz="11200" b="1" dirty="0" smtClean="0"/>
              <a:t>committees</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271034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6126"/>
            <a:ext cx="10472057" cy="1036850"/>
          </a:xfrm>
        </p:spPr>
        <p:txBody>
          <a:bodyPr>
            <a:normAutofit/>
          </a:bodyPr>
          <a:lstStyle/>
          <a:p>
            <a:pPr marL="0" indent="0"/>
            <a:r>
              <a:rPr lang="en-US" sz="5400" b="1" dirty="0">
                <a:solidFill>
                  <a:srgbClr val="FFFF00"/>
                </a:solidFill>
              </a:rPr>
              <a:t>50 Traits of “Top” Salespeople</a:t>
            </a:r>
            <a:endParaRPr lang="en-US" sz="5400" dirty="0">
              <a:solidFill>
                <a:srgbClr val="FFFF00"/>
              </a:solidFill>
            </a:endParaRPr>
          </a:p>
        </p:txBody>
      </p:sp>
      <p:sp>
        <p:nvSpPr>
          <p:cNvPr id="3" name="Content Placeholder 2"/>
          <p:cNvSpPr>
            <a:spLocks noGrp="1"/>
          </p:cNvSpPr>
          <p:nvPr>
            <p:ph idx="1"/>
          </p:nvPr>
        </p:nvSpPr>
        <p:spPr>
          <a:xfrm>
            <a:off x="195943" y="1545771"/>
            <a:ext cx="11695339" cy="5312229"/>
          </a:xfrm>
        </p:spPr>
        <p:txBody>
          <a:bodyPr>
            <a:normAutofit fontScale="25000" lnSpcReduction="20000"/>
          </a:bodyPr>
          <a:lstStyle/>
          <a:p>
            <a:pPr lvl="0"/>
            <a:r>
              <a:rPr lang="en-US" sz="11200" b="1" dirty="0" smtClean="0"/>
              <a:t>Is </a:t>
            </a:r>
            <a:r>
              <a:rPr lang="en-US" sz="11200" b="1" dirty="0"/>
              <a:t>committed to prospects and customers success</a:t>
            </a:r>
            <a:endParaRPr lang="en-US" sz="11200" dirty="0"/>
          </a:p>
          <a:p>
            <a:pPr lvl="0"/>
            <a:r>
              <a:rPr lang="en-US" sz="11200" b="1" dirty="0"/>
              <a:t>Provides solutions to customers and prospects while maintaining profitability</a:t>
            </a:r>
            <a:endParaRPr lang="en-US" sz="11200" dirty="0"/>
          </a:p>
          <a:p>
            <a:pPr lvl="0"/>
            <a:r>
              <a:rPr lang="en-US" sz="11200" b="1" dirty="0"/>
              <a:t>Cross sells and up sells</a:t>
            </a:r>
            <a:endParaRPr lang="en-US" sz="11200" dirty="0"/>
          </a:p>
          <a:p>
            <a:pPr lvl="0"/>
            <a:r>
              <a:rPr lang="en-US" sz="11200" b="1" dirty="0"/>
              <a:t>Has high retention levels</a:t>
            </a:r>
            <a:endParaRPr lang="en-US" sz="11200" dirty="0"/>
          </a:p>
          <a:p>
            <a:pPr lvl="0"/>
            <a:r>
              <a:rPr lang="en-US" sz="11200" b="1" dirty="0"/>
              <a:t>Doesn’t accept put offs</a:t>
            </a:r>
            <a:endParaRPr lang="en-US" sz="11200" dirty="0"/>
          </a:p>
          <a:p>
            <a:pPr lvl="0"/>
            <a:r>
              <a:rPr lang="en-US" sz="11200" b="1" dirty="0"/>
              <a:t>Attends networking events</a:t>
            </a:r>
            <a:endParaRPr lang="en-US" sz="11200" dirty="0"/>
          </a:p>
          <a:p>
            <a:pPr lvl="0"/>
            <a:r>
              <a:rPr lang="en-US" sz="11200" b="1" dirty="0"/>
              <a:t>Prospects by phone or walk-ins</a:t>
            </a:r>
            <a:endParaRPr lang="en-US" sz="11200" dirty="0"/>
          </a:p>
          <a:p>
            <a:pPr lvl="0"/>
            <a:r>
              <a:rPr lang="en-US" sz="11200" b="1" dirty="0"/>
              <a:t>Gets referrals</a:t>
            </a:r>
            <a:endParaRPr lang="en-US" sz="11200" dirty="0"/>
          </a:p>
          <a:p>
            <a:pPr lvl="0"/>
            <a:r>
              <a:rPr lang="en-US" sz="11200" b="1" dirty="0"/>
              <a:t>Doesn’t quote </a:t>
            </a:r>
            <a:r>
              <a:rPr lang="en-US" sz="11200" b="1" dirty="0" smtClean="0"/>
              <a:t>inappropriately</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94981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6126"/>
            <a:ext cx="10472057" cy="1036850"/>
          </a:xfrm>
        </p:spPr>
        <p:txBody>
          <a:bodyPr>
            <a:normAutofit/>
          </a:bodyPr>
          <a:lstStyle/>
          <a:p>
            <a:pPr marL="0" indent="0"/>
            <a:r>
              <a:rPr lang="en-US" sz="5400" b="1" dirty="0">
                <a:solidFill>
                  <a:srgbClr val="FFFF00"/>
                </a:solidFill>
              </a:rPr>
              <a:t>50 Traits of “Top” Salespeople</a:t>
            </a:r>
            <a:endParaRPr lang="en-US" sz="5400" dirty="0">
              <a:solidFill>
                <a:srgbClr val="FFFF00"/>
              </a:solidFill>
            </a:endParaRPr>
          </a:p>
        </p:txBody>
      </p:sp>
      <p:sp>
        <p:nvSpPr>
          <p:cNvPr id="3" name="Content Placeholder 2"/>
          <p:cNvSpPr>
            <a:spLocks noGrp="1"/>
          </p:cNvSpPr>
          <p:nvPr>
            <p:ph idx="1"/>
          </p:nvPr>
        </p:nvSpPr>
        <p:spPr>
          <a:xfrm>
            <a:off x="195943" y="1545771"/>
            <a:ext cx="11695339" cy="5312229"/>
          </a:xfrm>
        </p:spPr>
        <p:txBody>
          <a:bodyPr>
            <a:normAutofit fontScale="25000" lnSpcReduction="20000"/>
          </a:bodyPr>
          <a:lstStyle/>
          <a:p>
            <a:pPr lvl="0"/>
            <a:r>
              <a:rPr lang="en-US" sz="11200" b="1" dirty="0" smtClean="0"/>
              <a:t>Schedules </a:t>
            </a:r>
            <a:r>
              <a:rPr lang="en-US" sz="11200" b="1" dirty="0"/>
              <a:t>appointments that are not broken</a:t>
            </a:r>
            <a:endParaRPr lang="en-US" sz="11200" dirty="0"/>
          </a:p>
          <a:p>
            <a:pPr lvl="0"/>
            <a:r>
              <a:rPr lang="en-US" sz="11200" b="1" dirty="0"/>
              <a:t>Doesn’t make assumptions</a:t>
            </a:r>
            <a:endParaRPr lang="en-US" sz="11200" dirty="0"/>
          </a:p>
          <a:p>
            <a:pPr lvl="0"/>
            <a:r>
              <a:rPr lang="en-US" sz="11200" b="1" dirty="0"/>
              <a:t>Quickly develops and maintain relationships</a:t>
            </a:r>
            <a:endParaRPr lang="en-US" sz="11200" dirty="0"/>
          </a:p>
          <a:p>
            <a:pPr lvl="0"/>
            <a:r>
              <a:rPr lang="en-US" sz="11200" b="1" dirty="0"/>
              <a:t>Keeps good records in a contact manager</a:t>
            </a:r>
            <a:endParaRPr lang="en-US" sz="11200" dirty="0"/>
          </a:p>
          <a:p>
            <a:pPr lvl="0"/>
            <a:r>
              <a:rPr lang="en-US" sz="11200" b="1" dirty="0"/>
              <a:t>Has a high dollar tolerance</a:t>
            </a:r>
            <a:endParaRPr lang="en-US" sz="11200" dirty="0"/>
          </a:p>
          <a:p>
            <a:pPr lvl="0"/>
            <a:r>
              <a:rPr lang="en-US" sz="11200" b="1" dirty="0"/>
              <a:t>Recognizes a non opportunity and is willing to walk away</a:t>
            </a:r>
            <a:endParaRPr lang="en-US" sz="11200" dirty="0"/>
          </a:p>
          <a:p>
            <a:pPr lvl="0"/>
            <a:r>
              <a:rPr lang="en-US" sz="11200" b="1" dirty="0"/>
              <a:t>Asks good questions</a:t>
            </a:r>
            <a:endParaRPr lang="en-US" sz="11200" dirty="0"/>
          </a:p>
          <a:p>
            <a:pPr lvl="0"/>
            <a:r>
              <a:rPr lang="en-US" sz="11200" b="1" dirty="0"/>
              <a:t>Knows how to handle people</a:t>
            </a:r>
            <a:endParaRPr lang="en-US" sz="11200" dirty="0"/>
          </a:p>
          <a:p>
            <a:pPr lvl="0"/>
            <a:r>
              <a:rPr lang="en-US" sz="11200" b="1" dirty="0"/>
              <a:t>Has a presidential mentality</a:t>
            </a:r>
            <a:endParaRPr lang="en-US" sz="11200" dirty="0"/>
          </a:p>
          <a:p>
            <a:pPr lvl="0"/>
            <a:r>
              <a:rPr lang="en-US" sz="11200" b="1" dirty="0"/>
              <a:t>Manages time </a:t>
            </a:r>
            <a:r>
              <a:rPr lang="en-US" sz="11200" b="1" dirty="0" smtClean="0"/>
              <a:t>effectively</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270637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6126"/>
            <a:ext cx="10472057" cy="1036850"/>
          </a:xfrm>
        </p:spPr>
        <p:txBody>
          <a:bodyPr>
            <a:normAutofit/>
          </a:bodyPr>
          <a:lstStyle/>
          <a:p>
            <a:pPr marL="0" indent="0"/>
            <a:r>
              <a:rPr lang="en-US" sz="5400" b="1" dirty="0">
                <a:solidFill>
                  <a:srgbClr val="FFFF00"/>
                </a:solidFill>
              </a:rPr>
              <a:t>50 Traits of “Top” Salespeople</a:t>
            </a:r>
            <a:endParaRPr lang="en-US" sz="5400" dirty="0">
              <a:solidFill>
                <a:srgbClr val="FFFF00"/>
              </a:solidFill>
            </a:endParaRPr>
          </a:p>
        </p:txBody>
      </p:sp>
      <p:sp>
        <p:nvSpPr>
          <p:cNvPr id="3" name="Content Placeholder 2"/>
          <p:cNvSpPr>
            <a:spLocks noGrp="1"/>
          </p:cNvSpPr>
          <p:nvPr>
            <p:ph idx="1"/>
          </p:nvPr>
        </p:nvSpPr>
        <p:spPr>
          <a:xfrm>
            <a:off x="195943" y="1545771"/>
            <a:ext cx="11695339" cy="5312229"/>
          </a:xfrm>
        </p:spPr>
        <p:txBody>
          <a:bodyPr>
            <a:normAutofit/>
          </a:bodyPr>
          <a:lstStyle/>
          <a:p>
            <a:pPr lvl="0"/>
            <a:r>
              <a:rPr lang="en-US" sz="2800" b="1" dirty="0" smtClean="0"/>
              <a:t>Makes </a:t>
            </a:r>
            <a:r>
              <a:rPr lang="en-US" sz="2800" b="1" dirty="0"/>
              <a:t>appropriate follow up calls</a:t>
            </a:r>
            <a:endParaRPr lang="en-US" sz="2800" dirty="0"/>
          </a:p>
          <a:p>
            <a:pPr lvl="0"/>
            <a:r>
              <a:rPr lang="en-US" sz="2800" b="1" dirty="0"/>
              <a:t>Is highly motivated</a:t>
            </a:r>
            <a:r>
              <a:rPr lang="en-US" sz="2800" b="1" dirty="0" smtClean="0"/>
              <a:t>.</a:t>
            </a:r>
          </a:p>
          <a:p>
            <a:pPr lvl="0"/>
            <a:endParaRPr lang="en-US" sz="2800" b="1" dirty="0"/>
          </a:p>
          <a:p>
            <a:pPr lvl="0"/>
            <a:endParaRPr lang="en-US" sz="2800" b="1" dirty="0" smtClean="0"/>
          </a:p>
          <a:p>
            <a:pPr marL="0" indent="0">
              <a:buNone/>
            </a:pPr>
            <a:r>
              <a:rPr lang="en-US" sz="2800" b="1" dirty="0"/>
              <a:t>Why not print out the list and sit down for an honest self-critique</a:t>
            </a:r>
            <a:r>
              <a:rPr lang="en-US" sz="2800" b="1" dirty="0" smtClean="0"/>
              <a:t>?</a:t>
            </a:r>
          </a:p>
          <a:p>
            <a:pPr marL="0" indent="0">
              <a:buNone/>
            </a:pPr>
            <a:r>
              <a:rPr lang="en-US" sz="2800" dirty="0" smtClean="0"/>
              <a:t> </a:t>
            </a:r>
          </a:p>
          <a:p>
            <a:pPr marL="0" indent="0" algn="ctr">
              <a:buNone/>
            </a:pPr>
            <a:r>
              <a:rPr lang="en-US" sz="2800" b="1" dirty="0" smtClean="0"/>
              <a:t>Cross </a:t>
            </a:r>
            <a:r>
              <a:rPr lang="en-US" sz="2800" b="1" dirty="0"/>
              <a:t>off</a:t>
            </a:r>
            <a:r>
              <a:rPr lang="en-US" sz="2800" dirty="0"/>
              <a:t> the characteristics that you </a:t>
            </a:r>
            <a:r>
              <a:rPr lang="en-US" sz="2800" i="1" dirty="0"/>
              <a:t>genuinely</a:t>
            </a:r>
            <a:r>
              <a:rPr lang="en-US" sz="2800" dirty="0"/>
              <a:t> feel you possess, </a:t>
            </a:r>
            <a:r>
              <a:rPr lang="en-US" sz="2800" dirty="0" smtClean="0"/>
              <a:t>and </a:t>
            </a:r>
            <a:r>
              <a:rPr lang="en-US" sz="2800" dirty="0"/>
              <a:t>hang up the list as motivation to have the remaining items crossed off by this time next year!</a:t>
            </a:r>
          </a:p>
          <a:p>
            <a:pPr lvl="0"/>
            <a:endParaRPr lang="en-US" sz="2800" dirty="0"/>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782765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263</TotalTime>
  <Words>760</Words>
  <Application>Microsoft Office PowerPoint</Application>
  <PresentationFormat>Custom</PresentationFormat>
  <Paragraphs>87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Sales Direction 16X9</vt:lpstr>
      <vt:lpstr>50 Traits of “Top” Salespeople</vt:lpstr>
      <vt:lpstr>50 Traits of “Top” Salespeople</vt:lpstr>
      <vt:lpstr>50 Traits of “Top” Salespeople</vt:lpstr>
      <vt:lpstr>50 Traits of “Top” Salespeople</vt:lpstr>
      <vt:lpstr>50 Traits of “Top” Salespeople</vt:lpstr>
      <vt:lpstr>50 Traits of “Top” Salespeople</vt:lpstr>
      <vt:lpstr>50 Traits of “Top” Salespeople</vt:lpstr>
      <vt:lpstr>50 Traits of “Top” Salespeople</vt:lpstr>
      <vt:lpstr>50 Traits of “Top” Salespeople</vt:lpstr>
      <vt:lpstr>50 Traits of “Top” Salespeople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32</cp:revision>
  <dcterms:created xsi:type="dcterms:W3CDTF">2012-08-30T21:52:00Z</dcterms:created>
  <dcterms:modified xsi:type="dcterms:W3CDTF">2016-08-01T15:23:30Z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