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29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047" y="2676472"/>
            <a:ext cx="6268720" cy="992279"/>
          </a:xfrm>
        </p:spPr>
        <p:txBody>
          <a:bodyPr>
            <a:noAutofit/>
          </a:bodyPr>
          <a:lstStyle/>
          <a:p>
            <a:pPr algn="ctr"/>
            <a:r>
              <a:rPr lang="en-US" sz="6600" b="1" dirty="0"/>
              <a:t>Your Elevator </a:t>
            </a:r>
            <a:r>
              <a:rPr lang="en-US" sz="6600" b="1" dirty="0" smtClean="0"/>
              <a:t>Speech</a:t>
            </a:r>
            <a:r>
              <a:rPr lang="en-US" sz="6600" b="1" dirty="0" smtClean="0">
                <a:effectLst>
                  <a:outerShdw blurRad="38100" dist="38100" dir="2700000" algn="tl">
                    <a:srgbClr val="000000">
                      <a:alpha val="43137"/>
                    </a:srgbClr>
                  </a:outerShdw>
                </a:effectLst>
              </a:rPr>
              <a:t/>
            </a:r>
            <a:br>
              <a:rPr lang="en-US" sz="6600" b="1" dirty="0" smtClean="0">
                <a:effectLst>
                  <a:outerShdw blurRad="38100" dist="38100" dir="2700000" algn="tl">
                    <a:srgbClr val="000000">
                      <a:alpha val="43137"/>
                    </a:srgbClr>
                  </a:outerShdw>
                </a:effectLst>
              </a:rPr>
            </a:br>
            <a:r>
              <a:rPr lang="en-US" sz="3600" b="1" dirty="0"/>
              <a:t>Fine-Tuning Your </a:t>
            </a:r>
            <a:br>
              <a:rPr lang="en-US" sz="3600" b="1" dirty="0"/>
            </a:br>
            <a:r>
              <a:rPr lang="en-US" sz="3600" b="1" dirty="0"/>
              <a:t>Elevator Speech</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8222" r="18222"/>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202</a:t>
            </a:r>
            <a:endParaRPr lang="en-US" sz="1600" b="1" dirty="0">
              <a:solidFill>
                <a:srgbClr val="FFFF00"/>
              </a:solidFill>
            </a:endParaRPr>
          </a:p>
        </p:txBody>
      </p:sp>
      <p:sp>
        <p:nvSpPr>
          <p:cNvPr id="7" name="TextBox 6"/>
          <p:cNvSpPr txBox="1"/>
          <p:nvPr/>
        </p:nvSpPr>
        <p:spPr>
          <a:xfrm>
            <a:off x="1405439" y="5791592"/>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228" y="1611086"/>
            <a:ext cx="11869057" cy="5943600"/>
          </a:xfrm>
        </p:spPr>
        <p:txBody>
          <a:bodyPr>
            <a:noAutofit/>
          </a:bodyPr>
          <a:lstStyle/>
          <a:p>
            <a:pPr marL="18288" indent="0">
              <a:buNone/>
            </a:pPr>
            <a:r>
              <a:rPr lang="en-US" sz="3600" b="1" dirty="0" smtClean="0"/>
              <a:t>As </a:t>
            </a:r>
            <a:r>
              <a:rPr lang="en-US" sz="3600" b="1" dirty="0"/>
              <a:t>you review the tape, watch and </a:t>
            </a:r>
            <a:r>
              <a:rPr lang="en-US" sz="3600" b="1" dirty="0" smtClean="0"/>
              <a:t>	listen </a:t>
            </a:r>
            <a:r>
              <a:rPr lang="en-US" sz="3600" b="1" dirty="0"/>
              <a:t>from your </a:t>
            </a:r>
            <a:r>
              <a:rPr lang="en-US" sz="3600" b="1" dirty="0" smtClean="0"/>
              <a:t>customer’s perspective</a:t>
            </a:r>
            <a:r>
              <a:rPr lang="en-US" sz="3600" b="1" dirty="0"/>
              <a:t>.</a:t>
            </a:r>
          </a:p>
          <a:p>
            <a:pPr marL="18288" indent="0">
              <a:buNone/>
            </a:pPr>
            <a:r>
              <a:rPr lang="en-US" sz="3200" b="1" dirty="0"/>
              <a:t>• Do you look/sound like you mean what </a:t>
            </a:r>
            <a:r>
              <a:rPr lang="en-US" sz="3200" b="1" dirty="0" smtClean="0"/>
              <a:t>you’re </a:t>
            </a:r>
            <a:r>
              <a:rPr lang="en-US" sz="3200" b="1" dirty="0"/>
              <a:t>saying</a:t>
            </a:r>
            <a:r>
              <a:rPr lang="en-US" sz="3200" b="1" dirty="0" smtClean="0"/>
              <a:t>? </a:t>
            </a:r>
          </a:p>
          <a:p>
            <a:pPr marL="18288" indent="0">
              <a:buNone/>
            </a:pPr>
            <a:r>
              <a:rPr lang="en-US" sz="3200" b="1" dirty="0" smtClean="0"/>
              <a:t>• </a:t>
            </a:r>
            <a:r>
              <a:rPr lang="en-US" sz="3200" b="1" dirty="0"/>
              <a:t>Do you have any bothersome non-verbal </a:t>
            </a:r>
            <a:r>
              <a:rPr lang="en-US" sz="3200" b="1" dirty="0" smtClean="0"/>
              <a:t>behaviors </a:t>
            </a:r>
            <a:r>
              <a:rPr lang="en-US" sz="3200" b="1" dirty="0"/>
              <a:t>that </a:t>
            </a:r>
            <a:r>
              <a:rPr lang="en-US" sz="3200" b="1" dirty="0" smtClean="0"/>
              <a:t>are </a:t>
            </a:r>
            <a:r>
              <a:rPr lang="en-US" sz="3200" b="1" dirty="0"/>
              <a:t>caused by being </a:t>
            </a:r>
            <a:r>
              <a:rPr lang="en-US" sz="3200" b="1" dirty="0" smtClean="0"/>
              <a:t>nervous</a:t>
            </a:r>
            <a:r>
              <a:rPr lang="en-US" sz="3200" b="1" dirty="0"/>
              <a:t>. </a:t>
            </a:r>
            <a:endParaRPr lang="en-US" sz="3200" b="1" dirty="0" smtClean="0"/>
          </a:p>
          <a:p>
            <a:pPr marL="18288" indent="0">
              <a:buNone/>
            </a:pPr>
            <a:r>
              <a:rPr lang="en-US" sz="3200" b="1" dirty="0"/>
              <a:t>	</a:t>
            </a:r>
            <a:endParaRPr lang="en-US" sz="3200" b="1" dirty="0" smtClean="0"/>
          </a:p>
          <a:p>
            <a:pPr marL="18288" indent="0" algn="ctr">
              <a:buNone/>
            </a:pPr>
            <a:r>
              <a:rPr lang="en-US" sz="4000" b="1" dirty="0" smtClean="0"/>
              <a:t>If so</a:t>
            </a:r>
            <a:r>
              <a:rPr lang="en-US" sz="4000" b="1" dirty="0"/>
              <a:t>, work to </a:t>
            </a:r>
            <a:r>
              <a:rPr lang="en-US" sz="4000" b="1" dirty="0" smtClean="0"/>
              <a:t>eliminate </a:t>
            </a:r>
            <a:r>
              <a:rPr lang="en-US" sz="4000" b="1" dirty="0"/>
              <a:t>them</a:t>
            </a:r>
            <a:r>
              <a:rPr lang="en-US" sz="4000" b="1" dirty="0" smtClean="0"/>
              <a:t>.</a:t>
            </a:r>
            <a:endParaRPr lang="en-US" sz="4000" b="1" dirty="0"/>
          </a:p>
        </p:txBody>
      </p:sp>
      <p:sp>
        <p:nvSpPr>
          <p:cNvPr id="2" name="Title 1"/>
          <p:cNvSpPr>
            <a:spLocks noGrp="1"/>
          </p:cNvSpPr>
          <p:nvPr>
            <p:ph type="title"/>
          </p:nvPr>
        </p:nvSpPr>
        <p:spPr>
          <a:xfrm>
            <a:off x="609600" y="152400"/>
            <a:ext cx="11176000" cy="990600"/>
          </a:xfrm>
        </p:spPr>
        <p:txBody>
          <a:bodyPr/>
          <a:lstStyle/>
          <a:p>
            <a:pPr marL="18288" indent="0"/>
            <a:r>
              <a:rPr lang="en-US" sz="5400" b="1" dirty="0">
                <a:solidFill>
                  <a:srgbClr val="FFFF00"/>
                </a:solidFill>
              </a:rPr>
              <a:t>3. Video tape yourself.</a:t>
            </a:r>
          </a:p>
        </p:txBody>
      </p:sp>
    </p:spTree>
    <p:extLst>
      <p:ext uri="{BB962C8B-B14F-4D97-AF65-F5344CB8AC3E}">
        <p14:creationId xmlns:p14="http://schemas.microsoft.com/office/powerpoint/2010/main" val="357552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86" y="1621971"/>
            <a:ext cx="11996057" cy="5943600"/>
          </a:xfrm>
        </p:spPr>
        <p:txBody>
          <a:bodyPr>
            <a:noAutofit/>
          </a:bodyPr>
          <a:lstStyle/>
          <a:p>
            <a:pPr marL="18288" indent="0">
              <a:buNone/>
            </a:pPr>
            <a:r>
              <a:rPr lang="en-US" sz="2800" b="1" dirty="0" smtClean="0"/>
              <a:t>As </a:t>
            </a:r>
            <a:r>
              <a:rPr lang="en-US" sz="2800" b="1" dirty="0"/>
              <a:t>you review the tape, watch and listen from your </a:t>
            </a:r>
            <a:r>
              <a:rPr lang="en-US" sz="2800" b="1" dirty="0" smtClean="0"/>
              <a:t>customer’s </a:t>
            </a:r>
            <a:r>
              <a:rPr lang="en-US" sz="2800" b="1" dirty="0"/>
              <a:t>perspective.</a:t>
            </a:r>
          </a:p>
          <a:p>
            <a:pPr marL="18288" indent="0">
              <a:buNone/>
            </a:pPr>
            <a:r>
              <a:rPr lang="en-US" b="1" dirty="0"/>
              <a:t>• Do you look/sound like you mean what you’re saying</a:t>
            </a:r>
            <a:r>
              <a:rPr lang="en-US" b="1" dirty="0" smtClean="0"/>
              <a:t>? </a:t>
            </a:r>
          </a:p>
          <a:p>
            <a:pPr marL="18288" indent="0">
              <a:buNone/>
            </a:pPr>
            <a:r>
              <a:rPr lang="en-US" b="1" dirty="0" smtClean="0"/>
              <a:t>• </a:t>
            </a:r>
            <a:r>
              <a:rPr lang="en-US" b="1" dirty="0"/>
              <a:t>Do you have any bothersome non-verbal behaviors that </a:t>
            </a:r>
            <a:r>
              <a:rPr lang="en-US" b="1" dirty="0" smtClean="0"/>
              <a:t>are </a:t>
            </a:r>
            <a:r>
              <a:rPr lang="en-US" b="1" dirty="0"/>
              <a:t>caused by being nervous. </a:t>
            </a:r>
            <a:r>
              <a:rPr lang="en-US" b="1" dirty="0" smtClean="0"/>
              <a:t>If so</a:t>
            </a:r>
            <a:r>
              <a:rPr lang="en-US" b="1" dirty="0"/>
              <a:t>, work to </a:t>
            </a:r>
            <a:r>
              <a:rPr lang="en-US" b="1" dirty="0" smtClean="0"/>
              <a:t>eliminate </a:t>
            </a:r>
            <a:r>
              <a:rPr lang="en-US" b="1" dirty="0"/>
              <a:t>them.</a:t>
            </a:r>
          </a:p>
          <a:p>
            <a:pPr marL="18288" indent="0">
              <a:buNone/>
            </a:pPr>
            <a:r>
              <a:rPr lang="en-US" b="1" dirty="0"/>
              <a:t>By practicing your elevator speech over and over again, you develop a comfort level with it.</a:t>
            </a:r>
          </a:p>
          <a:p>
            <a:pPr marL="18288" indent="0">
              <a:buNone/>
            </a:pPr>
            <a:r>
              <a:rPr lang="en-US" b="1" dirty="0"/>
              <a:t>Initially test it out with colleagues or close friends to get their reactions. </a:t>
            </a:r>
            <a:r>
              <a:rPr lang="en-US" b="1" dirty="0" smtClean="0"/>
              <a:t>  Take </a:t>
            </a:r>
            <a:r>
              <a:rPr lang="en-US" b="1" dirty="0"/>
              <a:t>everyone's </a:t>
            </a:r>
            <a:r>
              <a:rPr lang="en-US" b="1" dirty="0" smtClean="0"/>
              <a:t>input seriously</a:t>
            </a:r>
            <a:r>
              <a:rPr lang="en-US" b="1" dirty="0"/>
              <a:t>. Remember, they just want you to get better. </a:t>
            </a:r>
            <a:endParaRPr lang="en-US" b="1" dirty="0" smtClean="0"/>
          </a:p>
          <a:p>
            <a:pPr marL="18288" indent="0">
              <a:buNone/>
            </a:pPr>
            <a:r>
              <a:rPr lang="en-US" b="1" dirty="0" smtClean="0"/>
              <a:t>Evaluate </a:t>
            </a:r>
            <a:r>
              <a:rPr lang="en-US" b="1" dirty="0"/>
              <a:t>their suggested changes </a:t>
            </a:r>
            <a:r>
              <a:rPr lang="en-US" b="1" dirty="0" smtClean="0"/>
              <a:t>and integrate </a:t>
            </a:r>
            <a:r>
              <a:rPr lang="en-US" b="1" dirty="0"/>
              <a:t>the best ones into your newly revised elevator speech</a:t>
            </a:r>
            <a:r>
              <a:rPr lang="en-US" b="1" dirty="0" smtClean="0"/>
              <a:t>.</a:t>
            </a:r>
            <a:endParaRPr lang="en-US" b="1" dirty="0"/>
          </a:p>
        </p:txBody>
      </p:sp>
      <p:sp>
        <p:nvSpPr>
          <p:cNvPr id="2" name="Title 1"/>
          <p:cNvSpPr>
            <a:spLocks noGrp="1"/>
          </p:cNvSpPr>
          <p:nvPr>
            <p:ph type="title"/>
          </p:nvPr>
        </p:nvSpPr>
        <p:spPr>
          <a:xfrm>
            <a:off x="609600" y="152400"/>
            <a:ext cx="11176000" cy="990600"/>
          </a:xfrm>
        </p:spPr>
        <p:txBody>
          <a:bodyPr/>
          <a:lstStyle/>
          <a:p>
            <a:pPr marL="18288" indent="0"/>
            <a:r>
              <a:rPr lang="en-US" sz="5400" b="1" dirty="0">
                <a:solidFill>
                  <a:srgbClr val="FFFF00"/>
                </a:solidFill>
              </a:rPr>
              <a:t>3. Video tape yourself.</a:t>
            </a:r>
          </a:p>
        </p:txBody>
      </p:sp>
    </p:spTree>
    <p:extLst>
      <p:ext uri="{BB962C8B-B14F-4D97-AF65-F5344CB8AC3E}">
        <p14:creationId xmlns:p14="http://schemas.microsoft.com/office/powerpoint/2010/main" val="101621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228" y="1611086"/>
            <a:ext cx="11999685" cy="5486400"/>
          </a:xfrm>
        </p:spPr>
        <p:txBody>
          <a:bodyPr>
            <a:normAutofit/>
          </a:bodyPr>
          <a:lstStyle/>
          <a:p>
            <a:pPr marL="18288" indent="0">
              <a:buNone/>
            </a:pPr>
            <a:r>
              <a:rPr lang="en-US" sz="3200" b="1" dirty="0" smtClean="0"/>
              <a:t>Next</a:t>
            </a:r>
            <a:r>
              <a:rPr lang="en-US" sz="3200" b="1" dirty="0"/>
              <a:t>, try your elevator speech out in a social gathering or networking event. </a:t>
            </a:r>
            <a:endParaRPr lang="en-US" sz="3200" b="1" dirty="0" smtClean="0"/>
          </a:p>
          <a:p>
            <a:pPr marL="18288" indent="0">
              <a:buNone/>
            </a:pPr>
            <a:endParaRPr lang="en-US" sz="3200" b="1" dirty="0" smtClean="0"/>
          </a:p>
          <a:p>
            <a:pPr marL="18288" indent="0">
              <a:buNone/>
            </a:pPr>
            <a:r>
              <a:rPr lang="en-US" sz="3200" b="1" dirty="0" smtClean="0"/>
              <a:t>Watch </a:t>
            </a:r>
            <a:r>
              <a:rPr lang="en-US" sz="3200" b="1" dirty="0"/>
              <a:t>and listen </a:t>
            </a:r>
            <a:r>
              <a:rPr lang="en-US" sz="3200" b="1" dirty="0" smtClean="0"/>
              <a:t>for how </a:t>
            </a:r>
            <a:r>
              <a:rPr lang="en-US" sz="3200" b="1" dirty="0"/>
              <a:t>others respond.  </a:t>
            </a:r>
            <a:r>
              <a:rPr lang="en-US" sz="3200" b="1" dirty="0" smtClean="0"/>
              <a:t>Note </a:t>
            </a:r>
            <a:r>
              <a:rPr lang="en-US" sz="3200" b="1" dirty="0"/>
              <a:t>any areas where they appear to be </a:t>
            </a:r>
            <a:r>
              <a:rPr lang="en-US" sz="3200" b="1" dirty="0" smtClean="0"/>
              <a:t>	confused </a:t>
            </a:r>
            <a:r>
              <a:rPr lang="en-US" sz="3200" b="1" dirty="0"/>
              <a:t>or their eyes glaze over</a:t>
            </a:r>
            <a:r>
              <a:rPr lang="en-US" sz="3200" b="1" dirty="0" smtClean="0"/>
              <a:t>.</a:t>
            </a:r>
          </a:p>
          <a:p>
            <a:pPr marL="18288" indent="0">
              <a:buNone/>
            </a:pPr>
            <a:r>
              <a:rPr lang="en-US" sz="3200" b="1" dirty="0" smtClean="0"/>
              <a:t> </a:t>
            </a:r>
          </a:p>
          <a:p>
            <a:pPr marL="18288" indent="0">
              <a:buNone/>
            </a:pPr>
            <a:r>
              <a:rPr lang="en-US" sz="3200" b="1" dirty="0" smtClean="0"/>
              <a:t>Do they </a:t>
            </a:r>
            <a:r>
              <a:rPr lang="en-US" sz="3200" b="1" dirty="0"/>
              <a:t>appear interested in what you do? </a:t>
            </a:r>
            <a:r>
              <a:rPr lang="en-US" sz="3200" b="1" dirty="0" smtClean="0"/>
              <a:t>	If </a:t>
            </a:r>
            <a:r>
              <a:rPr lang="en-US" sz="3200" b="1" dirty="0"/>
              <a:t>so, you’re on the right track</a:t>
            </a:r>
            <a:r>
              <a:rPr lang="en-US" sz="3200" b="1" dirty="0" smtClean="0"/>
              <a:t>.</a:t>
            </a:r>
            <a:endParaRPr lang="en-US" sz="3200" b="1" dirty="0"/>
          </a:p>
        </p:txBody>
      </p:sp>
      <p:sp>
        <p:nvSpPr>
          <p:cNvPr id="2" name="Title 1"/>
          <p:cNvSpPr>
            <a:spLocks noGrp="1"/>
          </p:cNvSpPr>
          <p:nvPr>
            <p:ph type="title"/>
          </p:nvPr>
        </p:nvSpPr>
        <p:spPr>
          <a:xfrm>
            <a:off x="609600" y="152400"/>
            <a:ext cx="11176000" cy="990600"/>
          </a:xfrm>
        </p:spPr>
        <p:txBody>
          <a:bodyPr/>
          <a:lstStyle/>
          <a:p>
            <a:pPr marL="18288" indent="0"/>
            <a:r>
              <a:rPr lang="en-US" sz="5400" b="1" dirty="0">
                <a:solidFill>
                  <a:srgbClr val="FFFF00"/>
                </a:solidFill>
              </a:rPr>
              <a:t>3. Video </a:t>
            </a:r>
            <a:r>
              <a:rPr lang="en-US" sz="5400" b="1" dirty="0" smtClean="0">
                <a:solidFill>
                  <a:srgbClr val="FFFF00"/>
                </a:solidFill>
              </a:rPr>
              <a:t>Tape Yourself</a:t>
            </a:r>
            <a:r>
              <a:rPr lang="en-US" sz="5400" b="1" dirty="0">
                <a:solidFill>
                  <a:srgbClr val="FFFF00"/>
                </a:solidFill>
              </a:rPr>
              <a:t>.</a:t>
            </a:r>
          </a:p>
        </p:txBody>
      </p:sp>
    </p:spTree>
    <p:extLst>
      <p:ext uri="{BB962C8B-B14F-4D97-AF65-F5344CB8AC3E}">
        <p14:creationId xmlns:p14="http://schemas.microsoft.com/office/powerpoint/2010/main" val="414617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86" y="1611086"/>
            <a:ext cx="11176000" cy="5715000"/>
          </a:xfrm>
        </p:spPr>
        <p:txBody>
          <a:bodyPr>
            <a:normAutofit/>
          </a:bodyPr>
          <a:lstStyle/>
          <a:p>
            <a:pPr marL="18288" indent="0">
              <a:buNone/>
            </a:pPr>
            <a:r>
              <a:rPr lang="en-US" sz="3200" b="1" dirty="0" smtClean="0"/>
              <a:t>Be </a:t>
            </a:r>
            <a:r>
              <a:rPr lang="en-US" sz="3200" b="1" dirty="0"/>
              <a:t>gentle with yourself. </a:t>
            </a:r>
            <a:endParaRPr lang="en-US" sz="3200" b="1" dirty="0" smtClean="0"/>
          </a:p>
          <a:p>
            <a:pPr marL="18288" indent="0">
              <a:buNone/>
            </a:pPr>
            <a:r>
              <a:rPr lang="en-US" sz="2800" b="1" dirty="0" smtClean="0"/>
              <a:t>If </a:t>
            </a:r>
            <a:r>
              <a:rPr lang="en-US" sz="2800" b="1" dirty="0"/>
              <a:t>you’ve followed the steps above to write your elevator speech, you </a:t>
            </a:r>
            <a:r>
              <a:rPr lang="en-US" sz="2800" b="1" dirty="0" smtClean="0"/>
              <a:t>are starting </a:t>
            </a:r>
            <a:r>
              <a:rPr lang="en-US" sz="2800" b="1" dirty="0"/>
              <a:t>with a good one. It may not be the very best you could have, but it’s certainly </a:t>
            </a:r>
            <a:r>
              <a:rPr lang="en-US" sz="2800" b="1" dirty="0" smtClean="0"/>
              <a:t>good enough </a:t>
            </a:r>
            <a:r>
              <a:rPr lang="en-US" sz="2800" b="1" dirty="0"/>
              <a:t>to take out to the marketplace.</a:t>
            </a:r>
          </a:p>
          <a:p>
            <a:pPr marL="18288" indent="0">
              <a:buNone/>
            </a:pPr>
            <a:r>
              <a:rPr lang="en-US" sz="2400" b="1" dirty="0"/>
              <a:t>Don’t insist that it has to be perfect before you </a:t>
            </a:r>
            <a:r>
              <a:rPr lang="en-US" sz="2400" b="1" dirty="0" smtClean="0"/>
              <a:t>use </a:t>
            </a:r>
            <a:r>
              <a:rPr lang="en-US" sz="2400" b="1" dirty="0"/>
              <a:t>it. </a:t>
            </a:r>
            <a:endParaRPr lang="en-US" sz="2400" b="1" dirty="0" smtClean="0"/>
          </a:p>
          <a:p>
            <a:pPr marL="18288" indent="0">
              <a:buNone/>
            </a:pPr>
            <a:r>
              <a:rPr lang="en-US" sz="2400" b="1" dirty="0" smtClean="0"/>
              <a:t>You </a:t>
            </a:r>
            <a:r>
              <a:rPr lang="en-US" sz="2400" b="1" dirty="0"/>
              <a:t>need people’s reactions to make it </a:t>
            </a:r>
            <a:r>
              <a:rPr lang="en-US" sz="2400" b="1" dirty="0" smtClean="0"/>
              <a:t>the best </a:t>
            </a:r>
            <a:r>
              <a:rPr lang="en-US" sz="2400" b="1" dirty="0"/>
              <a:t>it </a:t>
            </a:r>
            <a:r>
              <a:rPr lang="en-US" sz="2400" b="1" dirty="0" smtClean="0"/>
              <a:t>can </a:t>
            </a:r>
            <a:r>
              <a:rPr lang="en-US" sz="2400" b="1" dirty="0"/>
              <a:t>be. </a:t>
            </a:r>
            <a:r>
              <a:rPr lang="en-US" sz="2400" b="1" dirty="0" smtClean="0"/>
              <a:t> </a:t>
            </a:r>
            <a:r>
              <a:rPr lang="en-US" sz="2800" b="1" dirty="0" smtClean="0"/>
              <a:t>That’s </a:t>
            </a:r>
            <a:r>
              <a:rPr lang="en-US" sz="2800" b="1" dirty="0"/>
              <a:t>why you field-test it. </a:t>
            </a:r>
            <a:endParaRPr lang="en-US" sz="2800" b="1" dirty="0" smtClean="0"/>
          </a:p>
          <a:p>
            <a:pPr marL="18288" indent="0">
              <a:buNone/>
            </a:pPr>
            <a:r>
              <a:rPr lang="en-US" sz="2400" b="1" dirty="0" smtClean="0"/>
              <a:t>Revising </a:t>
            </a:r>
            <a:r>
              <a:rPr lang="en-US" sz="2400" b="1" dirty="0"/>
              <a:t>is good. </a:t>
            </a:r>
            <a:endParaRPr lang="en-US" sz="2400" b="1" dirty="0" smtClean="0"/>
          </a:p>
          <a:p>
            <a:pPr marL="18288" indent="0">
              <a:buNone/>
            </a:pPr>
            <a:r>
              <a:rPr lang="en-US" sz="2400" b="1" dirty="0" smtClean="0"/>
              <a:t>It’s </a:t>
            </a:r>
            <a:r>
              <a:rPr lang="en-US" sz="2400" b="1" dirty="0"/>
              <a:t>what takes your elevator </a:t>
            </a:r>
            <a:r>
              <a:rPr lang="en-US" sz="2400" b="1" dirty="0" smtClean="0"/>
              <a:t>speech to </a:t>
            </a:r>
            <a:r>
              <a:rPr lang="en-US" sz="2400" b="1" dirty="0"/>
              <a:t>the next </a:t>
            </a:r>
            <a:r>
              <a:rPr lang="en-US" sz="2400" b="1" dirty="0" smtClean="0"/>
              <a:t>level.</a:t>
            </a:r>
            <a:endParaRPr lang="en-US" sz="2400" b="1" dirty="0"/>
          </a:p>
        </p:txBody>
      </p:sp>
      <p:sp>
        <p:nvSpPr>
          <p:cNvPr id="2" name="Title 1"/>
          <p:cNvSpPr>
            <a:spLocks noGrp="1"/>
          </p:cNvSpPr>
          <p:nvPr>
            <p:ph type="title"/>
          </p:nvPr>
        </p:nvSpPr>
        <p:spPr>
          <a:xfrm>
            <a:off x="609600" y="152400"/>
            <a:ext cx="11176000" cy="990600"/>
          </a:xfrm>
        </p:spPr>
        <p:txBody>
          <a:bodyPr/>
          <a:lstStyle/>
          <a:p>
            <a:pPr marL="18288" indent="0"/>
            <a:r>
              <a:rPr lang="en-US" sz="5400" b="1" dirty="0">
                <a:solidFill>
                  <a:srgbClr val="FFFF00"/>
                </a:solidFill>
              </a:rPr>
              <a:t>3. Video </a:t>
            </a:r>
            <a:r>
              <a:rPr lang="en-US" sz="5400" b="1" dirty="0" smtClean="0">
                <a:solidFill>
                  <a:srgbClr val="FFFF00"/>
                </a:solidFill>
              </a:rPr>
              <a:t>Tape Yourself</a:t>
            </a:r>
            <a:r>
              <a:rPr lang="en-US" sz="5400" b="1" dirty="0">
                <a:solidFill>
                  <a:srgbClr val="FFFF00"/>
                </a:solidFill>
              </a:rPr>
              <a:t>.</a:t>
            </a:r>
          </a:p>
        </p:txBody>
      </p:sp>
    </p:spTree>
    <p:extLst>
      <p:ext uri="{BB962C8B-B14F-4D97-AF65-F5344CB8AC3E}">
        <p14:creationId xmlns:p14="http://schemas.microsoft.com/office/powerpoint/2010/main" val="473166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86" y="1676401"/>
            <a:ext cx="11379200" cy="5181599"/>
          </a:xfrm>
        </p:spPr>
        <p:txBody>
          <a:bodyPr>
            <a:normAutofit/>
          </a:bodyPr>
          <a:lstStyle/>
          <a:p>
            <a:pPr marL="18288" indent="0">
              <a:buNone/>
            </a:pPr>
            <a:r>
              <a:rPr lang="en-US" sz="3600" dirty="0" smtClean="0"/>
              <a:t>You’ll </a:t>
            </a:r>
            <a:r>
              <a:rPr lang="en-US" sz="3600" dirty="0"/>
              <a:t>immediately know when you have found a winning elevator speech. </a:t>
            </a:r>
            <a:endParaRPr lang="en-US" sz="3600" dirty="0" smtClean="0"/>
          </a:p>
          <a:p>
            <a:pPr marL="18288" indent="0">
              <a:buNone/>
            </a:pPr>
            <a:r>
              <a:rPr lang="en-US" sz="3600" b="1" dirty="0" smtClean="0"/>
              <a:t>It's </a:t>
            </a:r>
            <a:r>
              <a:rPr lang="en-US" sz="3600" b="1" dirty="0"/>
              <a:t>easy to say.</a:t>
            </a:r>
          </a:p>
          <a:p>
            <a:pPr marL="18288" indent="0">
              <a:buNone/>
            </a:pPr>
            <a:r>
              <a:rPr lang="en-US" sz="3600" dirty="0"/>
              <a:t>It really tells about the impact your product or service has on your clients business. </a:t>
            </a:r>
            <a:endParaRPr lang="en-US" sz="3600" dirty="0" smtClean="0"/>
          </a:p>
          <a:p>
            <a:pPr marL="18288" indent="0">
              <a:buNone/>
            </a:pPr>
            <a:endParaRPr lang="en-US" sz="3600" b="1" dirty="0"/>
          </a:p>
          <a:p>
            <a:pPr marL="18288" indent="0">
              <a:buNone/>
            </a:pPr>
            <a:r>
              <a:rPr lang="en-US" sz="3600" b="1" dirty="0" smtClean="0"/>
              <a:t>But perhaps </a:t>
            </a:r>
            <a:r>
              <a:rPr lang="en-US" sz="3600" b="1" dirty="0"/>
              <a:t>most gratifying is that after you share it, you’ll hear comments such as</a:t>
            </a:r>
            <a:r>
              <a:rPr lang="en-US" sz="3600" b="1" dirty="0" smtClean="0"/>
              <a:t>:</a:t>
            </a:r>
            <a:endParaRPr lang="en-US" sz="3600" b="1" dirty="0"/>
          </a:p>
        </p:txBody>
      </p:sp>
      <p:sp>
        <p:nvSpPr>
          <p:cNvPr id="2" name="Title 1"/>
          <p:cNvSpPr>
            <a:spLocks noGrp="1"/>
          </p:cNvSpPr>
          <p:nvPr>
            <p:ph type="title"/>
          </p:nvPr>
        </p:nvSpPr>
        <p:spPr>
          <a:xfrm>
            <a:off x="203200" y="152400"/>
            <a:ext cx="11785600" cy="914400"/>
          </a:xfrm>
        </p:spPr>
        <p:txBody>
          <a:bodyPr>
            <a:normAutofit fontScale="90000"/>
          </a:bodyPr>
          <a:lstStyle/>
          <a:p>
            <a:pPr algn="ctr"/>
            <a:r>
              <a:rPr lang="en-US" sz="6000" b="1" dirty="0">
                <a:solidFill>
                  <a:srgbClr val="FFFF00"/>
                </a:solidFill>
              </a:rPr>
              <a:t>Winning Elevator </a:t>
            </a:r>
            <a:r>
              <a:rPr lang="en-US" sz="6000" b="1" dirty="0" smtClean="0">
                <a:solidFill>
                  <a:srgbClr val="FFFF00"/>
                </a:solidFill>
              </a:rPr>
              <a:t>Speeches</a:t>
            </a:r>
            <a:endParaRPr lang="en-US" sz="6000" dirty="0">
              <a:solidFill>
                <a:srgbClr val="FFFF00"/>
              </a:solidFill>
            </a:endParaRPr>
          </a:p>
        </p:txBody>
      </p:sp>
    </p:spTree>
    <p:extLst>
      <p:ext uri="{BB962C8B-B14F-4D97-AF65-F5344CB8AC3E}">
        <p14:creationId xmlns:p14="http://schemas.microsoft.com/office/powerpoint/2010/main" val="269332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343" y="1513115"/>
            <a:ext cx="11785600" cy="5562600"/>
          </a:xfrm>
        </p:spPr>
        <p:txBody>
          <a:bodyPr>
            <a:noAutofit/>
          </a:bodyPr>
          <a:lstStyle/>
          <a:p>
            <a:pPr marL="18288" indent="0">
              <a:buNone/>
            </a:pPr>
            <a:r>
              <a:rPr lang="en-US" sz="2800" b="1" i="1" dirty="0" smtClean="0"/>
              <a:t>• </a:t>
            </a:r>
            <a:r>
              <a:rPr lang="en-US" sz="2800" b="1" i="1" dirty="0"/>
              <a:t>“You must have been talking to people in our </a:t>
            </a:r>
            <a:r>
              <a:rPr lang="en-US" sz="2800" b="1" i="1" dirty="0" smtClean="0"/>
              <a:t>company</a:t>
            </a:r>
            <a:r>
              <a:rPr lang="en-US" sz="2800" b="1" i="1" dirty="0"/>
              <a:t>.”</a:t>
            </a:r>
          </a:p>
          <a:p>
            <a:pPr marL="18288" indent="0">
              <a:buNone/>
            </a:pPr>
            <a:r>
              <a:rPr lang="en-US" sz="2800" b="1" i="1" dirty="0"/>
              <a:t>• “That is just what we need.”</a:t>
            </a:r>
          </a:p>
          <a:p>
            <a:pPr marL="18288" indent="0">
              <a:buNone/>
            </a:pPr>
            <a:r>
              <a:rPr lang="en-US" sz="2800" b="1" i="1" dirty="0"/>
              <a:t>• “That’s interesting. How do you do it?</a:t>
            </a:r>
          </a:p>
          <a:p>
            <a:pPr marL="18288" indent="0">
              <a:buNone/>
            </a:pPr>
            <a:r>
              <a:rPr lang="en-US" sz="2800" b="1" i="1" dirty="0"/>
              <a:t>• “I want you to talk to Andrew about that. </a:t>
            </a:r>
            <a:r>
              <a:rPr lang="en-US" sz="2800" b="1" i="1" dirty="0" smtClean="0"/>
              <a:t>  He </a:t>
            </a:r>
            <a:r>
              <a:rPr lang="en-US" sz="2800" b="1" i="1" dirty="0"/>
              <a:t>needs </a:t>
            </a:r>
            <a:r>
              <a:rPr lang="en-US" sz="2800" b="1" i="1" dirty="0" smtClean="0"/>
              <a:t>to </a:t>
            </a:r>
            <a:r>
              <a:rPr lang="en-US" sz="2800" b="1" i="1" dirty="0"/>
              <a:t>hear more about what you do.”</a:t>
            </a:r>
          </a:p>
          <a:p>
            <a:pPr marL="18288" indent="0">
              <a:buNone/>
            </a:pPr>
            <a:r>
              <a:rPr lang="en-US" sz="2800" b="1" i="1" dirty="0"/>
              <a:t>• “We’re struggling with exactly that challenge in </a:t>
            </a:r>
            <a:r>
              <a:rPr lang="en-US" sz="2800" b="1" i="1" dirty="0" smtClean="0"/>
              <a:t>	our </a:t>
            </a:r>
            <a:r>
              <a:rPr lang="en-US" sz="2800" b="1" i="1" dirty="0"/>
              <a:t>business. </a:t>
            </a:r>
            <a:r>
              <a:rPr lang="en-US" sz="2800" b="1" i="1" dirty="0" smtClean="0"/>
              <a:t>  How </a:t>
            </a:r>
            <a:r>
              <a:rPr lang="en-US" sz="2800" b="1" i="1" dirty="0"/>
              <a:t>do you handle it?”</a:t>
            </a:r>
          </a:p>
          <a:p>
            <a:pPr marL="18288" indent="0">
              <a:buNone/>
            </a:pPr>
            <a:r>
              <a:rPr lang="en-US" sz="2800" b="1" i="1" dirty="0"/>
              <a:t>• “Our </a:t>
            </a:r>
            <a:r>
              <a:rPr lang="en-US" sz="2800" b="1" i="1" dirty="0" smtClean="0"/>
              <a:t>sales </a:t>
            </a:r>
            <a:r>
              <a:rPr lang="en-US" sz="2800" b="1" i="1" dirty="0"/>
              <a:t>division is having those same </a:t>
            </a:r>
            <a:r>
              <a:rPr lang="en-US" sz="2800" b="1" i="1" dirty="0" smtClean="0"/>
              <a:t>issues</a:t>
            </a:r>
            <a:r>
              <a:rPr lang="en-US" sz="2800" b="1" i="1" dirty="0"/>
              <a:t>.”</a:t>
            </a:r>
          </a:p>
          <a:p>
            <a:pPr marL="18288" indent="0">
              <a:buNone/>
            </a:pPr>
            <a:r>
              <a:rPr lang="en-US" sz="2800" b="1" i="1" dirty="0"/>
              <a:t>• “I was talking to a former colleague of mine </a:t>
            </a:r>
            <a:r>
              <a:rPr lang="en-US" sz="2800" b="1" i="1" dirty="0" smtClean="0"/>
              <a:t>recently</a:t>
            </a:r>
            <a:r>
              <a:rPr lang="en-US" sz="2800" b="1" i="1" dirty="0"/>
              <a:t>.  </a:t>
            </a:r>
            <a:r>
              <a:rPr lang="en-US" sz="2800" b="1" i="1" dirty="0" smtClean="0"/>
              <a:t>I </a:t>
            </a:r>
            <a:r>
              <a:rPr lang="en-US" sz="2800" b="1" i="1" dirty="0"/>
              <a:t>think he would be </a:t>
            </a:r>
            <a:r>
              <a:rPr lang="en-US" sz="2800" b="1" i="1" dirty="0" smtClean="0"/>
              <a:t>really interested in </a:t>
            </a:r>
            <a:r>
              <a:rPr lang="en-US" sz="2800" b="1" i="1" dirty="0"/>
              <a:t>what you do</a:t>
            </a:r>
            <a:r>
              <a:rPr lang="en-US" sz="2800" b="1" i="1" dirty="0" smtClean="0"/>
              <a:t>.”</a:t>
            </a:r>
            <a:endParaRPr lang="en-US" sz="2800" b="1" i="1" dirty="0"/>
          </a:p>
        </p:txBody>
      </p:sp>
      <p:sp>
        <p:nvSpPr>
          <p:cNvPr id="2" name="Title 1"/>
          <p:cNvSpPr>
            <a:spLocks noGrp="1"/>
          </p:cNvSpPr>
          <p:nvPr>
            <p:ph type="title"/>
          </p:nvPr>
        </p:nvSpPr>
        <p:spPr>
          <a:xfrm>
            <a:off x="203200" y="65320"/>
            <a:ext cx="11785600" cy="914400"/>
          </a:xfrm>
        </p:spPr>
        <p:txBody>
          <a:bodyPr>
            <a:normAutofit/>
          </a:bodyPr>
          <a:lstStyle/>
          <a:p>
            <a:pPr algn="ctr"/>
            <a:r>
              <a:rPr lang="en-US" sz="5400" b="1" dirty="0">
                <a:solidFill>
                  <a:srgbClr val="FFFF00"/>
                </a:solidFill>
              </a:rPr>
              <a:t>Winning Elevator </a:t>
            </a:r>
            <a:r>
              <a:rPr lang="en-US" sz="5400" b="1" dirty="0" smtClean="0">
                <a:solidFill>
                  <a:srgbClr val="FFFF00"/>
                </a:solidFill>
              </a:rPr>
              <a:t>Speeches</a:t>
            </a:r>
            <a:endParaRPr lang="en-US" sz="5400" dirty="0">
              <a:solidFill>
                <a:srgbClr val="FFFF00"/>
              </a:solidFill>
            </a:endParaRPr>
          </a:p>
        </p:txBody>
      </p:sp>
    </p:spTree>
    <p:extLst>
      <p:ext uri="{BB962C8B-B14F-4D97-AF65-F5344CB8AC3E}">
        <p14:creationId xmlns:p14="http://schemas.microsoft.com/office/powerpoint/2010/main" val="50688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343" y="1567544"/>
            <a:ext cx="11379200" cy="5181599"/>
          </a:xfrm>
        </p:spPr>
        <p:txBody>
          <a:bodyPr>
            <a:normAutofit/>
          </a:bodyPr>
          <a:lstStyle/>
          <a:p>
            <a:pPr marL="18288" indent="0">
              <a:buNone/>
            </a:pPr>
            <a:r>
              <a:rPr lang="en-US" sz="3600" b="1" dirty="0" smtClean="0"/>
              <a:t>These </a:t>
            </a:r>
            <a:r>
              <a:rPr lang="en-US" sz="3600" b="1" dirty="0"/>
              <a:t>are the kinds of responses you get when you have a clear, compelling elevator </a:t>
            </a:r>
            <a:r>
              <a:rPr lang="en-US" sz="3600" b="1" dirty="0" smtClean="0"/>
              <a:t>speech that’s </a:t>
            </a:r>
            <a:r>
              <a:rPr lang="en-US" sz="3600" b="1" dirty="0"/>
              <a:t>clearly targeted at a specific market segment</a:t>
            </a:r>
            <a:r>
              <a:rPr lang="en-US" sz="3600" b="1" dirty="0" smtClean="0"/>
              <a:t>.</a:t>
            </a:r>
          </a:p>
          <a:p>
            <a:pPr marL="18288" indent="0">
              <a:buNone/>
            </a:pPr>
            <a:endParaRPr lang="en-US" sz="3600" dirty="0"/>
          </a:p>
          <a:p>
            <a:pPr marL="18288" indent="0" algn="ctr">
              <a:buNone/>
            </a:pPr>
            <a:r>
              <a:rPr lang="en-US" sz="6000" b="1" i="1" dirty="0"/>
              <a:t>You've created a WINNER</a:t>
            </a:r>
            <a:r>
              <a:rPr lang="en-US" sz="6000" b="1" i="1" dirty="0" smtClean="0"/>
              <a:t>!</a:t>
            </a:r>
            <a:endParaRPr lang="en-US" sz="6000" b="1" i="1" dirty="0"/>
          </a:p>
        </p:txBody>
      </p:sp>
      <p:sp>
        <p:nvSpPr>
          <p:cNvPr id="2" name="Title 1"/>
          <p:cNvSpPr>
            <a:spLocks noGrp="1"/>
          </p:cNvSpPr>
          <p:nvPr>
            <p:ph type="title"/>
          </p:nvPr>
        </p:nvSpPr>
        <p:spPr>
          <a:xfrm>
            <a:off x="203200" y="152400"/>
            <a:ext cx="11785600" cy="914400"/>
          </a:xfrm>
        </p:spPr>
        <p:txBody>
          <a:bodyPr>
            <a:normAutofit/>
          </a:bodyPr>
          <a:lstStyle/>
          <a:p>
            <a:pPr algn="ctr"/>
            <a:r>
              <a:rPr lang="en-US" sz="5400" b="1" dirty="0">
                <a:solidFill>
                  <a:srgbClr val="FFFF00"/>
                </a:solidFill>
              </a:rPr>
              <a:t>Winning Elevator </a:t>
            </a:r>
            <a:r>
              <a:rPr lang="en-US" sz="5400" b="1" dirty="0" smtClean="0">
                <a:solidFill>
                  <a:srgbClr val="FFFF00"/>
                </a:solidFill>
              </a:rPr>
              <a:t>Speeches</a:t>
            </a:r>
            <a:endParaRPr lang="en-US" sz="5400" dirty="0">
              <a:solidFill>
                <a:srgbClr val="FFFF00"/>
              </a:solidFill>
            </a:endParaRPr>
          </a:p>
        </p:txBody>
      </p:sp>
    </p:spTree>
    <p:extLst>
      <p:ext uri="{BB962C8B-B14F-4D97-AF65-F5344CB8AC3E}">
        <p14:creationId xmlns:p14="http://schemas.microsoft.com/office/powerpoint/2010/main" val="2274465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85" y="1556657"/>
            <a:ext cx="11923485" cy="5562600"/>
          </a:xfrm>
        </p:spPr>
        <p:txBody>
          <a:bodyPr>
            <a:noAutofit/>
          </a:bodyPr>
          <a:lstStyle/>
          <a:p>
            <a:pPr marL="18288" indent="0">
              <a:buNone/>
            </a:pPr>
            <a:r>
              <a:rPr lang="en-US" sz="3200" b="1" dirty="0" smtClean="0"/>
              <a:t>Once </a:t>
            </a:r>
            <a:r>
              <a:rPr lang="en-US" sz="3200" b="1" dirty="0"/>
              <a:t>your winning elevator speech is nailed down, you’ll want to use it in as many ways </a:t>
            </a:r>
            <a:r>
              <a:rPr lang="en-US" sz="3200" b="1" dirty="0" smtClean="0"/>
              <a:t>as you </a:t>
            </a:r>
            <a:r>
              <a:rPr lang="en-US" sz="3200" b="1" dirty="0"/>
              <a:t>can</a:t>
            </a:r>
            <a:r>
              <a:rPr lang="en-US" sz="3200" b="1" dirty="0" smtClean="0"/>
              <a:t>.</a:t>
            </a:r>
          </a:p>
          <a:p>
            <a:pPr marL="18288" indent="0">
              <a:buNone/>
            </a:pPr>
            <a:r>
              <a:rPr lang="en-US" sz="3200" b="1" dirty="0" smtClean="0"/>
              <a:t> </a:t>
            </a:r>
          </a:p>
          <a:p>
            <a:pPr marL="18288" indent="0">
              <a:buNone/>
            </a:pPr>
            <a:r>
              <a:rPr lang="en-US" sz="3200" b="1" dirty="0" smtClean="0"/>
              <a:t>Use </a:t>
            </a:r>
            <a:r>
              <a:rPr lang="en-US" sz="3200" b="1" dirty="0"/>
              <a:t>it at trade shows, networking events, neighborhood gatherings and in </a:t>
            </a:r>
            <a:r>
              <a:rPr lang="en-US" sz="3200" b="1" dirty="0" smtClean="0"/>
              <a:t>the stands </a:t>
            </a:r>
            <a:r>
              <a:rPr lang="en-US" sz="3200" b="1" dirty="0"/>
              <a:t>at your son’s Little League games</a:t>
            </a:r>
            <a:r>
              <a:rPr lang="en-US" sz="3200" b="1" dirty="0" smtClean="0"/>
              <a:t>.</a:t>
            </a:r>
          </a:p>
          <a:p>
            <a:pPr marL="18288" indent="0">
              <a:buNone/>
            </a:pPr>
            <a:r>
              <a:rPr lang="en-US" sz="3200" b="1" dirty="0" smtClean="0"/>
              <a:t> </a:t>
            </a:r>
          </a:p>
          <a:p>
            <a:pPr marL="18288" indent="0" algn="ctr">
              <a:buNone/>
            </a:pPr>
            <a:r>
              <a:rPr lang="en-US" sz="4000" b="1" dirty="0" smtClean="0"/>
              <a:t>You </a:t>
            </a:r>
            <a:r>
              <a:rPr lang="en-US" sz="4000" b="1" dirty="0"/>
              <a:t>never know who might be sitting next to you!</a:t>
            </a:r>
          </a:p>
          <a:p>
            <a:pPr marL="18288" indent="0">
              <a:buNone/>
            </a:pPr>
            <a:endParaRPr lang="en-US" sz="2000" b="1" dirty="0"/>
          </a:p>
        </p:txBody>
      </p:sp>
      <p:sp>
        <p:nvSpPr>
          <p:cNvPr id="2" name="Title 1"/>
          <p:cNvSpPr>
            <a:spLocks noGrp="1"/>
          </p:cNvSpPr>
          <p:nvPr>
            <p:ph type="title"/>
          </p:nvPr>
        </p:nvSpPr>
        <p:spPr>
          <a:xfrm>
            <a:off x="203200" y="130631"/>
            <a:ext cx="11785600" cy="914400"/>
          </a:xfrm>
        </p:spPr>
        <p:txBody>
          <a:bodyPr>
            <a:normAutofit/>
          </a:bodyPr>
          <a:lstStyle/>
          <a:p>
            <a:pPr marL="18288" indent="0" algn="ctr"/>
            <a:r>
              <a:rPr lang="en-US" sz="5400" b="1" dirty="0">
                <a:solidFill>
                  <a:srgbClr val="FFFF00"/>
                </a:solidFill>
              </a:rPr>
              <a:t>Using Your Elevator Speech</a:t>
            </a:r>
          </a:p>
        </p:txBody>
      </p:sp>
    </p:spTree>
    <p:extLst>
      <p:ext uri="{BB962C8B-B14F-4D97-AF65-F5344CB8AC3E}">
        <p14:creationId xmlns:p14="http://schemas.microsoft.com/office/powerpoint/2010/main" val="114789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99" y="1589314"/>
            <a:ext cx="11956143" cy="5562600"/>
          </a:xfrm>
        </p:spPr>
        <p:txBody>
          <a:bodyPr>
            <a:noAutofit/>
          </a:bodyPr>
          <a:lstStyle/>
          <a:p>
            <a:pPr marL="18288" indent="0">
              <a:buNone/>
            </a:pPr>
            <a:r>
              <a:rPr lang="en-US" sz="2800" b="1" dirty="0" smtClean="0"/>
              <a:t>Incorporate </a:t>
            </a:r>
            <a:r>
              <a:rPr lang="en-US" sz="2800" b="1" dirty="0"/>
              <a:t>your elevator speech into your marketing materials. </a:t>
            </a:r>
            <a:endParaRPr lang="en-US" sz="2800" b="1" dirty="0" smtClean="0"/>
          </a:p>
          <a:p>
            <a:pPr marL="18288" indent="0">
              <a:buNone/>
            </a:pPr>
            <a:r>
              <a:rPr lang="en-US" sz="2400" b="1" dirty="0" smtClean="0"/>
              <a:t>Your </a:t>
            </a:r>
            <a:r>
              <a:rPr lang="en-US" sz="2400" b="1" dirty="0"/>
              <a:t>message is relevant </a:t>
            </a:r>
            <a:r>
              <a:rPr lang="en-US" sz="2400" b="1" dirty="0" smtClean="0"/>
              <a:t>and attracting </a:t>
            </a:r>
            <a:r>
              <a:rPr lang="en-US" sz="2400" b="1" dirty="0"/>
              <a:t>to your target market. </a:t>
            </a:r>
            <a:r>
              <a:rPr lang="en-US" sz="2000" b="1" dirty="0" smtClean="0"/>
              <a:t>So </a:t>
            </a:r>
            <a:r>
              <a:rPr lang="en-US" sz="2000" b="1" dirty="0"/>
              <a:t>use it again and again. </a:t>
            </a:r>
            <a:endParaRPr lang="en-US" sz="2000" b="1" dirty="0" smtClean="0"/>
          </a:p>
          <a:p>
            <a:pPr marL="18288" indent="0">
              <a:buNone/>
            </a:pPr>
            <a:r>
              <a:rPr lang="en-US" sz="2400" b="1" dirty="0" smtClean="0"/>
              <a:t>There </a:t>
            </a:r>
            <a:r>
              <a:rPr lang="en-US" sz="2400" b="1" dirty="0"/>
              <a:t>are numerous venues </a:t>
            </a:r>
            <a:r>
              <a:rPr lang="en-US" sz="2400" b="1" dirty="0" smtClean="0"/>
              <a:t>available for </a:t>
            </a:r>
            <a:r>
              <a:rPr lang="en-US" sz="2400" b="1" dirty="0"/>
              <a:t>you to deliver your message. </a:t>
            </a:r>
            <a:endParaRPr lang="en-US" b="1" dirty="0"/>
          </a:p>
          <a:p>
            <a:pPr marL="18288" indent="0">
              <a:buNone/>
            </a:pPr>
            <a:r>
              <a:rPr lang="en-US" sz="2400" b="1" dirty="0" smtClean="0"/>
              <a:t>Include </a:t>
            </a:r>
            <a:r>
              <a:rPr lang="en-US" sz="2400" b="1" dirty="0"/>
              <a:t>it in:</a:t>
            </a:r>
          </a:p>
          <a:p>
            <a:pPr marL="18288" indent="0">
              <a:buNone/>
            </a:pPr>
            <a:r>
              <a:rPr lang="en-US" sz="2000" b="1" dirty="0"/>
              <a:t>• Product brochures • Web site</a:t>
            </a:r>
          </a:p>
          <a:p>
            <a:pPr marL="18288" indent="0">
              <a:buNone/>
            </a:pPr>
            <a:r>
              <a:rPr lang="en-US" sz="2000" b="1" dirty="0"/>
              <a:t>• Corporate overviews • Email SIG file</a:t>
            </a:r>
          </a:p>
          <a:p>
            <a:pPr marL="18288" indent="0">
              <a:buNone/>
            </a:pPr>
            <a:r>
              <a:rPr lang="en-US" sz="2000" b="1" dirty="0"/>
              <a:t>• PowerPoint presentations • Tagline on business cards</a:t>
            </a:r>
          </a:p>
          <a:p>
            <a:pPr marL="18288" indent="0">
              <a:buNone/>
            </a:pPr>
            <a:r>
              <a:rPr lang="en-US" sz="2000" b="1" dirty="0"/>
              <a:t>• Executive summaries (proposals) • Title of your speech</a:t>
            </a:r>
          </a:p>
          <a:p>
            <a:pPr marL="18288" indent="0">
              <a:buNone/>
            </a:pPr>
            <a:r>
              <a:rPr lang="en-US" sz="2000" b="1" dirty="0"/>
              <a:t>• Advertising • Voicemail </a:t>
            </a:r>
            <a:r>
              <a:rPr lang="en-US" sz="2000" b="1" dirty="0" smtClean="0"/>
              <a:t>message</a:t>
            </a:r>
          </a:p>
          <a:p>
            <a:pPr marL="18288" indent="0">
              <a:buNone/>
            </a:pPr>
            <a:r>
              <a:rPr lang="en-US" sz="2000" b="1" dirty="0" smtClean="0"/>
              <a:t>• </a:t>
            </a:r>
            <a:r>
              <a:rPr lang="en-US" sz="2000" b="1" dirty="0"/>
              <a:t>Fax cover sheets • Promotional </a:t>
            </a:r>
            <a:r>
              <a:rPr lang="en-US" sz="2000" b="1" dirty="0" smtClean="0"/>
              <a:t>products</a:t>
            </a:r>
            <a:endParaRPr lang="en-US" sz="2000" b="1" dirty="0"/>
          </a:p>
        </p:txBody>
      </p:sp>
      <p:sp>
        <p:nvSpPr>
          <p:cNvPr id="2" name="Title 1"/>
          <p:cNvSpPr>
            <a:spLocks noGrp="1"/>
          </p:cNvSpPr>
          <p:nvPr>
            <p:ph type="title"/>
          </p:nvPr>
        </p:nvSpPr>
        <p:spPr>
          <a:xfrm>
            <a:off x="203200" y="119745"/>
            <a:ext cx="11785600" cy="914400"/>
          </a:xfrm>
        </p:spPr>
        <p:txBody>
          <a:bodyPr>
            <a:normAutofit/>
          </a:bodyPr>
          <a:lstStyle/>
          <a:p>
            <a:pPr marL="18288" indent="0" algn="ctr"/>
            <a:r>
              <a:rPr lang="en-US" sz="5400" b="1" dirty="0">
                <a:solidFill>
                  <a:srgbClr val="FFFF00"/>
                </a:solidFill>
              </a:rPr>
              <a:t>Using Your Elevator Speech</a:t>
            </a:r>
          </a:p>
        </p:txBody>
      </p:sp>
    </p:spTree>
    <p:extLst>
      <p:ext uri="{BB962C8B-B14F-4D97-AF65-F5344CB8AC3E}">
        <p14:creationId xmlns:p14="http://schemas.microsoft.com/office/powerpoint/2010/main" val="74638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342" y="1621972"/>
            <a:ext cx="11934371" cy="5562600"/>
          </a:xfrm>
        </p:spPr>
        <p:txBody>
          <a:bodyPr>
            <a:noAutofit/>
          </a:bodyPr>
          <a:lstStyle/>
          <a:p>
            <a:pPr marL="18288" indent="0" algn="ctr">
              <a:buNone/>
            </a:pPr>
            <a:r>
              <a:rPr lang="en-US" sz="4000" b="1" dirty="0" smtClean="0">
                <a:solidFill>
                  <a:srgbClr val="FF0000"/>
                </a:solidFill>
              </a:rPr>
              <a:t>When </a:t>
            </a:r>
            <a:r>
              <a:rPr lang="en-US" sz="4000" b="1" dirty="0">
                <a:solidFill>
                  <a:srgbClr val="FF0000"/>
                </a:solidFill>
              </a:rPr>
              <a:t>your elevator speech is “right on” it’s a powerful communications vehicle. </a:t>
            </a:r>
            <a:endParaRPr lang="en-US" sz="4000" b="1" dirty="0" smtClean="0">
              <a:solidFill>
                <a:srgbClr val="FF0000"/>
              </a:solidFill>
            </a:endParaRPr>
          </a:p>
          <a:p>
            <a:pPr marL="18288" indent="0">
              <a:buNone/>
            </a:pPr>
            <a:endParaRPr lang="en-US" sz="3200" b="1" dirty="0" smtClean="0"/>
          </a:p>
          <a:p>
            <a:pPr marL="18288" indent="0">
              <a:buNone/>
            </a:pPr>
            <a:r>
              <a:rPr lang="en-US" sz="3200" b="1" dirty="0" smtClean="0"/>
              <a:t>You can magnify </a:t>
            </a:r>
            <a:r>
              <a:rPr lang="en-US" sz="3200" b="1" dirty="0"/>
              <a:t>its effect by repurposing it in multiple ways. </a:t>
            </a:r>
            <a:endParaRPr lang="en-US" sz="3200" b="1" dirty="0" smtClean="0"/>
          </a:p>
          <a:p>
            <a:pPr marL="18288" indent="0">
              <a:buNone/>
            </a:pPr>
            <a:r>
              <a:rPr lang="en-US" sz="3200" b="1" dirty="0" smtClean="0"/>
              <a:t>You’re </a:t>
            </a:r>
            <a:r>
              <a:rPr lang="en-US" sz="3200" b="1" dirty="0"/>
              <a:t>constrained only by </a:t>
            </a:r>
            <a:r>
              <a:rPr lang="en-US" sz="3200" b="1" dirty="0" smtClean="0"/>
              <a:t> your imagination.</a:t>
            </a:r>
            <a:endParaRPr lang="en-US" sz="3200" b="1" dirty="0"/>
          </a:p>
        </p:txBody>
      </p:sp>
      <p:sp>
        <p:nvSpPr>
          <p:cNvPr id="2" name="Title 1"/>
          <p:cNvSpPr>
            <a:spLocks noGrp="1"/>
          </p:cNvSpPr>
          <p:nvPr>
            <p:ph type="title"/>
          </p:nvPr>
        </p:nvSpPr>
        <p:spPr>
          <a:xfrm>
            <a:off x="203200" y="152400"/>
            <a:ext cx="11785600" cy="914400"/>
          </a:xfrm>
        </p:spPr>
        <p:txBody>
          <a:bodyPr>
            <a:normAutofit/>
          </a:bodyPr>
          <a:lstStyle/>
          <a:p>
            <a:pPr marL="18288" indent="0" algn="ctr"/>
            <a:r>
              <a:rPr lang="en-US" sz="5400" b="1" dirty="0">
                <a:solidFill>
                  <a:srgbClr val="FFFF00"/>
                </a:solidFill>
              </a:rPr>
              <a:t>Using Your Elevator Speech</a:t>
            </a:r>
          </a:p>
        </p:txBody>
      </p:sp>
    </p:spTree>
    <p:extLst>
      <p:ext uri="{BB962C8B-B14F-4D97-AF65-F5344CB8AC3E}">
        <p14:creationId xmlns:p14="http://schemas.microsoft.com/office/powerpoint/2010/main" val="614157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914" y="1722437"/>
            <a:ext cx="10972800" cy="5135563"/>
          </a:xfrm>
        </p:spPr>
        <p:txBody>
          <a:bodyPr>
            <a:normAutofit/>
          </a:bodyPr>
          <a:lstStyle/>
          <a:p>
            <a:pPr marL="0" indent="0">
              <a:buNone/>
            </a:pPr>
            <a:r>
              <a:rPr lang="en-US" sz="3200" b="1" dirty="0" smtClean="0"/>
              <a:t>Once </a:t>
            </a:r>
            <a:r>
              <a:rPr lang="en-US" sz="3200" b="1" dirty="0"/>
              <a:t>you’ve written your elevator speech, you’ll want to go through it again to pare it </a:t>
            </a:r>
            <a:r>
              <a:rPr lang="en-US" sz="3200" b="1" dirty="0" smtClean="0"/>
              <a:t>down to </a:t>
            </a:r>
            <a:r>
              <a:rPr lang="en-US" sz="3200" b="1" dirty="0"/>
              <a:t>its essentials. </a:t>
            </a:r>
            <a:endParaRPr lang="en-US" sz="3200" b="1" dirty="0" smtClean="0"/>
          </a:p>
          <a:p>
            <a:pPr marL="0" indent="0">
              <a:buNone/>
            </a:pPr>
            <a:endParaRPr lang="en-US" sz="3200" b="1" dirty="0" smtClean="0"/>
          </a:p>
          <a:p>
            <a:pPr marL="0" indent="0">
              <a:buNone/>
            </a:pPr>
            <a:r>
              <a:rPr lang="en-US" sz="3200" b="1" dirty="0" smtClean="0"/>
              <a:t>Use </a:t>
            </a:r>
            <a:r>
              <a:rPr lang="en-US" sz="3200" b="1" dirty="0"/>
              <a:t>the </a:t>
            </a:r>
            <a:r>
              <a:rPr lang="en-US" sz="3200" b="1" dirty="0" smtClean="0"/>
              <a:t>next questions to </a:t>
            </a:r>
            <a:r>
              <a:rPr lang="en-US" sz="3200" b="1" dirty="0"/>
              <a:t>assess your elevator speech and make </a:t>
            </a:r>
            <a:r>
              <a:rPr lang="en-US" sz="3200" b="1" dirty="0" smtClean="0"/>
              <a:t>any necessary </a:t>
            </a:r>
            <a:r>
              <a:rPr lang="en-US" sz="3200" b="1" dirty="0"/>
              <a:t>adjustments</a:t>
            </a:r>
            <a:r>
              <a:rPr lang="en-US" sz="3200" b="1" dirty="0" smtClean="0"/>
              <a:t>.</a:t>
            </a:r>
            <a:endParaRPr lang="en-US" sz="3200" b="1" dirty="0"/>
          </a:p>
        </p:txBody>
      </p:sp>
      <p:sp>
        <p:nvSpPr>
          <p:cNvPr id="2" name="Title 1"/>
          <p:cNvSpPr>
            <a:spLocks noGrp="1"/>
          </p:cNvSpPr>
          <p:nvPr>
            <p:ph type="title"/>
          </p:nvPr>
        </p:nvSpPr>
        <p:spPr>
          <a:xfrm>
            <a:off x="609600" y="228600"/>
            <a:ext cx="10972800" cy="1219200"/>
          </a:xfrm>
        </p:spPr>
        <p:txBody>
          <a:bodyPr>
            <a:noAutofit/>
          </a:bodyPr>
          <a:lstStyle/>
          <a:p>
            <a:pPr algn="ctr"/>
            <a:r>
              <a:rPr lang="en-US" sz="4800" b="1" dirty="0" smtClean="0">
                <a:solidFill>
                  <a:srgbClr val="FFFF00"/>
                </a:solidFill>
              </a:rPr>
              <a:t>Fine-Tuning Your </a:t>
            </a:r>
            <a:br>
              <a:rPr lang="en-US" sz="4800" b="1" dirty="0" smtClean="0">
                <a:solidFill>
                  <a:srgbClr val="FFFF00"/>
                </a:solidFill>
              </a:rPr>
            </a:br>
            <a:r>
              <a:rPr lang="en-US" sz="4800" b="1" dirty="0" smtClean="0">
                <a:solidFill>
                  <a:srgbClr val="FFFF00"/>
                </a:solidFill>
              </a:rPr>
              <a:t>Elevator Speech</a:t>
            </a:r>
            <a:endParaRPr lang="en-US" sz="4800" dirty="0">
              <a:solidFill>
                <a:srgbClr val="FFFF00"/>
              </a:solidFill>
            </a:endParaRPr>
          </a:p>
        </p:txBody>
      </p:sp>
    </p:spTree>
    <p:extLst>
      <p:ext uri="{BB962C8B-B14F-4D97-AF65-F5344CB8AC3E}">
        <p14:creationId xmlns:p14="http://schemas.microsoft.com/office/powerpoint/2010/main" val="326466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113" y="1589316"/>
            <a:ext cx="11977915" cy="5410199"/>
          </a:xfrm>
        </p:spPr>
        <p:txBody>
          <a:bodyPr>
            <a:normAutofit/>
          </a:bodyPr>
          <a:lstStyle/>
          <a:p>
            <a:pPr marL="18288" indent="0">
              <a:buNone/>
            </a:pPr>
            <a:r>
              <a:rPr lang="en-US" sz="3200" b="1" dirty="0" smtClean="0"/>
              <a:t>Being </a:t>
            </a:r>
            <a:r>
              <a:rPr lang="en-US" sz="3200" b="1" dirty="0"/>
              <a:t>able to describe your product or service offering </a:t>
            </a:r>
            <a:r>
              <a:rPr lang="en-US" sz="3200" dirty="0"/>
              <a:t>in a manner that </a:t>
            </a:r>
            <a:r>
              <a:rPr lang="en-US" sz="3200" dirty="0" smtClean="0"/>
              <a:t>everyone understands </a:t>
            </a:r>
            <a:r>
              <a:rPr lang="en-US" sz="3200" dirty="0"/>
              <a:t>is one of the most important marketing skills you need to master. </a:t>
            </a:r>
            <a:endParaRPr lang="en-US" sz="3200" dirty="0" smtClean="0"/>
          </a:p>
          <a:p>
            <a:pPr marL="18288" indent="0">
              <a:buNone/>
            </a:pPr>
            <a:r>
              <a:rPr lang="en-US" sz="3200" dirty="0" smtClean="0"/>
              <a:t>It </a:t>
            </a:r>
            <a:r>
              <a:rPr lang="en-US" sz="3200" dirty="0"/>
              <a:t>takes </a:t>
            </a:r>
            <a:r>
              <a:rPr lang="en-US" sz="3200" dirty="0" smtClean="0"/>
              <a:t>time and </a:t>
            </a:r>
            <a:r>
              <a:rPr lang="en-US" sz="3200" dirty="0"/>
              <a:t>effort to work through the many iterations that you’ll try before you arrive at one that </a:t>
            </a:r>
            <a:r>
              <a:rPr lang="en-US" sz="3200" dirty="0" smtClean="0"/>
              <a:t>works like </a:t>
            </a:r>
            <a:r>
              <a:rPr lang="en-US" sz="3200" dirty="0"/>
              <a:t>a charm. </a:t>
            </a:r>
            <a:endParaRPr lang="en-US" sz="3200" dirty="0" smtClean="0"/>
          </a:p>
          <a:p>
            <a:pPr marL="18288" indent="0" algn="ctr">
              <a:buNone/>
            </a:pPr>
            <a:r>
              <a:rPr lang="en-US" sz="4000" b="1" dirty="0" smtClean="0"/>
              <a:t>But </a:t>
            </a:r>
            <a:r>
              <a:rPr lang="en-US" sz="4000" b="1" dirty="0"/>
              <a:t>the challenge is worth it. </a:t>
            </a:r>
            <a:r>
              <a:rPr lang="en-US" sz="4000" b="1" dirty="0" smtClean="0"/>
              <a:t>   </a:t>
            </a:r>
          </a:p>
          <a:p>
            <a:pPr marL="18288" indent="0" algn="ctr">
              <a:buNone/>
            </a:pPr>
            <a:r>
              <a:rPr lang="en-US" sz="4000" b="1" dirty="0" smtClean="0"/>
              <a:t>Enticing </a:t>
            </a:r>
            <a:r>
              <a:rPr lang="en-US" sz="4000" b="1" dirty="0"/>
              <a:t>is good</a:t>
            </a:r>
            <a:r>
              <a:rPr lang="en-US" sz="4000" b="1" dirty="0" smtClean="0"/>
              <a:t>!</a:t>
            </a:r>
            <a:endParaRPr lang="en-US" sz="4000" b="1" dirty="0"/>
          </a:p>
        </p:txBody>
      </p:sp>
      <p:sp>
        <p:nvSpPr>
          <p:cNvPr id="2" name="Title 1"/>
          <p:cNvSpPr>
            <a:spLocks noGrp="1"/>
          </p:cNvSpPr>
          <p:nvPr>
            <p:ph type="title"/>
          </p:nvPr>
        </p:nvSpPr>
        <p:spPr>
          <a:xfrm>
            <a:off x="203200" y="152400"/>
            <a:ext cx="11785600" cy="914400"/>
          </a:xfrm>
        </p:spPr>
        <p:txBody>
          <a:bodyPr/>
          <a:lstStyle/>
          <a:p>
            <a:pPr marL="18288" indent="0" algn="ctr"/>
            <a:r>
              <a:rPr lang="en-US" sz="6000" b="1" dirty="0">
                <a:solidFill>
                  <a:srgbClr val="FFFF00"/>
                </a:solidFill>
              </a:rPr>
              <a:t>Final Thoughts</a:t>
            </a:r>
          </a:p>
        </p:txBody>
      </p:sp>
    </p:spTree>
    <p:extLst>
      <p:ext uri="{BB962C8B-B14F-4D97-AF65-F5344CB8AC3E}">
        <p14:creationId xmlns:p14="http://schemas.microsoft.com/office/powerpoint/2010/main" val="121456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113" y="1621973"/>
            <a:ext cx="11967029" cy="5410199"/>
          </a:xfrm>
        </p:spPr>
        <p:txBody>
          <a:bodyPr>
            <a:normAutofit lnSpcReduction="10000"/>
          </a:bodyPr>
          <a:lstStyle/>
          <a:p>
            <a:pPr marL="18288" indent="0">
              <a:buNone/>
            </a:pPr>
            <a:r>
              <a:rPr lang="en-US" sz="3200" b="1" dirty="0" smtClean="0"/>
              <a:t>Just </a:t>
            </a:r>
            <a:r>
              <a:rPr lang="en-US" sz="3200" b="1" dirty="0"/>
              <a:t>think how you’ll feel the next time someone asks, </a:t>
            </a:r>
            <a:endParaRPr lang="en-US" sz="3200" b="1" dirty="0" smtClean="0"/>
          </a:p>
          <a:p>
            <a:pPr marL="18288" indent="0">
              <a:buNone/>
            </a:pPr>
            <a:r>
              <a:rPr lang="en-US" sz="3200" b="1" i="1" dirty="0" smtClean="0"/>
              <a:t>“</a:t>
            </a:r>
            <a:r>
              <a:rPr lang="en-US" sz="3200" b="1" i="1" dirty="0"/>
              <a:t>What do you do?” </a:t>
            </a:r>
            <a:endParaRPr lang="en-US" sz="3200" b="1" i="1" dirty="0" smtClean="0"/>
          </a:p>
          <a:p>
            <a:pPr marL="18288" indent="0">
              <a:buNone/>
            </a:pPr>
            <a:r>
              <a:rPr lang="en-US" sz="3200" b="1" dirty="0" smtClean="0"/>
              <a:t>Your </a:t>
            </a:r>
            <a:r>
              <a:rPr lang="en-US" sz="3200" b="1" dirty="0"/>
              <a:t>heart won’t </a:t>
            </a:r>
            <a:r>
              <a:rPr lang="en-US" sz="3200" b="1" dirty="0" smtClean="0"/>
              <a:t>beat rapidly </a:t>
            </a:r>
            <a:r>
              <a:rPr lang="en-US" sz="3200" b="1" dirty="0"/>
              <a:t>in your chest as you stumble and bumble through your clumsy, poorly worded, </a:t>
            </a:r>
            <a:r>
              <a:rPr lang="en-US" sz="3200" b="1" dirty="0" err="1" smtClean="0"/>
              <a:t>nonappealing</a:t>
            </a:r>
            <a:r>
              <a:rPr lang="en-US" sz="3200" b="1" dirty="0" smtClean="0"/>
              <a:t> elevator </a:t>
            </a:r>
            <a:r>
              <a:rPr lang="en-US" sz="3200" b="1" dirty="0"/>
              <a:t>pitch.</a:t>
            </a:r>
          </a:p>
          <a:p>
            <a:pPr marL="18288" indent="0">
              <a:buNone/>
            </a:pPr>
            <a:r>
              <a:rPr lang="en-US" sz="3200" b="1" dirty="0"/>
              <a:t>Instead you’ll look at your prospective customer with a winning smile on your face and </a:t>
            </a:r>
            <a:r>
              <a:rPr lang="en-US" sz="3200" b="1" dirty="0" smtClean="0"/>
              <a:t>very confidently </a:t>
            </a:r>
            <a:r>
              <a:rPr lang="en-US" sz="3200" b="1" dirty="0"/>
              <a:t>say, </a:t>
            </a:r>
            <a:endParaRPr lang="en-US" sz="3200" b="1" dirty="0" smtClean="0"/>
          </a:p>
          <a:p>
            <a:pPr marL="18288" indent="0">
              <a:buNone/>
            </a:pPr>
            <a:r>
              <a:rPr lang="en-US" sz="3600" b="1" i="1" dirty="0" smtClean="0"/>
              <a:t>“</a:t>
            </a:r>
            <a:r>
              <a:rPr lang="en-US" sz="3600" b="1" i="1" dirty="0"/>
              <a:t>I help </a:t>
            </a:r>
            <a:r>
              <a:rPr lang="en-US" sz="3600" b="1" i="1" dirty="0" smtClean="0"/>
              <a:t>businesses win and build customers in their market with Print, Direct Mail, Mobile, Web, Digital and </a:t>
            </a:r>
            <a:r>
              <a:rPr lang="en-US" sz="3600" b="1" i="1" dirty="0"/>
              <a:t>O</a:t>
            </a:r>
            <a:r>
              <a:rPr lang="en-US" sz="3600" b="1" i="1" dirty="0" smtClean="0"/>
              <a:t>nline. ”</a:t>
            </a:r>
            <a:endParaRPr lang="en-US" sz="3200" b="1" dirty="0"/>
          </a:p>
        </p:txBody>
      </p:sp>
      <p:sp>
        <p:nvSpPr>
          <p:cNvPr id="2" name="Title 1"/>
          <p:cNvSpPr>
            <a:spLocks noGrp="1"/>
          </p:cNvSpPr>
          <p:nvPr>
            <p:ph type="title"/>
          </p:nvPr>
        </p:nvSpPr>
        <p:spPr>
          <a:xfrm>
            <a:off x="203200" y="152400"/>
            <a:ext cx="11785600" cy="914400"/>
          </a:xfrm>
        </p:spPr>
        <p:txBody>
          <a:bodyPr/>
          <a:lstStyle/>
          <a:p>
            <a:pPr marL="18288" indent="0" algn="ctr"/>
            <a:r>
              <a:rPr lang="en-US" sz="6000" b="1" dirty="0">
                <a:solidFill>
                  <a:srgbClr val="FFFF00"/>
                </a:solidFill>
              </a:rPr>
              <a:t>Final Thoughts</a:t>
            </a:r>
          </a:p>
        </p:txBody>
      </p:sp>
    </p:spTree>
    <p:extLst>
      <p:ext uri="{BB962C8B-B14F-4D97-AF65-F5344CB8AC3E}">
        <p14:creationId xmlns:p14="http://schemas.microsoft.com/office/powerpoint/2010/main" val="396224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Preparing A Sales Plan</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75514" y="1636940"/>
            <a:ext cx="5849030" cy="4361090"/>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646210" y="5628698"/>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42" y="1534886"/>
            <a:ext cx="11930743" cy="5516563"/>
          </a:xfrm>
        </p:spPr>
        <p:txBody>
          <a:bodyPr>
            <a:normAutofit/>
          </a:bodyPr>
          <a:lstStyle/>
          <a:p>
            <a:pPr marL="0" indent="0">
              <a:buNone/>
            </a:pPr>
            <a:r>
              <a:rPr lang="en-US" sz="3200" b="1" dirty="0" smtClean="0"/>
              <a:t>Read </a:t>
            </a:r>
            <a:r>
              <a:rPr lang="en-US" sz="3200" b="1" dirty="0"/>
              <a:t>the questions below. Check all the items you agree with.</a:t>
            </a:r>
          </a:p>
          <a:p>
            <a:pPr marL="18288" indent="0">
              <a:buSzPct val="84000"/>
              <a:buNone/>
            </a:pPr>
            <a:r>
              <a:rPr lang="en-US" sz="3200" b="1" dirty="0"/>
              <a:t>_____ Does it clearly identify your target </a:t>
            </a:r>
            <a:r>
              <a:rPr lang="en-US" sz="3200" b="1" dirty="0" smtClean="0"/>
              <a:t>market</a:t>
            </a:r>
            <a:r>
              <a:rPr lang="en-US" sz="3200" b="1" dirty="0"/>
              <a:t>?</a:t>
            </a:r>
          </a:p>
          <a:p>
            <a:pPr marL="18288" indent="0">
              <a:buNone/>
            </a:pPr>
            <a:r>
              <a:rPr lang="en-US" sz="3200" b="1" dirty="0"/>
              <a:t>_____ Does it have any fluffy, descriptive words </a:t>
            </a:r>
            <a:r>
              <a:rPr lang="en-US" sz="3200" b="1" dirty="0" smtClean="0"/>
              <a:t>	that </a:t>
            </a:r>
            <a:r>
              <a:rPr lang="en-US" sz="3200" b="1" dirty="0"/>
              <a:t>aren’t </a:t>
            </a:r>
            <a:r>
              <a:rPr lang="en-US" sz="3200" b="1" dirty="0" smtClean="0"/>
              <a:t>		essential</a:t>
            </a:r>
            <a:r>
              <a:rPr lang="en-US" sz="3200" b="1" dirty="0"/>
              <a:t>?</a:t>
            </a:r>
          </a:p>
          <a:p>
            <a:pPr marL="18288" indent="0">
              <a:buNone/>
            </a:pPr>
            <a:r>
              <a:rPr lang="en-US" sz="3200" b="1" dirty="0"/>
              <a:t>_____ Can you simplify any of the words to </a:t>
            </a:r>
            <a:r>
              <a:rPr lang="en-US" sz="3200" b="1" dirty="0" smtClean="0"/>
              <a:t>	make </a:t>
            </a:r>
            <a:r>
              <a:rPr lang="en-US" sz="3200" b="1" dirty="0"/>
              <a:t>them </a:t>
            </a:r>
            <a:r>
              <a:rPr lang="en-US" sz="3200" b="1" dirty="0" smtClean="0"/>
              <a:t>			more conversational</a:t>
            </a:r>
            <a:r>
              <a:rPr lang="en-US" sz="3200" b="1" dirty="0"/>
              <a:t>?</a:t>
            </a:r>
          </a:p>
          <a:p>
            <a:pPr marL="18288" indent="0">
              <a:buNone/>
            </a:pPr>
            <a:r>
              <a:rPr lang="en-US" sz="3200" b="1" dirty="0"/>
              <a:t>_____ Have you used contractions?</a:t>
            </a:r>
          </a:p>
          <a:p>
            <a:pPr marL="18288" indent="0">
              <a:buNone/>
            </a:pPr>
            <a:r>
              <a:rPr lang="en-US" sz="3200" b="1" dirty="0"/>
              <a:t>_____ Does your problem statement address the </a:t>
            </a:r>
            <a:r>
              <a:rPr lang="en-US" sz="3200" b="1" dirty="0" smtClean="0"/>
              <a:t>	primary 			issues </a:t>
            </a:r>
            <a:r>
              <a:rPr lang="en-US" sz="3200" b="1" dirty="0"/>
              <a:t>your </a:t>
            </a:r>
            <a:r>
              <a:rPr lang="en-US" sz="3200" b="1" dirty="0" smtClean="0"/>
              <a:t>customer </a:t>
            </a:r>
            <a:r>
              <a:rPr lang="en-US" sz="3200" b="1" dirty="0"/>
              <a:t>wants to </a:t>
            </a:r>
            <a:r>
              <a:rPr lang="en-US" sz="3200" b="1" dirty="0" smtClean="0"/>
              <a:t>eliminate?</a:t>
            </a:r>
            <a:endParaRPr lang="en-US" sz="3200" b="1" dirty="0"/>
          </a:p>
        </p:txBody>
      </p:sp>
      <p:sp>
        <p:nvSpPr>
          <p:cNvPr id="2" name="Title 1"/>
          <p:cNvSpPr>
            <a:spLocks noGrp="1"/>
          </p:cNvSpPr>
          <p:nvPr>
            <p:ph type="title"/>
          </p:nvPr>
        </p:nvSpPr>
        <p:spPr>
          <a:xfrm>
            <a:off x="609600" y="228600"/>
            <a:ext cx="10972800" cy="1219200"/>
          </a:xfrm>
        </p:spPr>
        <p:txBody>
          <a:bodyPr>
            <a:noAutofit/>
          </a:bodyPr>
          <a:lstStyle/>
          <a:p>
            <a:pPr algn="ctr"/>
            <a:r>
              <a:rPr lang="en-US" sz="4800" b="1" dirty="0">
                <a:solidFill>
                  <a:srgbClr val="FFFF00"/>
                </a:solidFill>
              </a:rPr>
              <a:t>Elevator Speech </a:t>
            </a:r>
            <a:r>
              <a:rPr lang="en-US" sz="4800" b="1" dirty="0" smtClean="0">
                <a:solidFill>
                  <a:srgbClr val="FFFF00"/>
                </a:solidFill>
              </a:rPr>
              <a:t/>
            </a:r>
            <a:br>
              <a:rPr lang="en-US" sz="4800" b="1" dirty="0" smtClean="0">
                <a:solidFill>
                  <a:srgbClr val="FFFF00"/>
                </a:solidFill>
              </a:rPr>
            </a:br>
            <a:r>
              <a:rPr lang="en-US" sz="4800" b="1" dirty="0" smtClean="0">
                <a:solidFill>
                  <a:srgbClr val="FFFF00"/>
                </a:solidFill>
              </a:rPr>
              <a:t>Assessment Tool</a:t>
            </a:r>
            <a:endParaRPr lang="en-US" sz="4800" dirty="0">
              <a:solidFill>
                <a:srgbClr val="FFFF00"/>
              </a:solidFill>
            </a:endParaRPr>
          </a:p>
        </p:txBody>
      </p:sp>
    </p:spTree>
    <p:extLst>
      <p:ext uri="{BB962C8B-B14F-4D97-AF65-F5344CB8AC3E}">
        <p14:creationId xmlns:p14="http://schemas.microsoft.com/office/powerpoint/2010/main" val="88934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86" y="1513115"/>
            <a:ext cx="12017828" cy="5516563"/>
          </a:xfrm>
        </p:spPr>
        <p:txBody>
          <a:bodyPr>
            <a:normAutofit fontScale="92500" lnSpcReduction="20000"/>
          </a:bodyPr>
          <a:lstStyle/>
          <a:p>
            <a:pPr marL="0" indent="0">
              <a:buNone/>
            </a:pPr>
            <a:r>
              <a:rPr lang="en-US" sz="3200" b="1" dirty="0" smtClean="0"/>
              <a:t>Read </a:t>
            </a:r>
            <a:r>
              <a:rPr lang="en-US" sz="3200" b="1" dirty="0"/>
              <a:t>the questions below. Check all the items you agree with.</a:t>
            </a:r>
          </a:p>
          <a:p>
            <a:pPr marL="18288" indent="0">
              <a:buSzPct val="84000"/>
              <a:buNone/>
            </a:pPr>
            <a:r>
              <a:rPr lang="en-US" sz="3200" b="1" dirty="0" smtClean="0"/>
              <a:t>_____ </a:t>
            </a:r>
            <a:r>
              <a:rPr lang="en-US" sz="3200" b="1" dirty="0"/>
              <a:t>Or, does your benefit statement speak to the future </a:t>
            </a:r>
            <a:r>
              <a:rPr lang="en-US" sz="3200" b="1" dirty="0" smtClean="0"/>
              <a:t>	state </a:t>
            </a:r>
            <a:r>
              <a:rPr lang="en-US" sz="3200" b="1" dirty="0"/>
              <a:t>that your </a:t>
            </a:r>
            <a:r>
              <a:rPr lang="en-US" sz="3200" b="1" dirty="0" smtClean="0"/>
              <a:t>customer </a:t>
            </a:r>
            <a:r>
              <a:rPr lang="en-US" sz="3200" b="1" dirty="0"/>
              <a:t>really wants to achieve?</a:t>
            </a:r>
          </a:p>
          <a:p>
            <a:pPr marL="18288" indent="0">
              <a:buNone/>
            </a:pPr>
            <a:r>
              <a:rPr lang="en-US" sz="3200" b="1" dirty="0"/>
              <a:t>_____ Would your customers actually “say” the feeling </a:t>
            </a:r>
            <a:r>
              <a:rPr lang="en-US" sz="3200" b="1" dirty="0" smtClean="0"/>
              <a:t>word 		you’ve chosen?     </a:t>
            </a:r>
            <a:r>
              <a:rPr lang="en-US" sz="3200" b="1" dirty="0"/>
              <a:t>Make sure you use their </a:t>
            </a:r>
            <a:r>
              <a:rPr lang="en-US" sz="3200" b="1" dirty="0" smtClean="0"/>
              <a:t>language</a:t>
            </a:r>
            <a:r>
              <a:rPr lang="en-US" sz="3200" b="1" dirty="0"/>
              <a:t>.</a:t>
            </a:r>
          </a:p>
          <a:p>
            <a:pPr marL="18288" indent="0">
              <a:buNone/>
            </a:pPr>
            <a:r>
              <a:rPr lang="en-US" sz="3200" b="1" dirty="0"/>
              <a:t>_____ Have you included 1 or 2 outcomes your customers </a:t>
            </a:r>
            <a:r>
              <a:rPr lang="en-US" sz="3200" b="1" dirty="0" smtClean="0"/>
              <a:t>	receive</a:t>
            </a:r>
            <a:r>
              <a:rPr lang="en-US" sz="3200" b="1" dirty="0"/>
              <a:t>? </a:t>
            </a:r>
            <a:endParaRPr lang="en-US" sz="3200" b="1" dirty="0" smtClean="0"/>
          </a:p>
          <a:p>
            <a:pPr marL="18288" indent="0">
              <a:buNone/>
            </a:pPr>
            <a:r>
              <a:rPr lang="en-US" sz="3200" b="1" dirty="0" smtClean="0"/>
              <a:t>	(</a:t>
            </a:r>
            <a:r>
              <a:rPr lang="en-US" sz="3200" b="1" dirty="0"/>
              <a:t>If </a:t>
            </a:r>
            <a:r>
              <a:rPr lang="en-US" sz="3200" b="1" dirty="0" smtClean="0"/>
              <a:t>you have </a:t>
            </a:r>
            <a:r>
              <a:rPr lang="en-US" sz="3200" b="1" dirty="0"/>
              <a:t>more than 2 outcomes, you dilute your </a:t>
            </a:r>
            <a:r>
              <a:rPr lang="en-US" sz="3200" b="1" dirty="0" smtClean="0"/>
              <a:t>message 		and confuse your </a:t>
            </a:r>
            <a:r>
              <a:rPr lang="en-US" sz="3200" b="1" dirty="0"/>
              <a:t>customers.)</a:t>
            </a:r>
          </a:p>
          <a:p>
            <a:pPr marL="18288" indent="0">
              <a:buNone/>
            </a:pPr>
            <a:r>
              <a:rPr lang="en-US" sz="3200" b="1" dirty="0"/>
              <a:t>_____ Is it compelling to your prospective buyers?</a:t>
            </a:r>
          </a:p>
          <a:p>
            <a:pPr marL="18288" indent="0">
              <a:buNone/>
            </a:pPr>
            <a:r>
              <a:rPr lang="en-US" sz="3200" b="1" dirty="0"/>
              <a:t>_____ Would you feel comfortable saying it? </a:t>
            </a:r>
            <a:r>
              <a:rPr lang="en-US" sz="3200" b="1" dirty="0" smtClean="0"/>
              <a:t>   Is </a:t>
            </a:r>
            <a:r>
              <a:rPr lang="en-US" sz="3200" b="1" dirty="0"/>
              <a:t>it “you”?</a:t>
            </a:r>
          </a:p>
          <a:p>
            <a:pPr marL="18288" indent="0">
              <a:buNone/>
            </a:pPr>
            <a:r>
              <a:rPr lang="en-US" sz="3200" b="1" dirty="0"/>
              <a:t>_____ Could other people easily repeat it</a:t>
            </a:r>
            <a:r>
              <a:rPr lang="en-US" sz="3200" b="1" dirty="0" smtClean="0"/>
              <a:t>?</a:t>
            </a:r>
            <a:endParaRPr lang="en-US" sz="3200" b="1" dirty="0"/>
          </a:p>
        </p:txBody>
      </p:sp>
      <p:sp>
        <p:nvSpPr>
          <p:cNvPr id="2" name="Title 1"/>
          <p:cNvSpPr>
            <a:spLocks noGrp="1"/>
          </p:cNvSpPr>
          <p:nvPr>
            <p:ph type="title"/>
          </p:nvPr>
        </p:nvSpPr>
        <p:spPr>
          <a:xfrm>
            <a:off x="609600" y="228600"/>
            <a:ext cx="10972800" cy="1219200"/>
          </a:xfrm>
        </p:spPr>
        <p:txBody>
          <a:bodyPr>
            <a:noAutofit/>
          </a:bodyPr>
          <a:lstStyle/>
          <a:p>
            <a:pPr algn="ctr"/>
            <a:r>
              <a:rPr lang="en-US" sz="4800" b="1" dirty="0">
                <a:solidFill>
                  <a:srgbClr val="FFFF00"/>
                </a:solidFill>
              </a:rPr>
              <a:t>Elevator Speech </a:t>
            </a:r>
            <a:r>
              <a:rPr lang="en-US" sz="4800" b="1" dirty="0" smtClean="0">
                <a:solidFill>
                  <a:srgbClr val="FFFF00"/>
                </a:solidFill>
              </a:rPr>
              <a:t/>
            </a:r>
            <a:br>
              <a:rPr lang="en-US" sz="4800" b="1" dirty="0" smtClean="0">
                <a:solidFill>
                  <a:srgbClr val="FFFF00"/>
                </a:solidFill>
              </a:rPr>
            </a:br>
            <a:r>
              <a:rPr lang="en-US" sz="4800" b="1" dirty="0" smtClean="0">
                <a:solidFill>
                  <a:srgbClr val="FFFF00"/>
                </a:solidFill>
              </a:rPr>
              <a:t>Assessment Tool</a:t>
            </a:r>
            <a:endParaRPr lang="en-US" sz="4800" dirty="0">
              <a:solidFill>
                <a:srgbClr val="FFFF00"/>
              </a:solidFill>
            </a:endParaRPr>
          </a:p>
        </p:txBody>
      </p:sp>
    </p:spTree>
    <p:extLst>
      <p:ext uri="{BB962C8B-B14F-4D97-AF65-F5344CB8AC3E}">
        <p14:creationId xmlns:p14="http://schemas.microsoft.com/office/powerpoint/2010/main" val="182451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72" y="1578428"/>
            <a:ext cx="11952514" cy="5516563"/>
          </a:xfrm>
        </p:spPr>
        <p:txBody>
          <a:bodyPr>
            <a:normAutofit/>
          </a:bodyPr>
          <a:lstStyle/>
          <a:p>
            <a:pPr marL="18288" indent="0">
              <a:buNone/>
            </a:pPr>
            <a:r>
              <a:rPr lang="en-US" sz="3600" b="1" dirty="0" smtClean="0"/>
              <a:t>Work </a:t>
            </a:r>
            <a:r>
              <a:rPr lang="en-US" sz="3600" b="1" dirty="0"/>
              <a:t>and rework on your elevator speech until you can check every single one of those boxes in the Elevator Speech Assessment Tool on the </a:t>
            </a:r>
            <a:r>
              <a:rPr lang="en-US" sz="3600" b="1" dirty="0" smtClean="0"/>
              <a:t>next </a:t>
            </a:r>
            <a:r>
              <a:rPr lang="en-US" sz="3600" b="1" dirty="0"/>
              <a:t>page. </a:t>
            </a:r>
            <a:endParaRPr lang="en-US" sz="3600" b="1" dirty="0" smtClean="0"/>
          </a:p>
          <a:p>
            <a:pPr marL="18288" indent="0">
              <a:buNone/>
            </a:pPr>
            <a:endParaRPr lang="en-US" sz="3600" b="1" dirty="0"/>
          </a:p>
          <a:p>
            <a:pPr marL="18288" indent="0">
              <a:buNone/>
            </a:pPr>
            <a:r>
              <a:rPr lang="en-US" sz="3600" b="1" dirty="0" smtClean="0"/>
              <a:t>Once </a:t>
            </a:r>
            <a:r>
              <a:rPr lang="en-US" sz="3600" b="1" dirty="0"/>
              <a:t>you’ve cleaned up your elevator speech, now you need to get it ready for prime time.</a:t>
            </a:r>
          </a:p>
        </p:txBody>
      </p:sp>
      <p:sp>
        <p:nvSpPr>
          <p:cNvPr id="2" name="Title 1"/>
          <p:cNvSpPr>
            <a:spLocks noGrp="1"/>
          </p:cNvSpPr>
          <p:nvPr>
            <p:ph type="title"/>
          </p:nvPr>
        </p:nvSpPr>
        <p:spPr>
          <a:xfrm>
            <a:off x="609600" y="228600"/>
            <a:ext cx="10972800" cy="1219200"/>
          </a:xfrm>
        </p:spPr>
        <p:txBody>
          <a:bodyPr>
            <a:noAutofit/>
          </a:bodyPr>
          <a:lstStyle/>
          <a:p>
            <a:pPr algn="ctr"/>
            <a:r>
              <a:rPr lang="en-US" sz="4800" b="1" dirty="0">
                <a:solidFill>
                  <a:srgbClr val="FFFF00"/>
                </a:solidFill>
              </a:rPr>
              <a:t>Elevator Speech </a:t>
            </a:r>
            <a:r>
              <a:rPr lang="en-US" sz="4800" b="1" dirty="0" smtClean="0">
                <a:solidFill>
                  <a:srgbClr val="FFFF00"/>
                </a:solidFill>
              </a:rPr>
              <a:t/>
            </a:r>
            <a:br>
              <a:rPr lang="en-US" sz="4800" b="1" dirty="0" smtClean="0">
                <a:solidFill>
                  <a:srgbClr val="FFFF00"/>
                </a:solidFill>
              </a:rPr>
            </a:br>
            <a:r>
              <a:rPr lang="en-US" sz="4800" b="1" dirty="0" smtClean="0">
                <a:solidFill>
                  <a:srgbClr val="FFFF00"/>
                </a:solidFill>
              </a:rPr>
              <a:t>Assessment Tool</a:t>
            </a:r>
            <a:endParaRPr lang="en-US" sz="4800" dirty="0">
              <a:solidFill>
                <a:srgbClr val="FFFF00"/>
              </a:solidFill>
            </a:endParaRPr>
          </a:p>
        </p:txBody>
      </p:sp>
    </p:spTree>
    <p:extLst>
      <p:ext uri="{BB962C8B-B14F-4D97-AF65-F5344CB8AC3E}">
        <p14:creationId xmlns:p14="http://schemas.microsoft.com/office/powerpoint/2010/main" val="370558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12104914" cy="5181600"/>
          </a:xfrm>
        </p:spPr>
        <p:txBody>
          <a:bodyPr>
            <a:noAutofit/>
          </a:bodyPr>
          <a:lstStyle/>
          <a:p>
            <a:pPr marL="18288" indent="0">
              <a:buNone/>
            </a:pPr>
            <a:r>
              <a:rPr lang="en-US" b="1" dirty="0"/>
              <a:t>Y</a:t>
            </a:r>
            <a:r>
              <a:rPr lang="en-US" b="1" dirty="0" smtClean="0"/>
              <a:t>ou’ve </a:t>
            </a:r>
            <a:r>
              <a:rPr lang="en-US" b="1" dirty="0"/>
              <a:t>now written out your elevator speech and are ready to start using it. </a:t>
            </a:r>
            <a:endParaRPr lang="en-US" b="1" dirty="0" smtClean="0"/>
          </a:p>
          <a:p>
            <a:pPr marL="18288" indent="0">
              <a:buNone/>
            </a:pPr>
            <a:r>
              <a:rPr lang="en-US" b="1" dirty="0" smtClean="0"/>
              <a:t>Perhaps you even </a:t>
            </a:r>
            <a:r>
              <a:rPr lang="en-US" b="1" dirty="0"/>
              <a:t>have several versions that you want to try out before you settle on which works best.</a:t>
            </a:r>
          </a:p>
          <a:p>
            <a:pPr marL="18288" indent="0">
              <a:buNone/>
            </a:pPr>
            <a:r>
              <a:rPr lang="en-US" b="1" dirty="0"/>
              <a:t>When you deliver your elevator speech, it must come out sounding natural and confident. </a:t>
            </a:r>
            <a:r>
              <a:rPr lang="en-US" b="1" dirty="0" smtClean="0"/>
              <a:t>You must </a:t>
            </a:r>
            <a:r>
              <a:rPr lang="en-US" b="1" dirty="0"/>
              <a:t>practice it by saying it aloud. Over and over again. People write very differently from </a:t>
            </a:r>
            <a:r>
              <a:rPr lang="en-US" b="1" dirty="0" smtClean="0"/>
              <a:t>how they </a:t>
            </a:r>
            <a:r>
              <a:rPr lang="en-US" b="1" dirty="0"/>
              <a:t>speak. Saying your elevator speech aloud helps you find a </a:t>
            </a:r>
            <a:r>
              <a:rPr lang="en-US" b="1" dirty="0" smtClean="0"/>
              <a:t>more conversational </a:t>
            </a:r>
            <a:r>
              <a:rPr lang="en-US" b="1" dirty="0"/>
              <a:t>way </a:t>
            </a:r>
            <a:r>
              <a:rPr lang="en-US" b="1" dirty="0" smtClean="0"/>
              <a:t>to deliver </a:t>
            </a:r>
            <a:r>
              <a:rPr lang="en-US" b="1" dirty="0"/>
              <a:t>your message.</a:t>
            </a:r>
          </a:p>
          <a:p>
            <a:pPr marL="18288" indent="0">
              <a:buNone/>
            </a:pPr>
            <a:r>
              <a:rPr lang="en-US" b="1" dirty="0"/>
              <a:t>As you practice your elevator speech, say it slowly. It should take about 10 seconds to deliver.</a:t>
            </a:r>
          </a:p>
          <a:p>
            <a:pPr marL="18288" indent="0">
              <a:buNone/>
            </a:pPr>
            <a:r>
              <a:rPr lang="en-US" b="1" dirty="0"/>
              <a:t>You don’t want to rush through it either; make sure you speak at a pace that enables </a:t>
            </a:r>
            <a:r>
              <a:rPr lang="en-US" b="1" dirty="0" smtClean="0"/>
              <a:t>prospective customers </a:t>
            </a:r>
            <a:r>
              <a:rPr lang="en-US" b="1" dirty="0"/>
              <a:t>to absorb what you’re saying. </a:t>
            </a:r>
            <a:endParaRPr lang="en-US" b="1" dirty="0" smtClean="0"/>
          </a:p>
          <a:p>
            <a:pPr marL="18288" indent="0" algn="ctr">
              <a:buNone/>
            </a:pPr>
            <a:r>
              <a:rPr lang="en-US" b="1" dirty="0" smtClean="0"/>
              <a:t>Here </a:t>
            </a:r>
            <a:r>
              <a:rPr lang="en-US" b="1" dirty="0"/>
              <a:t>are several ways effective ways to practice </a:t>
            </a:r>
            <a:r>
              <a:rPr lang="en-US" b="1" dirty="0" smtClean="0"/>
              <a:t>your elevator </a:t>
            </a:r>
            <a:r>
              <a:rPr lang="en-US" b="1" dirty="0"/>
              <a:t>speech</a:t>
            </a:r>
            <a:r>
              <a:rPr lang="en-US" b="1" dirty="0" smtClean="0"/>
              <a:t>.</a:t>
            </a:r>
            <a:endParaRPr lang="en-US" b="1" dirty="0"/>
          </a:p>
        </p:txBody>
      </p:sp>
      <p:sp>
        <p:nvSpPr>
          <p:cNvPr id="2" name="Title 1"/>
          <p:cNvSpPr>
            <a:spLocks noGrp="1"/>
          </p:cNvSpPr>
          <p:nvPr>
            <p:ph type="title"/>
          </p:nvPr>
        </p:nvSpPr>
        <p:spPr>
          <a:xfrm>
            <a:off x="1016000" y="152400"/>
            <a:ext cx="10058400" cy="1295400"/>
          </a:xfrm>
        </p:spPr>
        <p:txBody>
          <a:bodyPr>
            <a:noAutofit/>
          </a:bodyPr>
          <a:lstStyle/>
          <a:p>
            <a:pPr algn="ctr"/>
            <a:r>
              <a:rPr lang="en-US" sz="4800" b="1" dirty="0">
                <a:solidFill>
                  <a:srgbClr val="FFFF00"/>
                </a:solidFill>
              </a:rPr>
              <a:t>Delivering Your </a:t>
            </a:r>
            <a:r>
              <a:rPr lang="en-US" sz="4800" b="1" dirty="0" smtClean="0">
                <a:solidFill>
                  <a:srgbClr val="FFFF00"/>
                </a:solidFill>
              </a:rPr>
              <a:t/>
            </a:r>
            <a:br>
              <a:rPr lang="en-US" sz="4800" b="1" dirty="0" smtClean="0">
                <a:solidFill>
                  <a:srgbClr val="FFFF00"/>
                </a:solidFill>
              </a:rPr>
            </a:br>
            <a:r>
              <a:rPr lang="en-US" sz="4800" b="1" dirty="0" smtClean="0">
                <a:solidFill>
                  <a:srgbClr val="FFFF00"/>
                </a:solidFill>
              </a:rPr>
              <a:t>Elevator Speech</a:t>
            </a:r>
            <a:endParaRPr lang="en-US" sz="4800" dirty="0">
              <a:solidFill>
                <a:srgbClr val="FFFF00"/>
              </a:solidFill>
            </a:endParaRPr>
          </a:p>
        </p:txBody>
      </p:sp>
    </p:spTree>
    <p:extLst>
      <p:ext uri="{BB962C8B-B14F-4D97-AF65-F5344CB8AC3E}">
        <p14:creationId xmlns:p14="http://schemas.microsoft.com/office/powerpoint/2010/main" val="415181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714" y="1578428"/>
            <a:ext cx="12025086" cy="5486400"/>
          </a:xfrm>
        </p:spPr>
        <p:txBody>
          <a:bodyPr>
            <a:normAutofit/>
          </a:bodyPr>
          <a:lstStyle/>
          <a:p>
            <a:pPr marL="18288" indent="0">
              <a:buNone/>
            </a:pPr>
            <a:r>
              <a:rPr lang="en-US" sz="4000" b="1" dirty="0" smtClean="0"/>
              <a:t>Watch </a:t>
            </a:r>
            <a:r>
              <a:rPr lang="en-US" sz="4000" b="1" dirty="0"/>
              <a:t>how you look as you </a:t>
            </a:r>
            <a:r>
              <a:rPr lang="en-US" sz="4000" b="1" dirty="0" smtClean="0"/>
              <a:t>deliver your </a:t>
            </a:r>
            <a:r>
              <a:rPr lang="en-US" sz="4000" b="1" dirty="0"/>
              <a:t>elevator speech</a:t>
            </a:r>
            <a:r>
              <a:rPr lang="en-US" sz="4000" b="1" dirty="0" smtClean="0"/>
              <a:t>.</a:t>
            </a:r>
          </a:p>
          <a:p>
            <a:pPr marL="18288" indent="0">
              <a:buNone/>
            </a:pPr>
            <a:endParaRPr lang="en-US" sz="4000" b="1" dirty="0"/>
          </a:p>
          <a:p>
            <a:pPr marL="18288" indent="0">
              <a:buNone/>
            </a:pPr>
            <a:r>
              <a:rPr lang="en-US" sz="4000" b="1" dirty="0"/>
              <a:t>• Do you look confident</a:t>
            </a:r>
            <a:r>
              <a:rPr lang="en-US" sz="4000" b="1" dirty="0" smtClean="0"/>
              <a:t>?</a:t>
            </a:r>
          </a:p>
          <a:p>
            <a:pPr marL="18288" indent="0">
              <a:buNone/>
            </a:pPr>
            <a:endParaRPr lang="en-US" sz="4000" b="1" dirty="0"/>
          </a:p>
          <a:p>
            <a:pPr marL="18288" indent="0">
              <a:buNone/>
            </a:pPr>
            <a:r>
              <a:rPr lang="en-US" sz="4000" b="1" dirty="0"/>
              <a:t>• Are your gestures natural</a:t>
            </a:r>
            <a:r>
              <a:rPr lang="en-US" sz="4000" b="1" dirty="0" smtClean="0"/>
              <a:t>?</a:t>
            </a:r>
            <a:endParaRPr lang="en-US" sz="4000" b="1" dirty="0"/>
          </a:p>
        </p:txBody>
      </p:sp>
      <p:sp>
        <p:nvSpPr>
          <p:cNvPr id="2" name="Title 1"/>
          <p:cNvSpPr>
            <a:spLocks noGrp="1"/>
          </p:cNvSpPr>
          <p:nvPr>
            <p:ph type="title"/>
          </p:nvPr>
        </p:nvSpPr>
        <p:spPr>
          <a:xfrm>
            <a:off x="406400" y="152400"/>
            <a:ext cx="11379200" cy="914400"/>
          </a:xfrm>
        </p:spPr>
        <p:txBody>
          <a:bodyPr/>
          <a:lstStyle/>
          <a:p>
            <a:pPr marL="18288" indent="0"/>
            <a:r>
              <a:rPr lang="en-US" sz="4400" b="1" dirty="0">
                <a:solidFill>
                  <a:srgbClr val="FFFF00"/>
                </a:solidFill>
              </a:rPr>
              <a:t>1. Practice in front of the mirror.</a:t>
            </a:r>
          </a:p>
        </p:txBody>
      </p:sp>
    </p:spTree>
    <p:extLst>
      <p:ext uri="{BB962C8B-B14F-4D97-AF65-F5344CB8AC3E}">
        <p14:creationId xmlns:p14="http://schemas.microsoft.com/office/powerpoint/2010/main" val="779955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857" y="1524000"/>
            <a:ext cx="12083143" cy="5181600"/>
          </a:xfrm>
        </p:spPr>
        <p:txBody>
          <a:bodyPr>
            <a:normAutofit/>
          </a:bodyPr>
          <a:lstStyle/>
          <a:p>
            <a:pPr marL="18288" indent="0">
              <a:buNone/>
            </a:pPr>
            <a:r>
              <a:rPr lang="en-US" sz="3200" b="1" dirty="0" smtClean="0"/>
              <a:t>Call </a:t>
            </a:r>
            <a:r>
              <a:rPr lang="en-US" sz="3200" b="1" dirty="0"/>
              <a:t>your own phone number and deliver </a:t>
            </a:r>
            <a:r>
              <a:rPr lang="en-US" sz="3200" b="1" dirty="0" smtClean="0"/>
              <a:t>your </a:t>
            </a:r>
            <a:r>
              <a:rPr lang="en-US" sz="3200" b="1" dirty="0"/>
              <a:t>elevator speech when it’s time to leave </a:t>
            </a:r>
            <a:r>
              <a:rPr lang="en-US" sz="3200" b="1" dirty="0" smtClean="0"/>
              <a:t>a message</a:t>
            </a:r>
            <a:r>
              <a:rPr lang="en-US" sz="3200" b="1" dirty="0"/>
              <a:t>. </a:t>
            </a:r>
            <a:r>
              <a:rPr lang="en-US" sz="3200" b="1" dirty="0" smtClean="0"/>
              <a:t>Then</a:t>
            </a:r>
            <a:r>
              <a:rPr lang="en-US" sz="3200" b="1" dirty="0"/>
              <a:t>, listen to how you </a:t>
            </a:r>
            <a:r>
              <a:rPr lang="en-US" sz="3200" b="1" dirty="0" smtClean="0"/>
              <a:t>sound.</a:t>
            </a:r>
            <a:endParaRPr lang="en-US" sz="2800" b="1" dirty="0" smtClean="0"/>
          </a:p>
          <a:p>
            <a:pPr marL="18288" indent="0">
              <a:buNone/>
            </a:pPr>
            <a:r>
              <a:rPr lang="en-US" sz="2800" b="1" dirty="0" smtClean="0"/>
              <a:t>• </a:t>
            </a:r>
            <a:r>
              <a:rPr lang="en-US" sz="2800" b="1" dirty="0"/>
              <a:t>Do you sound natural, confident and </a:t>
            </a:r>
            <a:r>
              <a:rPr lang="en-US" sz="2800" b="1" dirty="0" smtClean="0"/>
              <a:t>conversational</a:t>
            </a:r>
            <a:r>
              <a:rPr lang="en-US" sz="2800" b="1" dirty="0"/>
              <a:t>?</a:t>
            </a:r>
          </a:p>
          <a:p>
            <a:pPr marL="18288" indent="0">
              <a:buNone/>
            </a:pPr>
            <a:r>
              <a:rPr lang="en-US" sz="2800" b="1" dirty="0"/>
              <a:t>• Do you have any awkward pauses and filler </a:t>
            </a:r>
            <a:r>
              <a:rPr lang="en-US" sz="2800" b="1" dirty="0" smtClean="0"/>
              <a:t>words like </a:t>
            </a:r>
            <a:r>
              <a:rPr lang="en-US" sz="2800" b="1" dirty="0"/>
              <a:t>“um” or “</a:t>
            </a:r>
            <a:r>
              <a:rPr lang="en-US" sz="2800" b="1" dirty="0" err="1"/>
              <a:t>er</a:t>
            </a:r>
            <a:r>
              <a:rPr lang="en-US" sz="2800" b="1" dirty="0"/>
              <a:t>”?</a:t>
            </a:r>
          </a:p>
          <a:p>
            <a:pPr marL="18288" indent="0">
              <a:buNone/>
            </a:pPr>
            <a:r>
              <a:rPr lang="en-US" sz="2800" b="1" dirty="0"/>
              <a:t>• Do you stumble over any words? </a:t>
            </a:r>
            <a:endParaRPr lang="en-US" sz="2800" b="1" dirty="0" smtClean="0"/>
          </a:p>
          <a:p>
            <a:pPr marL="18288" indent="0">
              <a:buNone/>
            </a:pPr>
            <a:r>
              <a:rPr lang="en-US" sz="2800" b="1" dirty="0"/>
              <a:t>	</a:t>
            </a:r>
            <a:r>
              <a:rPr lang="en-US" sz="2800" b="1" dirty="0" smtClean="0"/>
              <a:t>If </a:t>
            </a:r>
            <a:r>
              <a:rPr lang="en-US" sz="2800" b="1" dirty="0"/>
              <a:t>so, perhaps </a:t>
            </a:r>
            <a:r>
              <a:rPr lang="en-US" sz="2800" b="1" dirty="0" smtClean="0"/>
              <a:t>you need </a:t>
            </a:r>
            <a:r>
              <a:rPr lang="en-US" sz="2800" b="1" dirty="0"/>
              <a:t>to choose a simpler </a:t>
            </a:r>
            <a:r>
              <a:rPr lang="en-US" sz="2800" b="1" dirty="0" smtClean="0"/>
              <a:t>alternative instead</a:t>
            </a:r>
            <a:r>
              <a:rPr lang="en-US" sz="2800" b="1" dirty="0"/>
              <a:t>.</a:t>
            </a:r>
          </a:p>
          <a:p>
            <a:pPr marL="18288" indent="0">
              <a:buNone/>
            </a:pPr>
            <a:r>
              <a:rPr lang="en-US" sz="2800" b="1" dirty="0"/>
              <a:t>• How long did it take to deliver? </a:t>
            </a:r>
            <a:r>
              <a:rPr lang="en-US" sz="2800" b="1" dirty="0" smtClean="0"/>
              <a:t>  If </a:t>
            </a:r>
            <a:r>
              <a:rPr lang="en-US" sz="2800" b="1" dirty="0"/>
              <a:t>it’s longer than 10 </a:t>
            </a:r>
            <a:r>
              <a:rPr lang="en-US" sz="2800" b="1" dirty="0" smtClean="0"/>
              <a:t>	seconds</a:t>
            </a:r>
            <a:r>
              <a:rPr lang="en-US" sz="2800" b="1" dirty="0"/>
              <a:t>, consider shortening it.</a:t>
            </a:r>
          </a:p>
          <a:p>
            <a:pPr marL="18288" indent="0">
              <a:buNone/>
            </a:pPr>
            <a:endParaRPr lang="en-US" dirty="0"/>
          </a:p>
        </p:txBody>
      </p:sp>
      <p:sp>
        <p:nvSpPr>
          <p:cNvPr id="2" name="Title 1"/>
          <p:cNvSpPr>
            <a:spLocks noGrp="1"/>
          </p:cNvSpPr>
          <p:nvPr>
            <p:ph type="title"/>
          </p:nvPr>
        </p:nvSpPr>
        <p:spPr>
          <a:xfrm>
            <a:off x="203200" y="152400"/>
            <a:ext cx="11785600" cy="990600"/>
          </a:xfrm>
        </p:spPr>
        <p:txBody>
          <a:bodyPr/>
          <a:lstStyle/>
          <a:p>
            <a:pPr marL="18288" indent="0"/>
            <a:r>
              <a:rPr lang="en-US" sz="4800" b="1" dirty="0">
                <a:solidFill>
                  <a:srgbClr val="FFFF00"/>
                </a:solidFill>
              </a:rPr>
              <a:t>2. Leave yourself </a:t>
            </a:r>
            <a:r>
              <a:rPr lang="en-US" sz="4800" b="1" dirty="0" smtClean="0">
                <a:solidFill>
                  <a:srgbClr val="FFFF00"/>
                </a:solidFill>
              </a:rPr>
              <a:t>a voicemail</a:t>
            </a:r>
            <a:r>
              <a:rPr lang="en-US" sz="4800" b="1" dirty="0">
                <a:solidFill>
                  <a:srgbClr val="FFFF00"/>
                </a:solidFill>
              </a:rPr>
              <a:t>.</a:t>
            </a:r>
          </a:p>
        </p:txBody>
      </p:sp>
    </p:spTree>
    <p:extLst>
      <p:ext uri="{BB962C8B-B14F-4D97-AF65-F5344CB8AC3E}">
        <p14:creationId xmlns:p14="http://schemas.microsoft.com/office/powerpoint/2010/main" val="88480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12192000" cy="5562600"/>
          </a:xfrm>
        </p:spPr>
        <p:txBody>
          <a:bodyPr>
            <a:noAutofit/>
          </a:bodyPr>
          <a:lstStyle/>
          <a:p>
            <a:pPr marL="18288" indent="0">
              <a:buNone/>
            </a:pPr>
            <a:r>
              <a:rPr lang="en-US" sz="3200" b="1" dirty="0" smtClean="0"/>
              <a:t>As </a:t>
            </a:r>
            <a:r>
              <a:rPr lang="en-US" sz="3200" b="1" dirty="0"/>
              <a:t>you review the tape, watch and </a:t>
            </a:r>
            <a:r>
              <a:rPr lang="en-US" sz="3200" b="1" dirty="0" smtClean="0"/>
              <a:t>listen </a:t>
            </a:r>
            <a:r>
              <a:rPr lang="en-US" sz="3200" b="1" dirty="0"/>
              <a:t>from your </a:t>
            </a:r>
            <a:r>
              <a:rPr lang="en-US" sz="3200" b="1" dirty="0" smtClean="0"/>
              <a:t>customer’s perspective.</a:t>
            </a:r>
          </a:p>
          <a:p>
            <a:pPr marL="18288" indent="0">
              <a:buNone/>
            </a:pPr>
            <a:r>
              <a:rPr lang="en-US" sz="3200" b="1" dirty="0" smtClean="0"/>
              <a:t>• </a:t>
            </a:r>
            <a:r>
              <a:rPr lang="en-US" sz="3200" b="1" dirty="0"/>
              <a:t>Do you look/sound like you mean what </a:t>
            </a:r>
            <a:r>
              <a:rPr lang="en-US" sz="3200" b="1" dirty="0" smtClean="0"/>
              <a:t>you’re </a:t>
            </a:r>
            <a:r>
              <a:rPr lang="en-US" sz="3200" b="1" dirty="0"/>
              <a:t>saying</a:t>
            </a:r>
            <a:r>
              <a:rPr lang="en-US" sz="3200" b="1" dirty="0" smtClean="0"/>
              <a:t>? </a:t>
            </a:r>
          </a:p>
          <a:p>
            <a:pPr marL="18288" indent="0">
              <a:buNone/>
            </a:pPr>
            <a:r>
              <a:rPr lang="en-US" sz="3200" b="1" dirty="0" smtClean="0"/>
              <a:t>• </a:t>
            </a:r>
            <a:r>
              <a:rPr lang="en-US" sz="3200" b="1" dirty="0"/>
              <a:t>Do you have any bothersome non-verbal </a:t>
            </a:r>
            <a:r>
              <a:rPr lang="en-US" sz="3200" b="1" dirty="0" smtClean="0"/>
              <a:t>behaviors </a:t>
            </a:r>
            <a:r>
              <a:rPr lang="en-US" sz="3200" b="1" dirty="0"/>
              <a:t>that are caused by being </a:t>
            </a:r>
            <a:r>
              <a:rPr lang="en-US" sz="3200" b="1" dirty="0" smtClean="0"/>
              <a:t>nervous. </a:t>
            </a:r>
          </a:p>
          <a:p>
            <a:pPr marL="18288" indent="0">
              <a:buNone/>
            </a:pPr>
            <a:r>
              <a:rPr lang="en-US" sz="3200" b="1" dirty="0"/>
              <a:t>	</a:t>
            </a:r>
            <a:r>
              <a:rPr lang="en-US" sz="3200" b="1" dirty="0" smtClean="0"/>
              <a:t>If so</a:t>
            </a:r>
            <a:r>
              <a:rPr lang="en-US" sz="3200" b="1" dirty="0"/>
              <a:t>, work to eliminate them</a:t>
            </a:r>
            <a:r>
              <a:rPr lang="en-US" sz="3200" b="1" dirty="0" smtClean="0"/>
              <a:t>.</a:t>
            </a:r>
          </a:p>
          <a:p>
            <a:pPr marL="18288" indent="0">
              <a:buNone/>
            </a:pPr>
            <a:endParaRPr lang="en-US" sz="3200" b="1" dirty="0"/>
          </a:p>
          <a:p>
            <a:pPr marL="18288" indent="0" algn="ctr">
              <a:buNone/>
            </a:pPr>
            <a:r>
              <a:rPr lang="en-US" sz="2800" b="1" dirty="0"/>
              <a:t>By practicing your elevator speech over and over again, you develop a comfort level with it</a:t>
            </a:r>
            <a:r>
              <a:rPr lang="en-US" sz="2800" b="1" dirty="0" smtClean="0"/>
              <a:t>.</a:t>
            </a:r>
            <a:endParaRPr lang="en-US" sz="2800" b="1" dirty="0"/>
          </a:p>
        </p:txBody>
      </p:sp>
      <p:sp>
        <p:nvSpPr>
          <p:cNvPr id="2" name="Title 1"/>
          <p:cNvSpPr>
            <a:spLocks noGrp="1"/>
          </p:cNvSpPr>
          <p:nvPr>
            <p:ph type="title"/>
          </p:nvPr>
        </p:nvSpPr>
        <p:spPr>
          <a:xfrm>
            <a:off x="609600" y="152400"/>
            <a:ext cx="11176000" cy="990600"/>
          </a:xfrm>
        </p:spPr>
        <p:txBody>
          <a:bodyPr/>
          <a:lstStyle/>
          <a:p>
            <a:pPr marL="18288" indent="0"/>
            <a:r>
              <a:rPr lang="en-US" sz="5400" b="1" dirty="0">
                <a:solidFill>
                  <a:srgbClr val="FFFF00"/>
                </a:solidFill>
              </a:rPr>
              <a:t>3. Video tape yourself.</a:t>
            </a:r>
          </a:p>
        </p:txBody>
      </p:sp>
    </p:spTree>
    <p:extLst>
      <p:ext uri="{BB962C8B-B14F-4D97-AF65-F5344CB8AC3E}">
        <p14:creationId xmlns:p14="http://schemas.microsoft.com/office/powerpoint/2010/main" val="415981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TotalTime>
  <Words>1449</Words>
  <Application>Microsoft Office PowerPoint</Application>
  <PresentationFormat>Custom</PresentationFormat>
  <Paragraphs>140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Sales Direction 16X9</vt:lpstr>
      <vt:lpstr>Your Elevator Speech Fine-Tuning Your  Elevator Speech</vt:lpstr>
      <vt:lpstr>Fine-Tuning Your  Elevator Speech</vt:lpstr>
      <vt:lpstr>Elevator Speech  Assessment Tool</vt:lpstr>
      <vt:lpstr>Elevator Speech  Assessment Tool</vt:lpstr>
      <vt:lpstr>Elevator Speech  Assessment Tool</vt:lpstr>
      <vt:lpstr>Delivering Your  Elevator Speech</vt:lpstr>
      <vt:lpstr>1. Practice in front of the mirror.</vt:lpstr>
      <vt:lpstr>2. Leave yourself a voicemail.</vt:lpstr>
      <vt:lpstr>3. Video tape yourself.</vt:lpstr>
      <vt:lpstr>3. Video tape yourself.</vt:lpstr>
      <vt:lpstr>3. Video tape yourself.</vt:lpstr>
      <vt:lpstr>3. Video Tape Yourself.</vt:lpstr>
      <vt:lpstr>3. Video Tape Yourself.</vt:lpstr>
      <vt:lpstr>Winning Elevator Speeches</vt:lpstr>
      <vt:lpstr>Winning Elevator Speeches</vt:lpstr>
      <vt:lpstr>Winning Elevator Speeches</vt:lpstr>
      <vt:lpstr>Using Your Elevator Speech</vt:lpstr>
      <vt:lpstr>Using Your Elevator Speech</vt:lpstr>
      <vt:lpstr>Using Your Elevator Speech</vt:lpstr>
      <vt:lpstr>Final Thoughts</vt:lpstr>
      <vt:lpstr>Final Thoughts</vt:lpstr>
      <vt:lpstr>Preparing A Sales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35</cp:revision>
  <dcterms:created xsi:type="dcterms:W3CDTF">2012-08-30T21:52:00Z</dcterms:created>
  <dcterms:modified xsi:type="dcterms:W3CDTF">2016-08-01T15:16:54Z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