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0" r:id="rId25"/>
    <p:sldId id="321" r:id="rId26"/>
    <p:sldId id="322" r:id="rId27"/>
    <p:sldId id="323" r:id="rId28"/>
    <p:sldId id="324" r:id="rId29"/>
    <p:sldId id="325" r:id="rId30"/>
    <p:sldId id="29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291" y="3122504"/>
            <a:ext cx="6268720" cy="992279"/>
          </a:xfrm>
        </p:spPr>
        <p:txBody>
          <a:bodyPr>
            <a:noAutofit/>
          </a:bodyPr>
          <a:lstStyle/>
          <a:p>
            <a:pPr algn="ctr"/>
            <a:r>
              <a:rPr lang="en-US" sz="7200" b="1" dirty="0">
                <a:solidFill>
                  <a:schemeClr val="tx2"/>
                </a:solidFill>
              </a:rPr>
              <a:t>Objection Exercises</a:t>
            </a:r>
            <a:r>
              <a:rPr lang="en-US" sz="9600" b="1" dirty="0">
                <a:solidFill>
                  <a:schemeClr val="tx2"/>
                </a:solidFill>
              </a:rPr>
              <a:t/>
            </a:r>
            <a:br>
              <a:rPr lang="en-US" sz="9600" b="1" dirty="0">
                <a:solidFill>
                  <a:schemeClr val="tx2"/>
                </a:solidFill>
              </a:rPr>
            </a:br>
            <a:r>
              <a:rPr lang="en-US" sz="2800" b="1" dirty="0">
                <a:solidFill>
                  <a:schemeClr val="tx2"/>
                </a:solidFill>
              </a:rPr>
              <a:t>Part 2 of </a:t>
            </a:r>
            <a:r>
              <a:rPr lang="en-US" sz="2800" b="1" i="1" dirty="0">
                <a:solidFill>
                  <a:schemeClr val="tx2"/>
                </a:solidFill>
              </a:rPr>
              <a:t>Uncovering</a:t>
            </a:r>
            <a:r>
              <a:rPr lang="en-US" sz="2800" b="1" dirty="0">
                <a:solidFill>
                  <a:schemeClr val="tx2"/>
                </a:solidFill>
              </a:rPr>
              <a:t>  the </a:t>
            </a:r>
            <a:r>
              <a:rPr lang="en-US" sz="2800" b="1" dirty="0">
                <a:solidFill>
                  <a:srgbClr val="FF0066"/>
                </a:solidFill>
              </a:rPr>
              <a:t>Real</a:t>
            </a:r>
            <a:r>
              <a:rPr lang="en-US" sz="2800" b="1" dirty="0"/>
              <a:t> </a:t>
            </a:r>
            <a:r>
              <a:rPr lang="en-US" sz="2800" b="1" dirty="0">
                <a:solidFill>
                  <a:schemeClr val="tx2"/>
                </a:solidFill>
              </a:rPr>
              <a:t>Objection and Objection Exercises</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18884" r="18884"/>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rgbClr val="FFFF00"/>
                </a:solidFill>
              </a:rPr>
              <a:t>JWO 200</a:t>
            </a:r>
            <a:endParaRPr lang="en-US" sz="1600" b="1" dirty="0">
              <a:solidFill>
                <a:srgbClr val="FFFF00"/>
              </a:solidFill>
            </a:endParaRPr>
          </a:p>
        </p:txBody>
      </p:sp>
      <p:sp>
        <p:nvSpPr>
          <p:cNvPr id="7" name="TextBox 6"/>
          <p:cNvSpPr txBox="1"/>
          <p:nvPr/>
        </p:nvSpPr>
        <p:spPr>
          <a:xfrm>
            <a:off x="1585185" y="5748048"/>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0" y="1589314"/>
            <a:ext cx="11887200" cy="5040086"/>
          </a:xfrm>
        </p:spPr>
        <p:txBody>
          <a:bodyPr>
            <a:normAutofit/>
          </a:bodyPr>
          <a:lstStyle/>
          <a:p>
            <a:pPr>
              <a:buFontTx/>
              <a:buNone/>
            </a:pPr>
            <a:r>
              <a:rPr lang="en-US" sz="3200" b="1" dirty="0" smtClean="0">
                <a:solidFill>
                  <a:srgbClr val="008000"/>
                </a:solidFill>
              </a:rPr>
              <a:t>I’ve </a:t>
            </a:r>
            <a:r>
              <a:rPr lang="en-US" sz="3200" b="1" dirty="0">
                <a:solidFill>
                  <a:srgbClr val="008000"/>
                </a:solidFill>
              </a:rPr>
              <a:t>been advertising with the daily paper for year!</a:t>
            </a:r>
          </a:p>
          <a:p>
            <a:pPr lvl="1"/>
            <a:r>
              <a:rPr lang="en-US" sz="2800" dirty="0"/>
              <a:t>I’m glad to see that you understand the need to advertise!  We are not trying to replace what you are doing.  We only want to compliment what you are doing.</a:t>
            </a:r>
          </a:p>
          <a:p>
            <a:pPr lvl="1"/>
            <a:r>
              <a:rPr lang="en-US" sz="2800" dirty="0"/>
              <a:t>Terrific! What have been your results?</a:t>
            </a:r>
          </a:p>
          <a:p>
            <a:pPr lvl="1"/>
            <a:r>
              <a:rPr lang="en-US" sz="2800" dirty="0"/>
              <a:t>What product or services are you currently advertising?  Are you reaching all of your potential customers?</a:t>
            </a:r>
          </a:p>
          <a:p>
            <a:pPr lvl="1"/>
            <a:r>
              <a:rPr lang="en-US" sz="2800" dirty="0"/>
              <a:t>Are you completely satisfied with the results, or do you feel you could expand your market?</a:t>
            </a:r>
          </a:p>
          <a:p>
            <a:pPr lvl="1"/>
            <a:r>
              <a:rPr lang="en-US" sz="2800" dirty="0"/>
              <a:t>What other media do you use?</a:t>
            </a:r>
          </a:p>
        </p:txBody>
      </p:sp>
      <p:sp>
        <p:nvSpPr>
          <p:cNvPr id="5" name="Rectangle 2"/>
          <p:cNvSpPr>
            <a:spLocks noGrp="1" noChangeArrowheads="1"/>
          </p:cNvSpPr>
          <p:nvPr>
            <p:ph type="title"/>
          </p:nvPr>
        </p:nvSpPr>
        <p:spPr>
          <a:xfrm>
            <a:off x="261257" y="168046"/>
            <a:ext cx="10635343"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408231098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0" y="1556657"/>
            <a:ext cx="11887200" cy="5072743"/>
          </a:xfrm>
        </p:spPr>
        <p:txBody>
          <a:bodyPr/>
          <a:lstStyle/>
          <a:p>
            <a:pPr>
              <a:lnSpc>
                <a:spcPct val="90000"/>
              </a:lnSpc>
              <a:buFontTx/>
              <a:buNone/>
            </a:pPr>
            <a:r>
              <a:rPr lang="en-US" sz="3600" b="1" dirty="0" smtClean="0">
                <a:solidFill>
                  <a:srgbClr val="008000"/>
                </a:solidFill>
              </a:rPr>
              <a:t>It’s </a:t>
            </a:r>
            <a:r>
              <a:rPr lang="en-US" sz="3600" b="1" dirty="0">
                <a:solidFill>
                  <a:srgbClr val="008000"/>
                </a:solidFill>
              </a:rPr>
              <a:t>not the kind of image I want!</a:t>
            </a:r>
          </a:p>
          <a:p>
            <a:pPr lvl="1">
              <a:lnSpc>
                <a:spcPct val="90000"/>
              </a:lnSpc>
            </a:pPr>
            <a:r>
              <a:rPr lang="en-US" sz="2800" dirty="0"/>
              <a:t>What kind of image are you looking for?</a:t>
            </a:r>
          </a:p>
          <a:p>
            <a:pPr lvl="1">
              <a:lnSpc>
                <a:spcPct val="90000"/>
              </a:lnSpc>
            </a:pPr>
            <a:r>
              <a:rPr lang="en-US" sz="2800" dirty="0"/>
              <a:t>Is image a major concern for you?</a:t>
            </a:r>
          </a:p>
          <a:p>
            <a:pPr lvl="1">
              <a:lnSpc>
                <a:spcPct val="90000"/>
              </a:lnSpc>
            </a:pPr>
            <a:r>
              <a:rPr lang="en-US" sz="2800" dirty="0"/>
              <a:t>How can your image be best portrayed in an ad?</a:t>
            </a:r>
          </a:p>
          <a:p>
            <a:pPr lvl="1">
              <a:lnSpc>
                <a:spcPct val="90000"/>
              </a:lnSpc>
            </a:pPr>
            <a:r>
              <a:rPr lang="en-US" sz="2800" dirty="0"/>
              <a:t>What kind of image do you feel our newspapers portray?</a:t>
            </a:r>
          </a:p>
          <a:p>
            <a:pPr lvl="1">
              <a:lnSpc>
                <a:spcPct val="90000"/>
              </a:lnSpc>
            </a:pPr>
            <a:r>
              <a:rPr lang="en-US" sz="2800" dirty="0"/>
              <a:t>Would image or results be the major factor in where to advertise?</a:t>
            </a:r>
          </a:p>
          <a:p>
            <a:pPr lvl="1">
              <a:lnSpc>
                <a:spcPct val="90000"/>
              </a:lnSpc>
            </a:pPr>
            <a:r>
              <a:rPr lang="en-US" sz="2800" dirty="0"/>
              <a:t>What type of image would you like to bring across to your potential customers?</a:t>
            </a:r>
          </a:p>
        </p:txBody>
      </p:sp>
      <p:sp>
        <p:nvSpPr>
          <p:cNvPr id="5" name="Rectangle 2"/>
          <p:cNvSpPr>
            <a:spLocks noGrp="1" noChangeArrowheads="1"/>
          </p:cNvSpPr>
          <p:nvPr>
            <p:ph type="title"/>
          </p:nvPr>
        </p:nvSpPr>
        <p:spPr>
          <a:xfrm>
            <a:off x="391886" y="178932"/>
            <a:ext cx="10504714"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263576600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0" y="1556657"/>
            <a:ext cx="12115800" cy="5072743"/>
          </a:xfrm>
        </p:spPr>
        <p:txBody>
          <a:bodyPr>
            <a:noAutofit/>
          </a:bodyPr>
          <a:lstStyle/>
          <a:p>
            <a:pPr>
              <a:lnSpc>
                <a:spcPct val="80000"/>
              </a:lnSpc>
              <a:buFontTx/>
              <a:buNone/>
            </a:pPr>
            <a:r>
              <a:rPr lang="en-US" sz="2800" b="1" dirty="0" smtClean="0">
                <a:solidFill>
                  <a:srgbClr val="008000"/>
                </a:solidFill>
              </a:rPr>
              <a:t>See </a:t>
            </a:r>
            <a:r>
              <a:rPr lang="en-US" sz="2800" b="1" dirty="0">
                <a:solidFill>
                  <a:srgbClr val="008000"/>
                </a:solidFill>
              </a:rPr>
              <a:t>me after the first of the year!  Call me after summer-my slow season!</a:t>
            </a:r>
          </a:p>
          <a:p>
            <a:pPr lvl="1">
              <a:lnSpc>
                <a:spcPct val="80000"/>
              </a:lnSpc>
            </a:pPr>
            <a:r>
              <a:rPr lang="en-US" sz="2400" dirty="0"/>
              <a:t>Are you going to close until then?</a:t>
            </a:r>
          </a:p>
          <a:p>
            <a:pPr lvl="1">
              <a:lnSpc>
                <a:spcPct val="80000"/>
              </a:lnSpc>
            </a:pPr>
            <a:r>
              <a:rPr lang="en-US" sz="2400" dirty="0"/>
              <a:t>Do you make all your advertising decisions after the first of the year?</a:t>
            </a:r>
          </a:p>
          <a:p>
            <a:pPr lvl="1">
              <a:lnSpc>
                <a:spcPct val="80000"/>
              </a:lnSpc>
            </a:pPr>
            <a:r>
              <a:rPr lang="en-US" sz="2400" dirty="0"/>
              <a:t>Most successful advertising campaigns are planned long before holiday and seasons.  If you plan now, you can avoid your slow season.  </a:t>
            </a:r>
          </a:p>
          <a:p>
            <a:pPr lvl="1">
              <a:lnSpc>
                <a:spcPct val="80000"/>
              </a:lnSpc>
            </a:pPr>
            <a:r>
              <a:rPr lang="en-US" sz="2400" dirty="0"/>
              <a:t>If you’re not prepared to make a decision now, maybe we can start planning your strategy for the next 12 months?</a:t>
            </a:r>
          </a:p>
          <a:p>
            <a:pPr lvl="1">
              <a:lnSpc>
                <a:spcPct val="80000"/>
              </a:lnSpc>
            </a:pPr>
            <a:r>
              <a:rPr lang="en-US" sz="2400" dirty="0"/>
              <a:t>The first of the year is xx months from now.  If I could show you a way to begin building your business now, would you be interested?</a:t>
            </a:r>
          </a:p>
          <a:p>
            <a:pPr lvl="1">
              <a:lnSpc>
                <a:spcPct val="80000"/>
              </a:lnSpc>
            </a:pPr>
            <a:r>
              <a:rPr lang="en-US" sz="2400" dirty="0"/>
              <a:t>What will you be doing to build your business between known and the first of the year?</a:t>
            </a:r>
          </a:p>
          <a:p>
            <a:pPr lvl="1">
              <a:lnSpc>
                <a:spcPct val="80000"/>
              </a:lnSpc>
            </a:pPr>
            <a:r>
              <a:rPr lang="en-US" sz="2400" dirty="0"/>
              <a:t>What are your advertising plans until then?</a:t>
            </a:r>
          </a:p>
          <a:p>
            <a:pPr lvl="1">
              <a:lnSpc>
                <a:spcPct val="80000"/>
              </a:lnSpc>
            </a:pPr>
            <a:r>
              <a:rPr lang="en-US" sz="2400" dirty="0"/>
              <a:t>Are you running at full capacity until then?</a:t>
            </a:r>
          </a:p>
          <a:p>
            <a:pPr lvl="1">
              <a:lnSpc>
                <a:spcPct val="80000"/>
              </a:lnSpc>
            </a:pPr>
            <a:r>
              <a:rPr lang="en-US" sz="2400" dirty="0"/>
              <a:t>Would you like to increase your business before the first of the year? </a:t>
            </a:r>
          </a:p>
        </p:txBody>
      </p:sp>
      <p:sp>
        <p:nvSpPr>
          <p:cNvPr id="5" name="Rectangle 2"/>
          <p:cNvSpPr>
            <a:spLocks noGrp="1" noChangeArrowheads="1"/>
          </p:cNvSpPr>
          <p:nvPr>
            <p:ph type="title"/>
          </p:nvPr>
        </p:nvSpPr>
        <p:spPr>
          <a:xfrm>
            <a:off x="239486" y="135391"/>
            <a:ext cx="10624457"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85558322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0" y="1567543"/>
            <a:ext cx="11887200" cy="5061857"/>
          </a:xfrm>
        </p:spPr>
        <p:txBody>
          <a:bodyPr/>
          <a:lstStyle/>
          <a:p>
            <a:pPr>
              <a:buFontTx/>
              <a:buNone/>
            </a:pPr>
            <a:r>
              <a:rPr lang="en-US" sz="3600" b="1" dirty="0" smtClean="0">
                <a:solidFill>
                  <a:srgbClr val="008000"/>
                </a:solidFill>
              </a:rPr>
              <a:t>I’ll </a:t>
            </a:r>
            <a:r>
              <a:rPr lang="en-US" sz="3600" b="1" dirty="0">
                <a:solidFill>
                  <a:srgbClr val="008000"/>
                </a:solidFill>
              </a:rPr>
              <a:t>take one of those little ads!</a:t>
            </a:r>
          </a:p>
          <a:p>
            <a:pPr lvl="1"/>
            <a:r>
              <a:rPr lang="en-US" sz="2800" dirty="0"/>
              <a:t>Has that been effective for you?</a:t>
            </a:r>
          </a:p>
          <a:p>
            <a:pPr lvl="1"/>
            <a:r>
              <a:rPr lang="en-US" sz="2800" dirty="0"/>
              <a:t>Good start! But will that give you sufficient coverage, enough room to get your message across, project your image, and give you credibility?</a:t>
            </a:r>
          </a:p>
          <a:p>
            <a:pPr lvl="1"/>
            <a:r>
              <a:rPr lang="en-US" sz="2800" dirty="0"/>
              <a:t>Great!  We can try this now and see what your results will be.  However, we have found that the larger the ad, the better the results.  Would you agree with that?</a:t>
            </a:r>
          </a:p>
        </p:txBody>
      </p:sp>
      <p:sp>
        <p:nvSpPr>
          <p:cNvPr id="5" name="Rectangle 2"/>
          <p:cNvSpPr>
            <a:spLocks noGrp="1" noChangeArrowheads="1"/>
          </p:cNvSpPr>
          <p:nvPr>
            <p:ph type="title"/>
          </p:nvPr>
        </p:nvSpPr>
        <p:spPr>
          <a:xfrm>
            <a:off x="217714" y="146274"/>
            <a:ext cx="10678886"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262033603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0" y="1567543"/>
            <a:ext cx="11887200" cy="5061857"/>
          </a:xfrm>
        </p:spPr>
        <p:txBody>
          <a:bodyPr>
            <a:normAutofit/>
          </a:bodyPr>
          <a:lstStyle/>
          <a:p>
            <a:pPr>
              <a:lnSpc>
                <a:spcPct val="90000"/>
              </a:lnSpc>
              <a:buFontTx/>
              <a:buNone/>
            </a:pPr>
            <a:r>
              <a:rPr lang="en-US" sz="2800" b="1" dirty="0" smtClean="0">
                <a:solidFill>
                  <a:srgbClr val="008000"/>
                </a:solidFill>
              </a:rPr>
              <a:t>I </a:t>
            </a:r>
            <a:r>
              <a:rPr lang="en-US" sz="2800" b="1" dirty="0">
                <a:solidFill>
                  <a:srgbClr val="008000"/>
                </a:solidFill>
              </a:rPr>
              <a:t>don’t really have time for this!</a:t>
            </a:r>
          </a:p>
          <a:p>
            <a:pPr lvl="1">
              <a:lnSpc>
                <a:spcPct val="90000"/>
              </a:lnSpc>
            </a:pPr>
            <a:r>
              <a:rPr lang="en-US" sz="2800" dirty="0"/>
              <a:t>We all have the same 24 hours every day.  Would you agree that we must spend them as efficiently as possible?  By spending a little time with me now, we can ensure you won’t waste your time later.</a:t>
            </a:r>
          </a:p>
          <a:p>
            <a:pPr lvl="1">
              <a:lnSpc>
                <a:spcPct val="90000"/>
              </a:lnSpc>
            </a:pPr>
            <a:r>
              <a:rPr lang="en-US" sz="2800" dirty="0"/>
              <a:t>I can see you’re very busy right now, and I just popped in to introduce myself and my paper.  I would like the opportunity to visit with you and discuss how I may be of service to you.  Are you available on Tuesday or is Thursday a better time for you?</a:t>
            </a:r>
          </a:p>
          <a:p>
            <a:pPr lvl="1">
              <a:lnSpc>
                <a:spcPct val="90000"/>
              </a:lnSpc>
            </a:pPr>
            <a:r>
              <a:rPr lang="en-US" sz="2800" dirty="0"/>
              <a:t>I can see you’re very busy and that’s good.  We can show you ways to save time by picking up your copy and paying in advance every 2 weeks.  Does this make sense to you?</a:t>
            </a:r>
          </a:p>
        </p:txBody>
      </p:sp>
      <p:sp>
        <p:nvSpPr>
          <p:cNvPr id="5" name="Rectangle 2"/>
          <p:cNvSpPr>
            <a:spLocks noGrp="1" noChangeArrowheads="1"/>
          </p:cNvSpPr>
          <p:nvPr>
            <p:ph type="title"/>
          </p:nvPr>
        </p:nvSpPr>
        <p:spPr>
          <a:xfrm>
            <a:off x="348343" y="157160"/>
            <a:ext cx="10548257"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235582472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203200" y="2057400"/>
            <a:ext cx="11684000" cy="4572000"/>
          </a:xfrm>
        </p:spPr>
        <p:txBody>
          <a:bodyPr/>
          <a:lstStyle/>
          <a:p>
            <a:pPr>
              <a:lnSpc>
                <a:spcPct val="80000"/>
              </a:lnSpc>
              <a:buFontTx/>
              <a:buNone/>
            </a:pPr>
            <a:r>
              <a:rPr lang="en-US" sz="2800" b="1" dirty="0" smtClean="0">
                <a:solidFill>
                  <a:srgbClr val="008000"/>
                </a:solidFill>
              </a:rPr>
              <a:t>I </a:t>
            </a:r>
            <a:r>
              <a:rPr lang="en-US" sz="2800" b="1" dirty="0">
                <a:solidFill>
                  <a:srgbClr val="008000"/>
                </a:solidFill>
              </a:rPr>
              <a:t>ran an ad in your paper before.  It doesn’t work!</a:t>
            </a:r>
          </a:p>
          <a:p>
            <a:pPr lvl="1">
              <a:lnSpc>
                <a:spcPct val="80000"/>
              </a:lnSpc>
            </a:pPr>
            <a:r>
              <a:rPr lang="en-US" sz="2200" dirty="0"/>
              <a:t>Do you have any idea why?</a:t>
            </a:r>
          </a:p>
          <a:p>
            <a:pPr lvl="1">
              <a:lnSpc>
                <a:spcPct val="80000"/>
              </a:lnSpc>
            </a:pPr>
            <a:r>
              <a:rPr lang="en-US" sz="2200" dirty="0"/>
              <a:t>How long did you run the ad?  When did you run it?</a:t>
            </a:r>
          </a:p>
          <a:p>
            <a:pPr lvl="1">
              <a:lnSpc>
                <a:spcPct val="80000"/>
              </a:lnSpc>
            </a:pPr>
            <a:r>
              <a:rPr lang="en-US" sz="2200" dirty="0"/>
              <a:t>What kind of response were you expecting?</a:t>
            </a:r>
          </a:p>
          <a:p>
            <a:pPr lvl="1">
              <a:lnSpc>
                <a:spcPct val="80000"/>
              </a:lnSpc>
            </a:pPr>
            <a:r>
              <a:rPr lang="en-US" sz="2200" dirty="0"/>
              <a:t>What results were you anticipating?  What services, market, ad size, length of run, etc.?  Why do you feel it didn’t work?</a:t>
            </a:r>
          </a:p>
          <a:p>
            <a:pPr lvl="1">
              <a:lnSpc>
                <a:spcPct val="80000"/>
              </a:lnSpc>
            </a:pPr>
            <a:r>
              <a:rPr lang="en-US" sz="2200" dirty="0"/>
              <a:t>Were you in the same business then?  How long ago was this?</a:t>
            </a:r>
          </a:p>
          <a:p>
            <a:pPr lvl="1">
              <a:lnSpc>
                <a:spcPct val="80000"/>
              </a:lnSpc>
            </a:pPr>
            <a:r>
              <a:rPr lang="en-US" sz="2200" dirty="0"/>
              <a:t>We know advertising works.  If it didn’t, Coca Cola, McDonalds, Burger King, Pepsi, etc., wouldn’t be spending millions of dollars every year on advertising.  You just have to do it long enough and be effective.  Do you have a copy of the ad you ran?</a:t>
            </a:r>
          </a:p>
          <a:p>
            <a:pPr lvl="1">
              <a:lnSpc>
                <a:spcPct val="80000"/>
              </a:lnSpc>
            </a:pPr>
            <a:r>
              <a:rPr lang="en-US" sz="2200" dirty="0"/>
              <a:t>Why weren’t you satisfied?</a:t>
            </a:r>
          </a:p>
        </p:txBody>
      </p:sp>
      <p:sp>
        <p:nvSpPr>
          <p:cNvPr id="5" name="Rectangle 2"/>
          <p:cNvSpPr>
            <a:spLocks noGrp="1" noChangeArrowheads="1"/>
          </p:cNvSpPr>
          <p:nvPr>
            <p:ph type="title"/>
          </p:nvPr>
        </p:nvSpPr>
        <p:spPr>
          <a:xfrm>
            <a:off x="228600" y="102730"/>
            <a:ext cx="9601200"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376562126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0" y="1600200"/>
            <a:ext cx="11887200" cy="5257800"/>
          </a:xfrm>
        </p:spPr>
        <p:txBody>
          <a:bodyPr/>
          <a:lstStyle/>
          <a:p>
            <a:pPr>
              <a:buFontTx/>
              <a:buNone/>
            </a:pPr>
            <a:r>
              <a:rPr lang="en-US" sz="3600" b="1" dirty="0" smtClean="0">
                <a:solidFill>
                  <a:srgbClr val="008000"/>
                </a:solidFill>
              </a:rPr>
              <a:t>It’s </a:t>
            </a:r>
            <a:r>
              <a:rPr lang="en-US" sz="3600" b="1" dirty="0">
                <a:solidFill>
                  <a:srgbClr val="008000"/>
                </a:solidFill>
              </a:rPr>
              <a:t>not my type of publication!</a:t>
            </a:r>
          </a:p>
          <a:p>
            <a:pPr lvl="1"/>
            <a:r>
              <a:rPr lang="en-US" sz="2800" dirty="0"/>
              <a:t>In comparison to what?</a:t>
            </a:r>
          </a:p>
          <a:p>
            <a:pPr lvl="1"/>
            <a:r>
              <a:rPr lang="en-US" sz="2800" dirty="0"/>
              <a:t>What do you expect from a publication?</a:t>
            </a:r>
          </a:p>
          <a:p>
            <a:pPr lvl="1"/>
            <a:r>
              <a:rPr lang="en-US" sz="2800" dirty="0"/>
              <a:t>Why do you say that?</a:t>
            </a:r>
          </a:p>
          <a:p>
            <a:pPr lvl="1"/>
            <a:r>
              <a:rPr lang="en-US" sz="2800" dirty="0"/>
              <a:t>What type of publication do you prefer?</a:t>
            </a:r>
          </a:p>
          <a:p>
            <a:pPr lvl="1"/>
            <a:r>
              <a:rPr lang="en-US" sz="2800" dirty="0"/>
              <a:t>Who would you like to reach through your advertising?</a:t>
            </a:r>
          </a:p>
          <a:p>
            <a:pPr lvl="1"/>
            <a:r>
              <a:rPr lang="en-US" sz="2800" dirty="0"/>
              <a:t>In what way do you feel our papers can’t meet your needs?</a:t>
            </a:r>
          </a:p>
        </p:txBody>
      </p:sp>
      <p:sp>
        <p:nvSpPr>
          <p:cNvPr id="5" name="Rectangle 2"/>
          <p:cNvSpPr>
            <a:spLocks noGrp="1" noChangeArrowheads="1"/>
          </p:cNvSpPr>
          <p:nvPr>
            <p:ph type="title"/>
          </p:nvPr>
        </p:nvSpPr>
        <p:spPr>
          <a:xfrm>
            <a:off x="304800" y="135391"/>
            <a:ext cx="10548257"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253831295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0" y="1567543"/>
            <a:ext cx="11887200" cy="5061857"/>
          </a:xfrm>
        </p:spPr>
        <p:txBody>
          <a:bodyPr>
            <a:normAutofit fontScale="92500" lnSpcReduction="20000"/>
          </a:bodyPr>
          <a:lstStyle/>
          <a:p>
            <a:pPr>
              <a:lnSpc>
                <a:spcPct val="90000"/>
              </a:lnSpc>
              <a:buFontTx/>
              <a:buNone/>
            </a:pPr>
            <a:r>
              <a:rPr lang="en-US" sz="3000" b="1" dirty="0" smtClean="0">
                <a:solidFill>
                  <a:srgbClr val="008000"/>
                </a:solidFill>
              </a:rPr>
              <a:t>Why </a:t>
            </a:r>
            <a:r>
              <a:rPr lang="en-US" sz="3000" b="1" dirty="0">
                <a:solidFill>
                  <a:srgbClr val="008000"/>
                </a:solidFill>
              </a:rPr>
              <a:t>are you asking me all of these questions?</a:t>
            </a:r>
          </a:p>
          <a:p>
            <a:pPr lvl="1">
              <a:lnSpc>
                <a:spcPct val="90000"/>
              </a:lnSpc>
            </a:pPr>
            <a:r>
              <a:rPr lang="en-US" sz="2800" dirty="0"/>
              <a:t>Because I want to help you grow your business.  If I can help you be successful, then I am doing my job as your consultant.</a:t>
            </a:r>
          </a:p>
          <a:p>
            <a:pPr lvl="1">
              <a:lnSpc>
                <a:spcPct val="90000"/>
              </a:lnSpc>
            </a:pPr>
            <a:r>
              <a:rPr lang="en-US" sz="2800" dirty="0"/>
              <a:t>I’m interested in you and your business.  Perhaps our papers can help you build your business.  We’ve helped others like you meet their marketing goals.  If we could help you increase your cash flow, and your business, would that be of interest to you?</a:t>
            </a:r>
          </a:p>
          <a:p>
            <a:pPr lvl="1">
              <a:lnSpc>
                <a:spcPct val="90000"/>
              </a:lnSpc>
            </a:pPr>
            <a:r>
              <a:rPr lang="en-US" sz="2800" dirty="0"/>
              <a:t>For me to better serve all of my clients in this area, it really helps for me to understand you and your businesses.</a:t>
            </a:r>
          </a:p>
          <a:p>
            <a:pPr lvl="1">
              <a:lnSpc>
                <a:spcPct val="90000"/>
              </a:lnSpc>
            </a:pPr>
            <a:r>
              <a:rPr lang="en-US" sz="2800" dirty="0"/>
              <a:t>Would you agree, the better I know your business, the better I can help?</a:t>
            </a:r>
          </a:p>
          <a:p>
            <a:pPr lvl="1">
              <a:lnSpc>
                <a:spcPct val="90000"/>
              </a:lnSpc>
            </a:pPr>
            <a:r>
              <a:rPr lang="en-US" sz="2800" dirty="0"/>
              <a:t>We are sometimes like doctors.  When you have a problem and you go to the doctor, he really can’t help you unless you tell him what is wrong.  We are the same way.  For us to do a good job for you, we need to find out what your problems are, and then we can make the right recommendations.</a:t>
            </a:r>
          </a:p>
        </p:txBody>
      </p:sp>
      <p:sp>
        <p:nvSpPr>
          <p:cNvPr id="5" name="Rectangle 2"/>
          <p:cNvSpPr>
            <a:spLocks noGrp="1" noChangeArrowheads="1"/>
          </p:cNvSpPr>
          <p:nvPr>
            <p:ph type="title"/>
          </p:nvPr>
        </p:nvSpPr>
        <p:spPr>
          <a:xfrm>
            <a:off x="370114" y="113620"/>
            <a:ext cx="10493829"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419142504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0" y="1556657"/>
            <a:ext cx="11887200" cy="5072743"/>
          </a:xfrm>
        </p:spPr>
        <p:txBody>
          <a:bodyPr>
            <a:normAutofit fontScale="92500"/>
          </a:bodyPr>
          <a:lstStyle/>
          <a:p>
            <a:pPr>
              <a:lnSpc>
                <a:spcPct val="90000"/>
              </a:lnSpc>
              <a:buFontTx/>
              <a:buNone/>
            </a:pPr>
            <a:r>
              <a:rPr lang="en-US" sz="2800" b="1" dirty="0" smtClean="0">
                <a:solidFill>
                  <a:srgbClr val="008000"/>
                </a:solidFill>
              </a:rPr>
              <a:t>You </a:t>
            </a:r>
            <a:r>
              <a:rPr lang="en-US" sz="2800" b="1" dirty="0">
                <a:solidFill>
                  <a:srgbClr val="008000"/>
                </a:solidFill>
              </a:rPr>
              <a:t>want me to discount my prices for an ad?  I never do that and never will!</a:t>
            </a:r>
          </a:p>
          <a:p>
            <a:pPr lvl="1">
              <a:lnSpc>
                <a:spcPct val="90000"/>
              </a:lnSpc>
            </a:pPr>
            <a:r>
              <a:rPr lang="en-US" sz="2400" dirty="0"/>
              <a:t>What kind of ad do you feel will draw for you?</a:t>
            </a:r>
          </a:p>
          <a:p>
            <a:pPr lvl="1">
              <a:lnSpc>
                <a:spcPct val="90000"/>
              </a:lnSpc>
            </a:pPr>
            <a:r>
              <a:rPr lang="en-US" sz="2400" dirty="0"/>
              <a:t>What goods or services do you offer that are unique, that no one else offers?</a:t>
            </a:r>
          </a:p>
          <a:p>
            <a:pPr lvl="1">
              <a:lnSpc>
                <a:spcPct val="90000"/>
              </a:lnSpc>
            </a:pPr>
            <a:r>
              <a:rPr lang="en-US" sz="2400" dirty="0"/>
              <a:t>You certainly know what’s best for your business.  What other message would you like to convey?</a:t>
            </a:r>
          </a:p>
          <a:p>
            <a:pPr lvl="1">
              <a:lnSpc>
                <a:spcPct val="90000"/>
              </a:lnSpc>
            </a:pPr>
            <a:r>
              <a:rPr lang="en-US" sz="2400" dirty="0"/>
              <a:t>I understand! So name recognition through repeat advertising is more important to you, correct?</a:t>
            </a:r>
          </a:p>
          <a:p>
            <a:pPr lvl="1">
              <a:lnSpc>
                <a:spcPct val="90000"/>
              </a:lnSpc>
            </a:pPr>
            <a:r>
              <a:rPr lang="en-US" sz="2400" dirty="0"/>
              <a:t>Tell me what message you want to get across to your particular customers. </a:t>
            </a:r>
          </a:p>
          <a:p>
            <a:pPr lvl="1">
              <a:lnSpc>
                <a:spcPct val="90000"/>
              </a:lnSpc>
            </a:pPr>
            <a:r>
              <a:rPr lang="en-US" sz="2400" dirty="0"/>
              <a:t>I see that you provide customers with quality goods and services.  Do you feel that if you put enough emphasis on that aspect that will be enough to draw your potential customers?</a:t>
            </a:r>
          </a:p>
          <a:p>
            <a:pPr lvl="1">
              <a:lnSpc>
                <a:spcPct val="90000"/>
              </a:lnSpc>
            </a:pPr>
            <a:r>
              <a:rPr lang="en-US" sz="2400" dirty="0"/>
              <a:t>Your competitors are offering discounts.  Is your message strong enough to compete with that? </a:t>
            </a:r>
          </a:p>
        </p:txBody>
      </p:sp>
      <p:sp>
        <p:nvSpPr>
          <p:cNvPr id="5" name="Rectangle 2"/>
          <p:cNvSpPr>
            <a:spLocks noGrp="1" noChangeArrowheads="1"/>
          </p:cNvSpPr>
          <p:nvPr>
            <p:ph type="title"/>
          </p:nvPr>
        </p:nvSpPr>
        <p:spPr>
          <a:xfrm>
            <a:off x="261257" y="135390"/>
            <a:ext cx="10624457"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92675970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0" y="1458684"/>
            <a:ext cx="12192000" cy="5083629"/>
          </a:xfrm>
        </p:spPr>
        <p:txBody>
          <a:bodyPr>
            <a:noAutofit/>
          </a:bodyPr>
          <a:lstStyle/>
          <a:p>
            <a:pPr>
              <a:lnSpc>
                <a:spcPct val="90000"/>
              </a:lnSpc>
              <a:buFontTx/>
              <a:buNone/>
            </a:pPr>
            <a:r>
              <a:rPr lang="en-US" sz="2800" b="1" dirty="0" smtClean="0">
                <a:solidFill>
                  <a:srgbClr val="008000"/>
                </a:solidFill>
              </a:rPr>
              <a:t>Why </a:t>
            </a:r>
            <a:r>
              <a:rPr lang="en-US" sz="2800" b="1" dirty="0">
                <a:solidFill>
                  <a:srgbClr val="008000"/>
                </a:solidFill>
              </a:rPr>
              <a:t>do you want me to advertise?</a:t>
            </a:r>
          </a:p>
          <a:p>
            <a:pPr lvl="1">
              <a:lnSpc>
                <a:spcPct val="90000"/>
              </a:lnSpc>
            </a:pPr>
            <a:r>
              <a:rPr lang="en-US" sz="2400" dirty="0"/>
              <a:t>Because if you don’t advertise now to grow your business, you’ll be advertising to sell your business.</a:t>
            </a:r>
          </a:p>
          <a:p>
            <a:pPr lvl="1">
              <a:lnSpc>
                <a:spcPct val="90000"/>
              </a:lnSpc>
            </a:pPr>
            <a:r>
              <a:rPr lang="en-US" sz="2400" dirty="0"/>
              <a:t>As a marketing consultant, it is my job to help people like you to expand and grow your business.</a:t>
            </a:r>
          </a:p>
          <a:p>
            <a:pPr lvl="1">
              <a:lnSpc>
                <a:spcPct val="90000"/>
              </a:lnSpc>
            </a:pPr>
            <a:r>
              <a:rPr lang="en-US" sz="2400" dirty="0"/>
              <a:t>I’d like to help you build your business.  Isn’t that what you want?</a:t>
            </a:r>
          </a:p>
          <a:p>
            <a:pPr lvl="1">
              <a:lnSpc>
                <a:spcPct val="90000"/>
              </a:lnSpc>
            </a:pPr>
            <a:r>
              <a:rPr lang="en-US" sz="2400" dirty="0"/>
              <a:t>I feel you can get new customers, don’t you?</a:t>
            </a:r>
          </a:p>
          <a:p>
            <a:pPr lvl="1">
              <a:lnSpc>
                <a:spcPct val="90000"/>
              </a:lnSpc>
            </a:pPr>
            <a:r>
              <a:rPr lang="en-US" sz="2400" dirty="0"/>
              <a:t>Why do I want you to advertise?  Because we know advertising works.  If it didn’t, do you think companies like Coca Cola and Pepsi would be spending millions of dollars every year on advertising?</a:t>
            </a:r>
          </a:p>
          <a:p>
            <a:pPr lvl="1">
              <a:lnSpc>
                <a:spcPct val="90000"/>
              </a:lnSpc>
            </a:pPr>
            <a:r>
              <a:rPr lang="en-US" sz="2400" dirty="0"/>
              <a:t>Why wouldn’t you want to advertise?</a:t>
            </a:r>
          </a:p>
          <a:p>
            <a:pPr lvl="1">
              <a:lnSpc>
                <a:spcPct val="90000"/>
              </a:lnSpc>
            </a:pPr>
            <a:r>
              <a:rPr lang="en-US" sz="2400" dirty="0"/>
              <a:t>It’s not what I want that’s important, but what you need, right?</a:t>
            </a:r>
          </a:p>
          <a:p>
            <a:pPr lvl="1">
              <a:lnSpc>
                <a:spcPct val="90000"/>
              </a:lnSpc>
            </a:pPr>
            <a:r>
              <a:rPr lang="en-US" sz="2400" dirty="0"/>
              <a:t>Because I believe it will build your business, don’t you?</a:t>
            </a:r>
          </a:p>
        </p:txBody>
      </p:sp>
      <p:sp>
        <p:nvSpPr>
          <p:cNvPr id="5" name="Rectangle 2"/>
          <p:cNvSpPr>
            <a:spLocks noGrp="1" noChangeArrowheads="1"/>
          </p:cNvSpPr>
          <p:nvPr>
            <p:ph type="title"/>
          </p:nvPr>
        </p:nvSpPr>
        <p:spPr>
          <a:xfrm>
            <a:off x="315686" y="124502"/>
            <a:ext cx="10580914"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378140698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17715" y="252866"/>
            <a:ext cx="11684000" cy="792162"/>
          </a:xfrm>
        </p:spPr>
        <p:txBody>
          <a:bodyPr>
            <a:noAutofit/>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
        <p:nvSpPr>
          <p:cNvPr id="21507" name="Rectangle 3"/>
          <p:cNvSpPr>
            <a:spLocks noGrp="1" noChangeArrowheads="1"/>
          </p:cNvSpPr>
          <p:nvPr>
            <p:ph type="body" idx="1"/>
          </p:nvPr>
        </p:nvSpPr>
        <p:spPr>
          <a:xfrm>
            <a:off x="203200" y="1578429"/>
            <a:ext cx="11684000" cy="5050971"/>
          </a:xfrm>
        </p:spPr>
        <p:txBody>
          <a:bodyPr/>
          <a:lstStyle/>
          <a:p>
            <a:pPr>
              <a:lnSpc>
                <a:spcPct val="90000"/>
              </a:lnSpc>
            </a:pPr>
            <a:r>
              <a:rPr lang="en-US" sz="3600" b="1" dirty="0" smtClean="0">
                <a:solidFill>
                  <a:srgbClr val="008000"/>
                </a:solidFill>
              </a:rPr>
              <a:t>Everybody </a:t>
            </a:r>
            <a:r>
              <a:rPr lang="en-US" sz="3600" b="1" dirty="0">
                <a:solidFill>
                  <a:srgbClr val="008000"/>
                </a:solidFill>
              </a:rPr>
              <a:t>knows I’m here!</a:t>
            </a:r>
          </a:p>
          <a:p>
            <a:pPr lvl="1">
              <a:lnSpc>
                <a:spcPct val="90000"/>
              </a:lnSpc>
            </a:pPr>
            <a:r>
              <a:rPr lang="en-US" sz="2800" dirty="0"/>
              <a:t>Terrific! Do they know what you’re offering?</a:t>
            </a:r>
          </a:p>
          <a:p>
            <a:pPr lvl="1">
              <a:lnSpc>
                <a:spcPct val="90000"/>
              </a:lnSpc>
            </a:pPr>
            <a:r>
              <a:rPr lang="en-US" sz="2800" dirty="0"/>
              <a:t>How do you know that everyone knows that you’re here?</a:t>
            </a:r>
          </a:p>
          <a:p>
            <a:pPr lvl="1">
              <a:lnSpc>
                <a:spcPct val="90000"/>
              </a:lnSpc>
            </a:pPr>
            <a:r>
              <a:rPr lang="en-US" sz="2800" dirty="0"/>
              <a:t>How long have you been here?</a:t>
            </a:r>
          </a:p>
          <a:p>
            <a:pPr lvl="1">
              <a:lnSpc>
                <a:spcPct val="90000"/>
              </a:lnSpc>
            </a:pPr>
            <a:r>
              <a:rPr lang="en-US" sz="2800" dirty="0"/>
              <a:t>How are you letting everyone know you’re here?</a:t>
            </a:r>
          </a:p>
          <a:p>
            <a:pPr lvl="1">
              <a:lnSpc>
                <a:spcPct val="90000"/>
              </a:lnSpc>
            </a:pPr>
            <a:r>
              <a:rPr lang="en-US" sz="2800" dirty="0"/>
              <a:t>Great! How are you letting newcomers know you’re here?</a:t>
            </a:r>
          </a:p>
          <a:p>
            <a:pPr lvl="1">
              <a:lnSpc>
                <a:spcPct val="90000"/>
              </a:lnSpc>
            </a:pPr>
            <a:r>
              <a:rPr lang="en-US" sz="2800" dirty="0"/>
              <a:t>Do you mean everyone in the immediate area?</a:t>
            </a:r>
          </a:p>
          <a:p>
            <a:pPr lvl="1">
              <a:lnSpc>
                <a:spcPct val="90000"/>
              </a:lnSpc>
            </a:pPr>
            <a:r>
              <a:rPr lang="en-US" sz="2800" dirty="0"/>
              <a:t>Where do you customer come from?</a:t>
            </a:r>
          </a:p>
        </p:txBody>
      </p:sp>
    </p:spTree>
    <p:extLst>
      <p:ext uri="{BB962C8B-B14F-4D97-AF65-F5344CB8AC3E}">
        <p14:creationId xmlns:p14="http://schemas.microsoft.com/office/powerpoint/2010/main" val="153058285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0" y="1545771"/>
            <a:ext cx="11887200" cy="5083629"/>
          </a:xfrm>
        </p:spPr>
        <p:txBody>
          <a:bodyPr>
            <a:normAutofit/>
          </a:bodyPr>
          <a:lstStyle/>
          <a:p>
            <a:pPr>
              <a:lnSpc>
                <a:spcPct val="90000"/>
              </a:lnSpc>
              <a:buFontTx/>
              <a:buNone/>
            </a:pPr>
            <a:r>
              <a:rPr lang="en-US" sz="2800" b="1" dirty="0" smtClean="0">
                <a:solidFill>
                  <a:srgbClr val="008000"/>
                </a:solidFill>
              </a:rPr>
              <a:t>I </a:t>
            </a:r>
            <a:r>
              <a:rPr lang="en-US" sz="2800" b="1" dirty="0">
                <a:solidFill>
                  <a:srgbClr val="008000"/>
                </a:solidFill>
              </a:rPr>
              <a:t>don’t have the money! I can’t afford it!</a:t>
            </a:r>
          </a:p>
          <a:p>
            <a:pPr lvl="1">
              <a:lnSpc>
                <a:spcPct val="90000"/>
              </a:lnSpc>
            </a:pPr>
            <a:r>
              <a:rPr lang="en-US" sz="2800" dirty="0"/>
              <a:t>I can appreciate that.  I have a family myself.  But quite honestly, you can’t afford not to advertise.  Advertising has got to be part of your budget, just like any other business expense. </a:t>
            </a:r>
          </a:p>
          <a:p>
            <a:pPr lvl="1">
              <a:lnSpc>
                <a:spcPct val="90000"/>
              </a:lnSpc>
            </a:pPr>
            <a:r>
              <a:rPr lang="en-US" sz="2800" dirty="0"/>
              <a:t>I understand.  If I could help you design an advertising campaign that would fit your budget and get you results, would you be interest?</a:t>
            </a:r>
          </a:p>
          <a:p>
            <a:pPr lvl="1">
              <a:lnSpc>
                <a:spcPct val="90000"/>
              </a:lnSpc>
            </a:pPr>
            <a:r>
              <a:rPr lang="en-US" sz="2800" dirty="0"/>
              <a:t>Do you have a budget?</a:t>
            </a:r>
          </a:p>
          <a:p>
            <a:pPr lvl="1">
              <a:lnSpc>
                <a:spcPct val="90000"/>
              </a:lnSpc>
            </a:pPr>
            <a:r>
              <a:rPr lang="en-US" sz="2800" dirty="0"/>
              <a:t>Do you have any co-op fund available?</a:t>
            </a:r>
          </a:p>
          <a:p>
            <a:pPr lvl="1">
              <a:lnSpc>
                <a:spcPct val="90000"/>
              </a:lnSpc>
            </a:pPr>
            <a:r>
              <a:rPr lang="en-US" sz="2800" dirty="0"/>
              <a:t>Can you afford not to increase your business?</a:t>
            </a:r>
          </a:p>
          <a:p>
            <a:pPr lvl="1">
              <a:lnSpc>
                <a:spcPct val="90000"/>
              </a:lnSpc>
            </a:pPr>
            <a:r>
              <a:rPr lang="en-US" sz="2800" dirty="0"/>
              <a:t>Do you think increased traffic might help alleviate some of your current cash flow problems?</a:t>
            </a:r>
          </a:p>
        </p:txBody>
      </p:sp>
      <p:sp>
        <p:nvSpPr>
          <p:cNvPr id="5" name="Rectangle 2"/>
          <p:cNvSpPr>
            <a:spLocks noGrp="1" noChangeArrowheads="1"/>
          </p:cNvSpPr>
          <p:nvPr>
            <p:ph type="title"/>
          </p:nvPr>
        </p:nvSpPr>
        <p:spPr>
          <a:xfrm>
            <a:off x="228600" y="124505"/>
            <a:ext cx="10646229"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245551320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0" y="1567543"/>
            <a:ext cx="11887200" cy="5061857"/>
          </a:xfrm>
        </p:spPr>
        <p:txBody>
          <a:bodyPr>
            <a:normAutofit/>
          </a:bodyPr>
          <a:lstStyle/>
          <a:p>
            <a:pPr>
              <a:buFontTx/>
              <a:buNone/>
            </a:pPr>
            <a:r>
              <a:rPr lang="en-US" sz="3200" b="1" dirty="0" smtClean="0">
                <a:solidFill>
                  <a:srgbClr val="008000"/>
                </a:solidFill>
              </a:rPr>
              <a:t>I </a:t>
            </a:r>
            <a:r>
              <a:rPr lang="en-US" sz="3200" b="1" dirty="0">
                <a:solidFill>
                  <a:srgbClr val="008000"/>
                </a:solidFill>
              </a:rPr>
              <a:t>don’t want to buy anything!</a:t>
            </a:r>
          </a:p>
          <a:p>
            <a:pPr lvl="1"/>
            <a:r>
              <a:rPr lang="en-US" sz="2800" dirty="0"/>
              <a:t>I’m not trying to sell you anything</a:t>
            </a:r>
          </a:p>
          <a:p>
            <a:pPr lvl="1"/>
            <a:r>
              <a:rPr lang="en-US" sz="2800" dirty="0"/>
              <a:t>That’s fine.  I’d like to take a few minutes to learn more about you and your business.  Maybe we can share some ideas and see if the service I offer can be of value to you.</a:t>
            </a:r>
          </a:p>
          <a:p>
            <a:pPr lvl="1"/>
            <a:r>
              <a:rPr lang="en-US" sz="2800" dirty="0"/>
              <a:t>Do you agree that most of us don’t like to be sold anything, but most people, including your customers, like to buy if they see something that is of value to them?  By using our network and target marketing, we can help you attract potential customers.</a:t>
            </a:r>
          </a:p>
        </p:txBody>
      </p:sp>
      <p:sp>
        <p:nvSpPr>
          <p:cNvPr id="5" name="Rectangle 2"/>
          <p:cNvSpPr>
            <a:spLocks noGrp="1" noChangeArrowheads="1"/>
          </p:cNvSpPr>
          <p:nvPr>
            <p:ph type="title"/>
          </p:nvPr>
        </p:nvSpPr>
        <p:spPr>
          <a:xfrm>
            <a:off x="261257" y="113619"/>
            <a:ext cx="10624457"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45227428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0" y="1567543"/>
            <a:ext cx="11887200" cy="5061857"/>
          </a:xfrm>
        </p:spPr>
        <p:txBody>
          <a:bodyPr/>
          <a:lstStyle/>
          <a:p>
            <a:pPr>
              <a:buFontTx/>
              <a:buNone/>
            </a:pPr>
            <a:r>
              <a:rPr lang="en-US" sz="3600" b="1" dirty="0" smtClean="0">
                <a:solidFill>
                  <a:srgbClr val="008000"/>
                </a:solidFill>
              </a:rPr>
              <a:t>I’m </a:t>
            </a:r>
            <a:r>
              <a:rPr lang="en-US" sz="3600" b="1" dirty="0">
                <a:solidFill>
                  <a:srgbClr val="008000"/>
                </a:solidFill>
              </a:rPr>
              <a:t>too busy!</a:t>
            </a:r>
          </a:p>
          <a:p>
            <a:pPr lvl="1"/>
            <a:r>
              <a:rPr lang="en-US" sz="2800" dirty="0"/>
              <a:t>When are your slower periods?</a:t>
            </a:r>
          </a:p>
          <a:p>
            <a:pPr lvl="1"/>
            <a:r>
              <a:rPr lang="en-US" sz="2800" dirty="0"/>
              <a:t>Are you busy all the time?</a:t>
            </a:r>
          </a:p>
          <a:p>
            <a:pPr lvl="1"/>
            <a:r>
              <a:rPr lang="en-US" sz="2800" dirty="0"/>
              <a:t>Would tomorrow be a better day for you or would you prefer I come back next Monday?</a:t>
            </a:r>
          </a:p>
          <a:p>
            <a:pPr lvl="1"/>
            <a:r>
              <a:rPr lang="en-US" sz="2800" dirty="0"/>
              <a:t>I can see that I’ve caught you at a busy time.  Your business is obviously quite successful.  That’s great! I’d really be interested in knowing how you’ve built your thriving business.  Will you share some ideas with me?</a:t>
            </a:r>
          </a:p>
        </p:txBody>
      </p:sp>
      <p:sp>
        <p:nvSpPr>
          <p:cNvPr id="5" name="Rectangle 2"/>
          <p:cNvSpPr>
            <a:spLocks noGrp="1" noChangeArrowheads="1"/>
          </p:cNvSpPr>
          <p:nvPr>
            <p:ph type="title"/>
          </p:nvPr>
        </p:nvSpPr>
        <p:spPr>
          <a:xfrm>
            <a:off x="381000" y="102734"/>
            <a:ext cx="10504715"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154549970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159657" y="1589314"/>
            <a:ext cx="11684000" cy="5127172"/>
          </a:xfrm>
        </p:spPr>
        <p:txBody>
          <a:bodyPr>
            <a:normAutofit/>
          </a:bodyPr>
          <a:lstStyle/>
          <a:p>
            <a:pPr>
              <a:buFontTx/>
              <a:buNone/>
            </a:pPr>
            <a:r>
              <a:rPr lang="en-US" sz="3200" b="1" dirty="0" smtClean="0">
                <a:solidFill>
                  <a:srgbClr val="008000"/>
                </a:solidFill>
              </a:rPr>
              <a:t>Let </a:t>
            </a:r>
            <a:r>
              <a:rPr lang="en-US" sz="3200" b="1" dirty="0">
                <a:solidFill>
                  <a:srgbClr val="008000"/>
                </a:solidFill>
              </a:rPr>
              <a:t>me think it over.  I’ll let you know.</a:t>
            </a:r>
          </a:p>
          <a:p>
            <a:pPr lvl="1"/>
            <a:r>
              <a:rPr lang="en-US" sz="2800" dirty="0"/>
              <a:t>That’s probably a good idea.  Let me go over just a few points to make sure I understand how you feel about it.</a:t>
            </a:r>
          </a:p>
          <a:p>
            <a:pPr lvl="1"/>
            <a:r>
              <a:rPr lang="en-US" sz="2800" dirty="0"/>
              <a:t>Just what is it that you want to think over?</a:t>
            </a:r>
          </a:p>
          <a:p>
            <a:pPr lvl="1"/>
            <a:r>
              <a:rPr lang="en-US" sz="2800" dirty="0"/>
              <a:t>Ben Franklin had a good idea that used to help him make the right decision.  He would take a piece of paper and draw a line down the middle.  On one side, he would list all of the disadvantages of the plan, and on the other he would list the advantages.  He would then choose the side with the most reasons.  Would you agree that this is a great way to help you think it over?</a:t>
            </a:r>
          </a:p>
        </p:txBody>
      </p:sp>
      <p:sp>
        <p:nvSpPr>
          <p:cNvPr id="5" name="Rectangle 2"/>
          <p:cNvSpPr>
            <a:spLocks noGrp="1" noChangeArrowheads="1"/>
          </p:cNvSpPr>
          <p:nvPr>
            <p:ph type="title"/>
          </p:nvPr>
        </p:nvSpPr>
        <p:spPr>
          <a:xfrm>
            <a:off x="272143" y="135392"/>
            <a:ext cx="10624457"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147914928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0" y="1621971"/>
            <a:ext cx="11887200" cy="5007429"/>
          </a:xfrm>
        </p:spPr>
        <p:txBody>
          <a:bodyPr/>
          <a:lstStyle/>
          <a:p>
            <a:pPr>
              <a:buFontTx/>
              <a:buNone/>
            </a:pPr>
            <a:r>
              <a:rPr lang="en-US" sz="3200" b="1" dirty="0" smtClean="0">
                <a:solidFill>
                  <a:srgbClr val="008000"/>
                </a:solidFill>
              </a:rPr>
              <a:t>The </a:t>
            </a:r>
            <a:r>
              <a:rPr lang="en-US" sz="3200" b="1" dirty="0">
                <a:solidFill>
                  <a:srgbClr val="008000"/>
                </a:solidFill>
              </a:rPr>
              <a:t>last rep I had made a mess of my account!</a:t>
            </a:r>
          </a:p>
          <a:p>
            <a:pPr lvl="1"/>
            <a:r>
              <a:rPr lang="en-US" sz="2800" dirty="0"/>
              <a:t>What would you do if you were the manager of our papers and you had a representative that messed up accounts?</a:t>
            </a:r>
          </a:p>
          <a:p>
            <a:pPr lvl="1"/>
            <a:r>
              <a:rPr lang="en-US" sz="2800" dirty="0"/>
              <a:t>He/she is no longer with us for that reason.  You think it’s fair to give me a chance to show you what I can do, don’t you?</a:t>
            </a:r>
          </a:p>
          <a:p>
            <a:pPr lvl="1"/>
            <a:r>
              <a:rPr lang="en-US" sz="2800" dirty="0"/>
              <a:t>Please, Don’t blame me for things that happened in the past.  I am only concerned with how your account will be handled in the future.  I want you to be my client and I want to earn the right to do business with you.  </a:t>
            </a:r>
          </a:p>
        </p:txBody>
      </p:sp>
      <p:sp>
        <p:nvSpPr>
          <p:cNvPr id="5" name="Rectangle 2"/>
          <p:cNvSpPr>
            <a:spLocks noGrp="1" noChangeArrowheads="1"/>
          </p:cNvSpPr>
          <p:nvPr>
            <p:ph type="title"/>
          </p:nvPr>
        </p:nvSpPr>
        <p:spPr>
          <a:xfrm>
            <a:off x="250371" y="146277"/>
            <a:ext cx="10613572"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326963971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0" y="1556657"/>
            <a:ext cx="11887200" cy="5072743"/>
          </a:xfrm>
        </p:spPr>
        <p:txBody>
          <a:bodyPr>
            <a:normAutofit lnSpcReduction="10000"/>
          </a:bodyPr>
          <a:lstStyle/>
          <a:p>
            <a:pPr>
              <a:buFontTx/>
              <a:buNone/>
            </a:pPr>
            <a:r>
              <a:rPr lang="en-US" sz="3200" b="1" dirty="0" smtClean="0">
                <a:solidFill>
                  <a:srgbClr val="008000"/>
                </a:solidFill>
              </a:rPr>
              <a:t>It </a:t>
            </a:r>
            <a:r>
              <a:rPr lang="en-US" sz="3200" b="1" dirty="0">
                <a:solidFill>
                  <a:srgbClr val="008000"/>
                </a:solidFill>
              </a:rPr>
              <a:t>costs too much!</a:t>
            </a:r>
          </a:p>
          <a:p>
            <a:pPr lvl="1"/>
            <a:r>
              <a:rPr lang="en-US" sz="2800" dirty="0"/>
              <a:t>If you feel the investment is too high, I must not have explained the value to you well enough.</a:t>
            </a:r>
          </a:p>
          <a:p>
            <a:pPr lvl="1"/>
            <a:r>
              <a:rPr lang="en-US" sz="2800" dirty="0"/>
              <a:t>What did you have in mind as an investment?</a:t>
            </a:r>
          </a:p>
          <a:p>
            <a:pPr lvl="1"/>
            <a:r>
              <a:rPr lang="en-US" sz="2800" dirty="0"/>
              <a:t>I see cost is of concern to you, isn’t it?</a:t>
            </a:r>
          </a:p>
          <a:p>
            <a:pPr lvl="1"/>
            <a:r>
              <a:rPr lang="en-US" sz="2800" dirty="0"/>
              <a:t>The cost for the value and response you receive pales in comparison to the results you will achieve.</a:t>
            </a:r>
          </a:p>
          <a:p>
            <a:pPr lvl="1"/>
            <a:r>
              <a:rPr lang="en-US" sz="2800" dirty="0"/>
              <a:t>I can certainly understand your concern for keeping your advertising costs down.  That’s why you’ll want to receive the most value and response possible, for every dollar you invest, won’t you?</a:t>
            </a:r>
          </a:p>
          <a:p>
            <a:pPr lvl="1"/>
            <a:r>
              <a:rPr lang="en-US" sz="2800" dirty="0"/>
              <a:t>Is the size of the ad a concern for you?</a:t>
            </a:r>
            <a:endParaRPr lang="en-US" sz="2200" dirty="0"/>
          </a:p>
        </p:txBody>
      </p:sp>
      <p:sp>
        <p:nvSpPr>
          <p:cNvPr id="5" name="Rectangle 2"/>
          <p:cNvSpPr>
            <a:spLocks noGrp="1" noChangeArrowheads="1"/>
          </p:cNvSpPr>
          <p:nvPr>
            <p:ph type="title"/>
          </p:nvPr>
        </p:nvSpPr>
        <p:spPr>
          <a:xfrm>
            <a:off x="239485" y="113620"/>
            <a:ext cx="10602686"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201284709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203200" y="1981200"/>
            <a:ext cx="11684000" cy="4648200"/>
          </a:xfrm>
        </p:spPr>
        <p:txBody>
          <a:bodyPr/>
          <a:lstStyle/>
          <a:p>
            <a:pPr>
              <a:buFontTx/>
              <a:buNone/>
            </a:pPr>
            <a:r>
              <a:rPr lang="en-US" sz="3600" b="1" dirty="0" smtClean="0">
                <a:solidFill>
                  <a:srgbClr val="008000"/>
                </a:solidFill>
              </a:rPr>
              <a:t>I’m </a:t>
            </a:r>
            <a:r>
              <a:rPr lang="en-US" sz="3600" b="1" dirty="0">
                <a:solidFill>
                  <a:srgbClr val="008000"/>
                </a:solidFill>
              </a:rPr>
              <a:t>already </a:t>
            </a:r>
            <a:r>
              <a:rPr lang="en-US" sz="3600" b="1" dirty="0" smtClean="0">
                <a:solidFill>
                  <a:srgbClr val="008000"/>
                </a:solidFill>
              </a:rPr>
              <a:t>running!</a:t>
            </a:r>
            <a:endParaRPr lang="en-US" sz="3600" b="1" dirty="0">
              <a:solidFill>
                <a:srgbClr val="008000"/>
              </a:solidFill>
            </a:endParaRPr>
          </a:p>
          <a:p>
            <a:pPr lvl="1"/>
            <a:r>
              <a:rPr lang="en-US" sz="2800" b="1" dirty="0"/>
              <a:t>Great!  </a:t>
            </a:r>
            <a:r>
              <a:rPr lang="en-US" sz="2800" dirty="0"/>
              <a:t>I’m glad to hear that.  I hope that you have been getting a good response.  </a:t>
            </a:r>
            <a:endParaRPr lang="en-US" sz="2800" dirty="0" smtClean="0"/>
          </a:p>
          <a:p>
            <a:pPr marL="320040" lvl="1" indent="0">
              <a:buNone/>
            </a:pPr>
            <a:r>
              <a:rPr lang="en-US" sz="2800" dirty="0" smtClean="0"/>
              <a:t>   We </a:t>
            </a:r>
            <a:r>
              <a:rPr lang="en-US" sz="2800" dirty="0"/>
              <a:t>have found that by </a:t>
            </a:r>
            <a:r>
              <a:rPr lang="en-US" sz="2800" dirty="0" smtClean="0"/>
              <a:t>doing advertising with us, </a:t>
            </a:r>
            <a:r>
              <a:rPr lang="en-US" sz="2800" dirty="0" err="1" smtClean="0"/>
              <a:t>you,ll</a:t>
            </a:r>
            <a:r>
              <a:rPr lang="en-US" sz="2800" dirty="0" smtClean="0"/>
              <a:t> </a:t>
            </a:r>
            <a:r>
              <a:rPr lang="en-US" sz="2800" dirty="0"/>
              <a:t>be sure that </a:t>
            </a:r>
            <a:r>
              <a:rPr lang="en-US" sz="2800" dirty="0" smtClean="0"/>
              <a:t>     everyone </a:t>
            </a:r>
            <a:r>
              <a:rPr lang="en-US" sz="2800" dirty="0"/>
              <a:t>is getting your message.  </a:t>
            </a:r>
          </a:p>
        </p:txBody>
      </p:sp>
      <p:sp>
        <p:nvSpPr>
          <p:cNvPr id="5" name="Rectangle 2"/>
          <p:cNvSpPr>
            <a:spLocks noGrp="1" noChangeArrowheads="1"/>
          </p:cNvSpPr>
          <p:nvPr>
            <p:ph type="title"/>
          </p:nvPr>
        </p:nvSpPr>
        <p:spPr>
          <a:xfrm>
            <a:off x="304800" y="80958"/>
            <a:ext cx="10591800"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148978499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203200" y="1643743"/>
            <a:ext cx="11684000" cy="4985657"/>
          </a:xfrm>
        </p:spPr>
        <p:txBody>
          <a:bodyPr>
            <a:normAutofit/>
          </a:bodyPr>
          <a:lstStyle/>
          <a:p>
            <a:pPr>
              <a:buFontTx/>
              <a:buNone/>
            </a:pPr>
            <a:r>
              <a:rPr lang="en-US" sz="2800" b="1" dirty="0">
                <a:solidFill>
                  <a:srgbClr val="008000"/>
                </a:solidFill>
              </a:rPr>
              <a:t>The sure fire way to overcome objections:</a:t>
            </a:r>
          </a:p>
          <a:p>
            <a:r>
              <a:rPr lang="en-US" sz="2800" dirty="0"/>
              <a:t>I can certainly understand how you might </a:t>
            </a:r>
            <a:r>
              <a:rPr lang="en-US" sz="2800" b="1" dirty="0">
                <a:solidFill>
                  <a:srgbClr val="FF0000"/>
                </a:solidFill>
              </a:rPr>
              <a:t>FEEL</a:t>
            </a:r>
            <a:r>
              <a:rPr lang="en-US" sz="2800" dirty="0"/>
              <a:t> that way.</a:t>
            </a:r>
          </a:p>
          <a:p>
            <a:r>
              <a:rPr lang="en-US" sz="2800" dirty="0"/>
              <a:t>Most of our current advertisers have </a:t>
            </a:r>
            <a:r>
              <a:rPr lang="en-US" sz="2800" b="1" dirty="0">
                <a:solidFill>
                  <a:srgbClr val="FF0000"/>
                </a:solidFill>
              </a:rPr>
              <a:t>FELT</a:t>
            </a:r>
            <a:r>
              <a:rPr lang="en-US" sz="2800" dirty="0"/>
              <a:t> that way before they advertised.</a:t>
            </a:r>
          </a:p>
          <a:p>
            <a:r>
              <a:rPr lang="en-US" sz="2800" dirty="0"/>
              <a:t>What they have </a:t>
            </a:r>
            <a:r>
              <a:rPr lang="en-US" sz="2800" b="1" dirty="0">
                <a:solidFill>
                  <a:srgbClr val="FF0000"/>
                </a:solidFill>
              </a:rPr>
              <a:t>FOUND</a:t>
            </a:r>
            <a:r>
              <a:rPr lang="en-US" sz="2800" dirty="0"/>
              <a:t> is because of our vast circulation and readership; they can target markets and achieve their marketing goals.</a:t>
            </a:r>
            <a:endParaRPr lang="en-US" sz="2800" b="1" u="sng" dirty="0"/>
          </a:p>
        </p:txBody>
      </p:sp>
      <p:sp>
        <p:nvSpPr>
          <p:cNvPr id="5" name="Rectangle 2"/>
          <p:cNvSpPr>
            <a:spLocks noGrp="1" noChangeArrowheads="1"/>
          </p:cNvSpPr>
          <p:nvPr>
            <p:ph type="title"/>
          </p:nvPr>
        </p:nvSpPr>
        <p:spPr>
          <a:xfrm>
            <a:off x="315686" y="146277"/>
            <a:ext cx="10548257"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324127533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03200" y="1600200"/>
            <a:ext cx="11684000" cy="5029200"/>
          </a:xfrm>
        </p:spPr>
        <p:txBody>
          <a:bodyPr>
            <a:normAutofit/>
          </a:bodyPr>
          <a:lstStyle/>
          <a:p>
            <a:pPr>
              <a:buFontTx/>
              <a:buNone/>
            </a:pPr>
            <a:r>
              <a:rPr lang="en-US" sz="6000" b="1" u="sng" dirty="0">
                <a:solidFill>
                  <a:srgbClr val="FF0000"/>
                </a:solidFill>
              </a:rPr>
              <a:t>Sell Benefits</a:t>
            </a:r>
            <a:endParaRPr lang="en-US" sz="6000" dirty="0">
              <a:solidFill>
                <a:srgbClr val="FF0000"/>
              </a:solidFill>
            </a:endParaRPr>
          </a:p>
          <a:p>
            <a:r>
              <a:rPr lang="en-US" sz="2800" dirty="0"/>
              <a:t>Over 1</a:t>
            </a:r>
            <a:r>
              <a:rPr lang="en-US" sz="2800" dirty="0" smtClean="0"/>
              <a:t>20,000 </a:t>
            </a:r>
            <a:r>
              <a:rPr lang="en-US" sz="2800" dirty="0"/>
              <a:t>in circulation</a:t>
            </a:r>
          </a:p>
          <a:p>
            <a:r>
              <a:rPr lang="en-US" sz="2800" dirty="0" smtClean="0"/>
              <a:t>99.1</a:t>
            </a:r>
            <a:r>
              <a:rPr lang="en-US" sz="2800" dirty="0"/>
              <a:t>% readership</a:t>
            </a:r>
          </a:p>
          <a:p>
            <a:r>
              <a:rPr lang="en-US" sz="2800" dirty="0"/>
              <a:t>Longer shelf life</a:t>
            </a:r>
          </a:p>
          <a:p>
            <a:r>
              <a:rPr lang="en-US" sz="2800" dirty="0"/>
              <a:t>Delivered right </a:t>
            </a:r>
            <a:r>
              <a:rPr lang="en-US" sz="2800" dirty="0" smtClean="0"/>
              <a:t>to your Mailbox</a:t>
            </a:r>
            <a:endParaRPr lang="en-US" sz="2800" dirty="0"/>
          </a:p>
          <a:p>
            <a:r>
              <a:rPr lang="en-US" sz="2800" dirty="0"/>
              <a:t>Free publication</a:t>
            </a:r>
          </a:p>
          <a:p>
            <a:r>
              <a:rPr lang="en-US" sz="2800" dirty="0"/>
              <a:t>Advertiser can target markets</a:t>
            </a:r>
            <a:br>
              <a:rPr lang="en-US" sz="2800" dirty="0"/>
            </a:br>
            <a:endParaRPr lang="en-US" sz="2800" dirty="0"/>
          </a:p>
        </p:txBody>
      </p:sp>
      <p:sp>
        <p:nvSpPr>
          <p:cNvPr id="5" name="Rectangle 2"/>
          <p:cNvSpPr>
            <a:spLocks noGrp="1" noChangeArrowheads="1"/>
          </p:cNvSpPr>
          <p:nvPr>
            <p:ph type="title"/>
          </p:nvPr>
        </p:nvSpPr>
        <p:spPr>
          <a:xfrm>
            <a:off x="250371" y="168046"/>
            <a:ext cx="10646229"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2245384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203200" y="1676400"/>
            <a:ext cx="11684000" cy="4953000"/>
          </a:xfrm>
        </p:spPr>
        <p:txBody>
          <a:bodyPr/>
          <a:lstStyle/>
          <a:p>
            <a:pPr>
              <a:buFontTx/>
              <a:buNone/>
            </a:pPr>
            <a:r>
              <a:rPr lang="en-US" sz="7200" b="1" dirty="0" smtClean="0">
                <a:solidFill>
                  <a:srgbClr val="FF0000"/>
                </a:solidFill>
              </a:rPr>
              <a:t>Fact</a:t>
            </a:r>
            <a:r>
              <a:rPr lang="en-US" sz="7200" b="1" dirty="0">
                <a:solidFill>
                  <a:srgbClr val="FF0000"/>
                </a:solidFill>
              </a:rPr>
              <a:t>!</a:t>
            </a:r>
          </a:p>
          <a:p>
            <a:r>
              <a:rPr lang="en-US" sz="3200" b="1" dirty="0">
                <a:solidFill>
                  <a:srgbClr val="0070C0"/>
                </a:solidFill>
              </a:rPr>
              <a:t>Sixty-three percent</a:t>
            </a:r>
            <a:r>
              <a:rPr lang="en-US" sz="3200" dirty="0">
                <a:solidFill>
                  <a:srgbClr val="0070C0"/>
                </a:solidFill>
              </a:rPr>
              <a:t> </a:t>
            </a:r>
            <a:r>
              <a:rPr lang="en-US" sz="3200" dirty="0"/>
              <a:t>of the top salespeople say they make the sale after the </a:t>
            </a:r>
            <a:r>
              <a:rPr lang="en-US" sz="3200" b="1" dirty="0">
                <a:solidFill>
                  <a:srgbClr val="0070C0"/>
                </a:solidFill>
              </a:rPr>
              <a:t>fifth visit</a:t>
            </a:r>
            <a:r>
              <a:rPr lang="en-US" sz="3200" dirty="0"/>
              <a:t>!</a:t>
            </a:r>
          </a:p>
          <a:p>
            <a:r>
              <a:rPr lang="en-US" sz="3200" dirty="0"/>
              <a:t>Yet we know that </a:t>
            </a:r>
            <a:r>
              <a:rPr lang="en-US" sz="3200" b="1" dirty="0">
                <a:solidFill>
                  <a:srgbClr val="0070C0"/>
                </a:solidFill>
              </a:rPr>
              <a:t>70%</a:t>
            </a:r>
            <a:r>
              <a:rPr lang="en-US" sz="3200" dirty="0"/>
              <a:t> of all salespeople </a:t>
            </a:r>
            <a:r>
              <a:rPr lang="en-US" sz="3200" b="1" dirty="0">
                <a:solidFill>
                  <a:srgbClr val="0070C0"/>
                </a:solidFill>
              </a:rPr>
              <a:t>never ask for the order </a:t>
            </a:r>
            <a:r>
              <a:rPr lang="en-US" sz="3200" dirty="0"/>
              <a:t>when the time comes to close the sale.</a:t>
            </a:r>
            <a:endParaRPr lang="en-US" sz="3200" b="1" dirty="0"/>
          </a:p>
        </p:txBody>
      </p:sp>
      <p:sp>
        <p:nvSpPr>
          <p:cNvPr id="5" name="Rectangle 2"/>
          <p:cNvSpPr>
            <a:spLocks noGrp="1" noChangeArrowheads="1"/>
          </p:cNvSpPr>
          <p:nvPr>
            <p:ph type="title"/>
          </p:nvPr>
        </p:nvSpPr>
        <p:spPr>
          <a:xfrm>
            <a:off x="250371" y="135392"/>
            <a:ext cx="10646229"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291788652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141514" y="1545771"/>
            <a:ext cx="11582400" cy="5061857"/>
          </a:xfrm>
        </p:spPr>
        <p:txBody>
          <a:bodyPr>
            <a:normAutofit fontScale="92500" lnSpcReduction="10000"/>
          </a:bodyPr>
          <a:lstStyle/>
          <a:p>
            <a:pPr>
              <a:lnSpc>
                <a:spcPct val="80000"/>
              </a:lnSpc>
            </a:pPr>
            <a:r>
              <a:rPr lang="en-US" sz="3600" b="1" dirty="0" smtClean="0">
                <a:solidFill>
                  <a:srgbClr val="008000"/>
                </a:solidFill>
              </a:rPr>
              <a:t>Advertising </a:t>
            </a:r>
            <a:r>
              <a:rPr lang="en-US" sz="3600" b="1" dirty="0">
                <a:solidFill>
                  <a:srgbClr val="008000"/>
                </a:solidFill>
              </a:rPr>
              <a:t>doesn’t work!</a:t>
            </a:r>
          </a:p>
          <a:p>
            <a:pPr lvl="1">
              <a:lnSpc>
                <a:spcPct val="80000"/>
              </a:lnSpc>
            </a:pPr>
            <a:r>
              <a:rPr lang="en-US" sz="2800" dirty="0"/>
              <a:t>What types haven’t worked for you?</a:t>
            </a:r>
          </a:p>
          <a:p>
            <a:pPr lvl="1">
              <a:lnSpc>
                <a:spcPct val="80000"/>
              </a:lnSpc>
            </a:pPr>
            <a:r>
              <a:rPr lang="en-US" sz="2800" dirty="0"/>
              <a:t>Why doesn’t advertising work for you?</a:t>
            </a:r>
          </a:p>
          <a:p>
            <a:pPr lvl="1">
              <a:lnSpc>
                <a:spcPct val="80000"/>
              </a:lnSpc>
            </a:pPr>
            <a:r>
              <a:rPr lang="en-US" sz="2800" dirty="0"/>
              <a:t>What advertising have you done?</a:t>
            </a:r>
          </a:p>
          <a:p>
            <a:pPr lvl="1">
              <a:lnSpc>
                <a:spcPct val="80000"/>
              </a:lnSpc>
            </a:pPr>
            <a:r>
              <a:rPr lang="en-US" sz="2800" dirty="0"/>
              <a:t>Have you ever advertised?</a:t>
            </a:r>
          </a:p>
          <a:p>
            <a:pPr lvl="1">
              <a:lnSpc>
                <a:spcPct val="80000"/>
              </a:lnSpc>
            </a:pPr>
            <a:r>
              <a:rPr lang="en-US" sz="2800" dirty="0"/>
              <a:t>What kind of results were you looking for when you advertised?</a:t>
            </a:r>
          </a:p>
          <a:p>
            <a:pPr lvl="1">
              <a:lnSpc>
                <a:spcPct val="80000"/>
              </a:lnSpc>
            </a:pPr>
            <a:r>
              <a:rPr lang="en-US" sz="2800" dirty="0"/>
              <a:t>What kind of responses were you anticipating?</a:t>
            </a:r>
          </a:p>
          <a:p>
            <a:pPr lvl="1">
              <a:lnSpc>
                <a:spcPct val="80000"/>
              </a:lnSpc>
            </a:pPr>
            <a:r>
              <a:rPr lang="en-US" sz="2800" dirty="0"/>
              <a:t>What does work for you?</a:t>
            </a:r>
          </a:p>
          <a:p>
            <a:pPr lvl="1">
              <a:lnSpc>
                <a:spcPct val="80000"/>
              </a:lnSpc>
            </a:pPr>
            <a:r>
              <a:rPr lang="en-US" sz="2800" dirty="0"/>
              <a:t>How long did you try advertising?</a:t>
            </a:r>
          </a:p>
          <a:p>
            <a:pPr lvl="1">
              <a:lnSpc>
                <a:spcPct val="80000"/>
              </a:lnSpc>
            </a:pPr>
            <a:r>
              <a:rPr lang="en-US" sz="2800" dirty="0"/>
              <a:t>Have you advertised to the right audience?</a:t>
            </a:r>
          </a:p>
          <a:p>
            <a:pPr lvl="1">
              <a:lnSpc>
                <a:spcPct val="80000"/>
              </a:lnSpc>
            </a:pPr>
            <a:r>
              <a:rPr lang="en-US" sz="2800" dirty="0"/>
              <a:t>How did you measure the results of your advertising?</a:t>
            </a:r>
          </a:p>
          <a:p>
            <a:pPr lvl="1">
              <a:lnSpc>
                <a:spcPct val="80000"/>
              </a:lnSpc>
            </a:pPr>
            <a:r>
              <a:rPr lang="en-US" sz="2800" dirty="0"/>
              <a:t>Would you like to learn how it could work for you?</a:t>
            </a:r>
          </a:p>
        </p:txBody>
      </p:sp>
      <p:sp>
        <p:nvSpPr>
          <p:cNvPr id="5" name="Rectangle 2"/>
          <p:cNvSpPr>
            <a:spLocks noGrp="1" noChangeArrowheads="1"/>
          </p:cNvSpPr>
          <p:nvPr>
            <p:ph type="title"/>
          </p:nvPr>
        </p:nvSpPr>
        <p:spPr>
          <a:xfrm>
            <a:off x="337457" y="157160"/>
            <a:ext cx="10559143"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424016532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000" b="1" dirty="0">
                <a:solidFill>
                  <a:srgbClr val="FFFF00"/>
                </a:solidFill>
              </a:rPr>
              <a:t>Objection Exercises</a:t>
            </a:r>
            <a:endParaRPr lang="en-US" sz="6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754942" y="1543050"/>
            <a:ext cx="7437058" cy="4343402"/>
          </a:xfrm>
        </p:spPr>
      </p:pic>
      <p:sp>
        <p:nvSpPr>
          <p:cNvPr id="8" name="Content Placeholder 7"/>
          <p:cNvSpPr txBox="1">
            <a:spLocks/>
          </p:cNvSpPr>
          <p:nvPr/>
        </p:nvSpPr>
        <p:spPr>
          <a:xfrm>
            <a:off x="0" y="5998030"/>
            <a:ext cx="12115800" cy="968832"/>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t>J.W. Owens - 561-372-5922 results.jwowens@gmail.com </a:t>
            </a:r>
            <a:endParaRPr lang="en-US" b="1" dirty="0"/>
          </a:p>
        </p:txBody>
      </p:sp>
      <p:sp>
        <p:nvSpPr>
          <p:cNvPr id="11" name="TextBox 6"/>
          <p:cNvSpPr txBox="1"/>
          <p:nvPr/>
        </p:nvSpPr>
        <p:spPr>
          <a:xfrm>
            <a:off x="797285" y="5639975"/>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203200" y="1600200"/>
            <a:ext cx="11684000" cy="5029200"/>
          </a:xfrm>
        </p:spPr>
        <p:txBody>
          <a:bodyPr/>
          <a:lstStyle/>
          <a:p>
            <a:r>
              <a:rPr lang="en-US" sz="2800" b="1" dirty="0" smtClean="0">
                <a:solidFill>
                  <a:srgbClr val="008000"/>
                </a:solidFill>
              </a:rPr>
              <a:t>Everybody </a:t>
            </a:r>
            <a:r>
              <a:rPr lang="en-US" sz="2800" b="1" dirty="0">
                <a:solidFill>
                  <a:srgbClr val="008000"/>
                </a:solidFill>
              </a:rPr>
              <a:t>reads the daily newspaper-everybody I want, anyway!</a:t>
            </a:r>
          </a:p>
          <a:p>
            <a:pPr>
              <a:buFontTx/>
              <a:buNone/>
            </a:pPr>
            <a:r>
              <a:rPr lang="en-US" sz="3200" dirty="0"/>
              <a:t>	-  </a:t>
            </a:r>
            <a:r>
              <a:rPr lang="en-US" sz="2800" dirty="0"/>
              <a:t>Why do you feel all your potential customers read the 	daily papers?</a:t>
            </a:r>
          </a:p>
          <a:p>
            <a:pPr lvl="1"/>
            <a:r>
              <a:rPr lang="en-US" sz="2800" dirty="0"/>
              <a:t>Do you want only the people that read the daily paper?</a:t>
            </a:r>
          </a:p>
          <a:p>
            <a:pPr lvl="1"/>
            <a:r>
              <a:rPr lang="en-US" sz="2800" dirty="0"/>
              <a:t>Are you aware that the daily newspapers are reaching on 1 out of every 4 people, because the only people that get them are the ones that subscribe to them?</a:t>
            </a:r>
          </a:p>
          <a:p>
            <a:pPr lvl="1"/>
            <a:r>
              <a:rPr lang="en-US" sz="2800" dirty="0"/>
              <a:t>What kind of people would you say read the daily newspapers?</a:t>
            </a:r>
            <a:endParaRPr lang="en-US" sz="2400" dirty="0"/>
          </a:p>
        </p:txBody>
      </p:sp>
      <p:sp>
        <p:nvSpPr>
          <p:cNvPr id="5" name="Rectangle 2"/>
          <p:cNvSpPr>
            <a:spLocks noGrp="1" noChangeArrowheads="1"/>
          </p:cNvSpPr>
          <p:nvPr>
            <p:ph type="title"/>
          </p:nvPr>
        </p:nvSpPr>
        <p:spPr>
          <a:xfrm>
            <a:off x="250371" y="113616"/>
            <a:ext cx="10646229" cy="1036850"/>
          </a:xfrm>
        </p:spPr>
        <p:txBody>
          <a:bodyPr>
            <a:normAutofit/>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372260703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0" y="1556657"/>
            <a:ext cx="11887200" cy="5301343"/>
          </a:xfrm>
        </p:spPr>
        <p:txBody>
          <a:bodyPr>
            <a:normAutofit/>
          </a:bodyPr>
          <a:lstStyle/>
          <a:p>
            <a:pPr>
              <a:lnSpc>
                <a:spcPct val="90000"/>
              </a:lnSpc>
            </a:pPr>
            <a:r>
              <a:rPr lang="en-US" sz="2800" b="1" dirty="0" smtClean="0">
                <a:solidFill>
                  <a:srgbClr val="008000"/>
                </a:solidFill>
              </a:rPr>
              <a:t>I </a:t>
            </a:r>
            <a:r>
              <a:rPr lang="en-US" sz="2800" b="1" dirty="0">
                <a:solidFill>
                  <a:srgbClr val="008000"/>
                </a:solidFill>
              </a:rPr>
              <a:t>don’t want to advertise!</a:t>
            </a:r>
          </a:p>
          <a:p>
            <a:pPr lvl="1">
              <a:lnSpc>
                <a:spcPct val="90000"/>
              </a:lnSpc>
            </a:pPr>
            <a:r>
              <a:rPr lang="en-US" sz="2800" dirty="0"/>
              <a:t>Why is that?</a:t>
            </a:r>
          </a:p>
          <a:p>
            <a:pPr lvl="1">
              <a:lnSpc>
                <a:spcPct val="90000"/>
              </a:lnSpc>
            </a:pPr>
            <a:r>
              <a:rPr lang="en-US" sz="2800" dirty="0"/>
              <a:t>Have you ever advertised?</a:t>
            </a:r>
          </a:p>
          <a:p>
            <a:pPr lvl="1">
              <a:lnSpc>
                <a:spcPct val="90000"/>
              </a:lnSpc>
            </a:pPr>
            <a:r>
              <a:rPr lang="en-US" sz="2800" dirty="0"/>
              <a:t>What kind of advertising have you done in the past?</a:t>
            </a:r>
          </a:p>
          <a:p>
            <a:pPr lvl="1">
              <a:lnSpc>
                <a:spcPct val="90000"/>
              </a:lnSpc>
            </a:pPr>
            <a:r>
              <a:rPr lang="en-US" sz="2800" dirty="0"/>
              <a:t>How do you let people know what services you have to offer?</a:t>
            </a:r>
          </a:p>
          <a:p>
            <a:pPr lvl="1">
              <a:lnSpc>
                <a:spcPct val="90000"/>
              </a:lnSpc>
            </a:pPr>
            <a:r>
              <a:rPr lang="en-US" sz="2800" dirty="0"/>
              <a:t>You’re not currently advertising?  Could you be losing potential customers (i.e. newcomers) by not letting them know the services you provide?</a:t>
            </a:r>
          </a:p>
          <a:p>
            <a:pPr lvl="1">
              <a:lnSpc>
                <a:spcPct val="90000"/>
              </a:lnSpc>
            </a:pPr>
            <a:r>
              <a:rPr lang="en-US" sz="2800" dirty="0"/>
              <a:t>You don’t advertise?  This could be a factor in the growth of your business.  Would that be a concern for you?</a:t>
            </a:r>
          </a:p>
          <a:p>
            <a:pPr lvl="1">
              <a:lnSpc>
                <a:spcPct val="90000"/>
              </a:lnSpc>
            </a:pPr>
            <a:r>
              <a:rPr lang="en-US" sz="2800" dirty="0"/>
              <a:t>Are you currently running your business at full capacity?</a:t>
            </a:r>
          </a:p>
        </p:txBody>
      </p:sp>
      <p:sp>
        <p:nvSpPr>
          <p:cNvPr id="5" name="Rectangle 2"/>
          <p:cNvSpPr>
            <a:spLocks noGrp="1" noChangeArrowheads="1"/>
          </p:cNvSpPr>
          <p:nvPr>
            <p:ph type="title"/>
          </p:nvPr>
        </p:nvSpPr>
        <p:spPr>
          <a:xfrm>
            <a:off x="283029" y="168048"/>
            <a:ext cx="10591800"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232767858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0" y="1491343"/>
            <a:ext cx="11887200" cy="5214257"/>
          </a:xfrm>
        </p:spPr>
        <p:txBody>
          <a:bodyPr/>
          <a:lstStyle/>
          <a:p>
            <a:pPr>
              <a:buFontTx/>
              <a:buNone/>
            </a:pPr>
            <a:r>
              <a:rPr lang="en-US" sz="3600" b="1" dirty="0" smtClean="0">
                <a:solidFill>
                  <a:srgbClr val="008000"/>
                </a:solidFill>
              </a:rPr>
              <a:t>The </a:t>
            </a:r>
            <a:r>
              <a:rPr lang="en-US" sz="3600" b="1" dirty="0">
                <a:solidFill>
                  <a:srgbClr val="008000"/>
                </a:solidFill>
              </a:rPr>
              <a:t>weekly papers are too full of ads!</a:t>
            </a:r>
          </a:p>
          <a:p>
            <a:pPr lvl="1"/>
            <a:r>
              <a:rPr lang="en-US" sz="2800" dirty="0"/>
              <a:t>You’ve read our papers, haven’t you?</a:t>
            </a:r>
          </a:p>
          <a:p>
            <a:pPr lvl="1"/>
            <a:r>
              <a:rPr lang="en-US" sz="2800" dirty="0"/>
              <a:t>Why do you think our papers are so full of ads?</a:t>
            </a:r>
          </a:p>
          <a:p>
            <a:pPr lvl="1"/>
            <a:r>
              <a:rPr lang="en-US" sz="2800" dirty="0"/>
              <a:t>In what way is this a concern for you?</a:t>
            </a:r>
          </a:p>
          <a:p>
            <a:pPr lvl="1"/>
            <a:r>
              <a:rPr lang="en-US" sz="2800" dirty="0"/>
              <a:t>Yes, our papers are full of ads.  We’ve been very successful in helping businesses like yours to grow.  People advertise in our papers because it works!  How do you feel about using a proven, successful media?</a:t>
            </a:r>
          </a:p>
          <a:p>
            <a:pPr lvl="1"/>
            <a:r>
              <a:rPr lang="en-US" sz="2800" dirty="0"/>
              <a:t>If it didn’t work for all these people, do you think they’d continue to advertise in our papers?</a:t>
            </a:r>
          </a:p>
          <a:p>
            <a:pPr lvl="1"/>
            <a:r>
              <a:rPr lang="en-US" sz="2800" dirty="0"/>
              <a:t>Why do you think it’s so full of ads?</a:t>
            </a:r>
          </a:p>
        </p:txBody>
      </p:sp>
      <p:sp>
        <p:nvSpPr>
          <p:cNvPr id="5" name="Rectangle 2"/>
          <p:cNvSpPr>
            <a:spLocks noGrp="1" noChangeArrowheads="1"/>
          </p:cNvSpPr>
          <p:nvPr>
            <p:ph type="title"/>
          </p:nvPr>
        </p:nvSpPr>
        <p:spPr>
          <a:xfrm>
            <a:off x="315686" y="168048"/>
            <a:ext cx="10548257"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263492713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0" y="1556657"/>
            <a:ext cx="11887200" cy="5072743"/>
          </a:xfrm>
        </p:spPr>
        <p:txBody>
          <a:bodyPr/>
          <a:lstStyle/>
          <a:p>
            <a:pPr>
              <a:buFontTx/>
              <a:buNone/>
            </a:pPr>
            <a:r>
              <a:rPr lang="en-US" sz="3600" b="1" dirty="0" smtClean="0">
                <a:solidFill>
                  <a:srgbClr val="008000"/>
                </a:solidFill>
              </a:rPr>
              <a:t>I’m </a:t>
            </a:r>
            <a:r>
              <a:rPr lang="en-US" sz="3600" b="1" dirty="0">
                <a:solidFill>
                  <a:srgbClr val="008000"/>
                </a:solidFill>
              </a:rPr>
              <a:t>not interested!</a:t>
            </a:r>
          </a:p>
          <a:p>
            <a:pPr lvl="1"/>
            <a:r>
              <a:rPr lang="en-US" sz="2800" dirty="0"/>
              <a:t>I understand that.  If you had been thinking of using our papers, you would have called me.  ABC Cleaners down the street felt the same way until we shared some new ideas that helped them increase their business.  I would like the opportunity to do the same for you.  </a:t>
            </a:r>
          </a:p>
          <a:p>
            <a:pPr lvl="1"/>
            <a:r>
              <a:rPr lang="en-US" sz="2800" dirty="0"/>
              <a:t>Was there something specific about the concept that concerns you?</a:t>
            </a:r>
          </a:p>
          <a:p>
            <a:pPr lvl="1"/>
            <a:r>
              <a:rPr lang="en-US" sz="2800" dirty="0"/>
              <a:t>May I ask why?</a:t>
            </a:r>
          </a:p>
          <a:p>
            <a:pPr lvl="1"/>
            <a:r>
              <a:rPr lang="en-US" sz="2800" dirty="0"/>
              <a:t>Have you really thought about advertising?</a:t>
            </a:r>
          </a:p>
          <a:p>
            <a:pPr lvl="1"/>
            <a:r>
              <a:rPr lang="en-US" sz="2800" dirty="0"/>
              <a:t>Are you interested in expanding your business, letting people know you’re here and what your business is?</a:t>
            </a:r>
          </a:p>
        </p:txBody>
      </p:sp>
      <p:sp>
        <p:nvSpPr>
          <p:cNvPr id="5" name="Rectangle 2"/>
          <p:cNvSpPr>
            <a:spLocks noGrp="1" noChangeArrowheads="1"/>
          </p:cNvSpPr>
          <p:nvPr>
            <p:ph type="title"/>
          </p:nvPr>
        </p:nvSpPr>
        <p:spPr>
          <a:xfrm>
            <a:off x="337457" y="189818"/>
            <a:ext cx="10559143"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25533318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1" y="1523998"/>
            <a:ext cx="12061371" cy="5040086"/>
          </a:xfrm>
        </p:spPr>
        <p:txBody>
          <a:bodyPr>
            <a:noAutofit/>
          </a:bodyPr>
          <a:lstStyle/>
          <a:p>
            <a:pPr>
              <a:lnSpc>
                <a:spcPct val="80000"/>
              </a:lnSpc>
              <a:buFontTx/>
              <a:buNone/>
            </a:pPr>
            <a:r>
              <a:rPr lang="en-US" sz="2800" b="1" dirty="0" smtClean="0">
                <a:solidFill>
                  <a:srgbClr val="008000"/>
                </a:solidFill>
              </a:rPr>
              <a:t>I </a:t>
            </a:r>
            <a:r>
              <a:rPr lang="en-US" sz="2800" b="1" dirty="0">
                <a:solidFill>
                  <a:srgbClr val="008000"/>
                </a:solidFill>
              </a:rPr>
              <a:t>don’t have time to sit with you every week!</a:t>
            </a:r>
          </a:p>
          <a:p>
            <a:pPr lvl="1">
              <a:lnSpc>
                <a:spcPct val="80000"/>
              </a:lnSpc>
            </a:pPr>
            <a:r>
              <a:rPr lang="en-US" sz="2800" dirty="0"/>
              <a:t>I’m busy, too.  I really won’t have to sit with you every week, unless you want me to. </a:t>
            </a:r>
          </a:p>
          <a:p>
            <a:pPr lvl="1">
              <a:lnSpc>
                <a:spcPct val="80000"/>
              </a:lnSpc>
            </a:pPr>
            <a:r>
              <a:rPr lang="en-US" sz="2800" dirty="0"/>
              <a:t>Is time a problem for you?</a:t>
            </a:r>
          </a:p>
          <a:p>
            <a:pPr lvl="1">
              <a:lnSpc>
                <a:spcPct val="80000"/>
              </a:lnSpc>
            </a:pPr>
            <a:r>
              <a:rPr lang="en-US" sz="2800" dirty="0"/>
              <a:t>After our initial meeting, most of the work will be done in my office, therefore you won’t be tied up for any length of time.  When can we schedule our first meeting?</a:t>
            </a:r>
          </a:p>
          <a:p>
            <a:pPr lvl="1">
              <a:lnSpc>
                <a:spcPct val="80000"/>
              </a:lnSpc>
            </a:pPr>
            <a:r>
              <a:rPr lang="en-US" sz="2800" dirty="0"/>
              <a:t>I can see that time is a concern for you, like it is for me.  That’s why I would like to set up an annual campaign, so that your business will stay busy all year long.</a:t>
            </a:r>
          </a:p>
          <a:p>
            <a:pPr lvl="1">
              <a:lnSpc>
                <a:spcPct val="80000"/>
              </a:lnSpc>
            </a:pPr>
            <a:r>
              <a:rPr lang="en-US" sz="2800" dirty="0"/>
              <a:t>What amount of time would you have available?</a:t>
            </a:r>
          </a:p>
          <a:p>
            <a:pPr lvl="1">
              <a:lnSpc>
                <a:spcPct val="80000"/>
              </a:lnSpc>
            </a:pPr>
            <a:r>
              <a:rPr lang="en-US" sz="2800" dirty="0"/>
              <a:t>Would you make time of you could improve your business?</a:t>
            </a:r>
          </a:p>
          <a:p>
            <a:pPr lvl="1">
              <a:lnSpc>
                <a:spcPct val="80000"/>
              </a:lnSpc>
            </a:pPr>
            <a:r>
              <a:rPr lang="en-US" sz="2800" dirty="0"/>
              <a:t>How much time do you think we need?</a:t>
            </a:r>
          </a:p>
        </p:txBody>
      </p:sp>
      <p:sp>
        <p:nvSpPr>
          <p:cNvPr id="5" name="Rectangle 2"/>
          <p:cNvSpPr>
            <a:spLocks noGrp="1" noChangeArrowheads="1"/>
          </p:cNvSpPr>
          <p:nvPr>
            <p:ph type="title"/>
          </p:nvPr>
        </p:nvSpPr>
        <p:spPr>
          <a:xfrm>
            <a:off x="206829" y="146277"/>
            <a:ext cx="10657114"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14472415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0" y="1578429"/>
            <a:ext cx="11887200" cy="5050971"/>
          </a:xfrm>
        </p:spPr>
        <p:txBody>
          <a:bodyPr/>
          <a:lstStyle/>
          <a:p>
            <a:pPr>
              <a:lnSpc>
                <a:spcPct val="90000"/>
              </a:lnSpc>
              <a:buFontTx/>
              <a:buNone/>
            </a:pPr>
            <a:r>
              <a:rPr lang="en-US" sz="3600" b="1" dirty="0" smtClean="0">
                <a:solidFill>
                  <a:srgbClr val="008000"/>
                </a:solidFill>
              </a:rPr>
              <a:t>People </a:t>
            </a:r>
            <a:r>
              <a:rPr lang="en-US" sz="3600" b="1" dirty="0">
                <a:solidFill>
                  <a:srgbClr val="008000"/>
                </a:solidFill>
              </a:rPr>
              <a:t>don’t read your </a:t>
            </a:r>
            <a:r>
              <a:rPr lang="en-US" sz="3600" b="1" dirty="0" smtClean="0">
                <a:solidFill>
                  <a:srgbClr val="008000"/>
                </a:solidFill>
              </a:rPr>
              <a:t>papers - I </a:t>
            </a:r>
            <a:r>
              <a:rPr lang="en-US" sz="3600" b="1" dirty="0">
                <a:solidFill>
                  <a:srgbClr val="008000"/>
                </a:solidFill>
              </a:rPr>
              <a:t>don’t!</a:t>
            </a:r>
          </a:p>
          <a:p>
            <a:pPr lvl="1">
              <a:lnSpc>
                <a:spcPct val="90000"/>
              </a:lnSpc>
            </a:pPr>
            <a:r>
              <a:rPr lang="en-US" sz="2800" dirty="0"/>
              <a:t>If people didn’t read our papers, we wouldn’t have so many advertisers wanting to advertise with us.  Don’t you agree?</a:t>
            </a:r>
          </a:p>
          <a:p>
            <a:pPr lvl="1">
              <a:lnSpc>
                <a:spcPct val="90000"/>
              </a:lnSpc>
            </a:pPr>
            <a:r>
              <a:rPr lang="en-US" sz="2800" dirty="0"/>
              <a:t>People don’t read our papers?  What makes you say that?</a:t>
            </a:r>
          </a:p>
          <a:p>
            <a:pPr lvl="1">
              <a:lnSpc>
                <a:spcPct val="90000"/>
              </a:lnSpc>
            </a:pPr>
            <a:r>
              <a:rPr lang="en-US" sz="2800" dirty="0"/>
              <a:t>If people didn’t read our papers, how could we have experienced such tremendous success?</a:t>
            </a:r>
          </a:p>
          <a:p>
            <a:pPr lvl="1">
              <a:lnSpc>
                <a:spcPct val="90000"/>
              </a:lnSpc>
            </a:pPr>
            <a:r>
              <a:rPr lang="en-US" sz="2800" dirty="0"/>
              <a:t>Many of our advertisers have been with us for years; do you think that if no one read our papers, they would’ve stayed with us?</a:t>
            </a:r>
          </a:p>
        </p:txBody>
      </p:sp>
      <p:sp>
        <p:nvSpPr>
          <p:cNvPr id="5" name="Rectangle 2"/>
          <p:cNvSpPr>
            <a:spLocks noGrp="1" noChangeArrowheads="1"/>
          </p:cNvSpPr>
          <p:nvPr>
            <p:ph type="title"/>
          </p:nvPr>
        </p:nvSpPr>
        <p:spPr>
          <a:xfrm>
            <a:off x="250371" y="135388"/>
            <a:ext cx="10646229" cy="1036850"/>
          </a:xfrm>
        </p:spPr>
        <p:txBody>
          <a:bodyPr/>
          <a:lstStyle/>
          <a:p>
            <a:pPr>
              <a:lnSpc>
                <a:spcPct val="90000"/>
              </a:lnSpc>
            </a:pPr>
            <a:r>
              <a:rPr lang="en-US" sz="5400" b="1" dirty="0" smtClean="0">
                <a:solidFill>
                  <a:srgbClr val="FFFF00"/>
                </a:solidFill>
              </a:rPr>
              <a:t>Objection Exercises</a:t>
            </a:r>
            <a:endParaRPr lang="en-US" sz="5400" dirty="0">
              <a:solidFill>
                <a:srgbClr val="FFFF00"/>
              </a:solidFill>
            </a:endParaRPr>
          </a:p>
        </p:txBody>
      </p:sp>
    </p:spTree>
    <p:extLst>
      <p:ext uri="{BB962C8B-B14F-4D97-AF65-F5344CB8AC3E}">
        <p14:creationId xmlns:p14="http://schemas.microsoft.com/office/powerpoint/2010/main" val="4199544234"/>
      </p:ext>
    </p:extLst>
  </p:cSld>
  <p:clrMapOvr>
    <a:masterClrMapping/>
  </p:clrMapOvr>
  <p:transition/>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281</TotalTime>
  <Words>3067</Words>
  <Application>Microsoft Office PowerPoint</Application>
  <PresentationFormat>Custom</PresentationFormat>
  <Paragraphs>216</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Sales Direction 16X9</vt:lpstr>
      <vt:lpstr>Objection Exercises Part 2 of Uncovering  the Real Objection and 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lpstr>Objection Exercises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37</cp:revision>
  <dcterms:created xsi:type="dcterms:W3CDTF">2012-08-30T21:52:00Z</dcterms:created>
  <dcterms:modified xsi:type="dcterms:W3CDTF">2016-08-01T14:59:48Z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