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7" r:id="rId2"/>
    <p:sldId id="298" r:id="rId3"/>
    <p:sldId id="299" r:id="rId4"/>
    <p:sldId id="300" r:id="rId5"/>
    <p:sldId id="301" r:id="rId6"/>
    <p:sldId id="302" r:id="rId7"/>
    <p:sldId id="303" r:id="rId8"/>
    <p:sldId id="304" r:id="rId9"/>
    <p:sldId id="29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0"/>
  </p:normalViewPr>
  <p:slideViewPr>
    <p:cSldViewPr snapToGrid="0">
      <p:cViewPr varScale="1">
        <p:scale>
          <a:sx n="48" d="100"/>
          <a:sy n="48" d="100"/>
        </p:scale>
        <p:origin x="-126" y="-846"/>
      </p:cViewPr>
      <p:guideLst>
        <p:guide orient="horz" pos="2160"/>
        <p:guide pos="3840"/>
      </p:guideLst>
    </p:cSldViewPr>
  </p:slideViewPr>
  <p:notesTextViewPr>
    <p:cViewPr>
      <p:scale>
        <a:sx n="1" d="1"/>
        <a:sy n="1" d="1"/>
      </p:scale>
      <p:origin x="0" y="0"/>
    </p:cViewPr>
  </p:notesTextViewPr>
  <p:notesViewPr>
    <p:cSldViewPr snapToGrid="0" showGuides="1">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3D5444-F62C-42C3-A75A-D9DBA807730F}" type="datetimeFigureOut">
              <a:rPr lang="en-US" smtClean="0"/>
              <a:t>8/16/2016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A4F617-7A30-41D4-AB86-5D833C98E18B}" type="slidenum">
              <a:rPr lang="en-US" smtClean="0"/>
              <a:t>‹#›</a:t>
            </a:fld>
            <a:endParaRPr lang="en-US"/>
          </a:p>
        </p:txBody>
      </p:sp>
    </p:spTree>
    <p:extLst>
      <p:ext uri="{BB962C8B-B14F-4D97-AF65-F5344CB8AC3E}">
        <p14:creationId xmlns:p14="http://schemas.microsoft.com/office/powerpoint/2010/main" val="994624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AA1FA-7B6A-47D2-8D61-F225D71B51FF}" type="datetimeFigureOut">
              <a:rPr lang="en-US" smtClean="0"/>
              <a:t>8/16/2016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A179D-2D27-49E2-B022-8EDDA2EFE682}" type="slidenum">
              <a:rPr lang="en-US" smtClean="0"/>
              <a:t>‹#›</a:t>
            </a:fld>
            <a:endParaRPr lang="en-US"/>
          </a:p>
        </p:txBody>
      </p:sp>
    </p:spTree>
    <p:extLst>
      <p:ext uri="{BB962C8B-B14F-4D97-AF65-F5344CB8AC3E}">
        <p14:creationId xmlns:p14="http://schemas.microsoft.com/office/powerpoint/2010/main" val="117460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replace this picture, just select and delete it. Then use the Insert Picture icon to replace it with one of your own!</a:t>
            </a:r>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3801082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noAutofit/>
          </a:bodyPr>
          <a:lstStyle/>
          <a:p>
            <a:endParaRPr lang="en-US" sz="180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51258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6759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4" name="Text Placeholder 3"/>
          <p:cNvSpPr>
            <a:spLocks noGrp="1"/>
          </p:cNvSpPr>
          <p:nvPr>
            <p:ph type="body" sz="half" idx="2"/>
          </p:nvPr>
        </p:nvSpPr>
        <p:spPr>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
        <p:nvSpPr>
          <p:cNvPr id="10" name="Rectangle 9"/>
          <p:cNvSpPr/>
          <p:nvPr/>
        </p:nvSpPr>
        <p:spPr>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ext Placeholder 3"/>
          <p:cNvSpPr>
            <a:spLocks noGrp="1"/>
          </p:cNvSpPr>
          <p:nvPr>
            <p:ph type="body" sz="half" idx="14"/>
          </p:nvPr>
        </p:nvSpPr>
        <p:spPr>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3" name="Picture Placeholder 2"/>
          <p:cNvSpPr>
            <a:spLocks noGrp="1"/>
          </p:cNvSpPr>
          <p:nvPr>
            <p:ph type="pic" idx="1"/>
          </p:nvPr>
        </p:nvSpPr>
        <p:spPr>
          <a:xfrm>
            <a:off x="12954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Picture Placeholder 2"/>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394401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92945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9871318" y="685800"/>
            <a:ext cx="1033272" cy="54864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804110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96182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5" name="Picture Placeholder 14"/>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endParaRPr lang="en-US"/>
          </a:p>
        </p:txBody>
      </p:sp>
    </p:spTree>
    <p:extLst>
      <p:ext uri="{BB962C8B-B14F-4D97-AF65-F5344CB8AC3E}">
        <p14:creationId xmlns:p14="http://schemas.microsoft.com/office/powerpoint/2010/main" val="240281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519642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324600" y="1828799"/>
            <a:ext cx="4572000" cy="43434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9A3335-6331-4872-A8B7-ECD55539F4D0}" type="datetimeFigureOut">
              <a:rPr lang="en-US" smtClean="0"/>
              <a:t>8/16/2016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448206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95400" y="2705100"/>
            <a:ext cx="4572000" cy="3467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324600" y="2705100"/>
            <a:ext cx="4572000" cy="34671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A79A3335-6331-4872-A8B7-ECD55539F4D0}" type="datetimeFigureOut">
              <a:rPr lang="en-US" smtClean="0"/>
              <a:t>8/16/2016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60236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9A3335-6331-4872-A8B7-ECD55539F4D0}" type="datetimeFigureOut">
              <a:rPr lang="en-US" smtClean="0"/>
              <a:t>8/16/2016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339733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9A3335-6331-4872-A8B7-ECD55539F4D0}" type="datetimeFigureOut">
              <a:rPr lang="en-US" smtClean="0"/>
              <a:t>8/16/2016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983636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4763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000">
                <a:solidFill>
                  <a:schemeClr val="tx1"/>
                </a:solidFill>
              </a:defRPr>
            </a:lvl1pPr>
          </a:lstStyle>
          <a:p>
            <a:fld id="{A79A3335-6331-4872-A8B7-ECD55539F4D0}" type="datetimeFigureOut">
              <a:rPr lang="en-US" smtClean="0"/>
              <a:pPr/>
              <a:t>8/16/2016</a:t>
            </a:fld>
            <a:endParaRPr lang="en-US"/>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000">
                <a:solidFill>
                  <a:schemeClr val="tx1"/>
                </a:solidFill>
              </a:defRPr>
            </a:lvl1pPr>
          </a:lstStyle>
          <a:p>
            <a:fld id="{A7F8E3F6-DE14-48B2-B2BC-6FABA9630FB8}" type="slidenum">
              <a:rPr lang="en-US" smtClean="0"/>
              <a:pPr/>
              <a:t>‹#›</a:t>
            </a:fld>
            <a:endParaRPr lang="en-US"/>
          </a:p>
        </p:txBody>
      </p:sp>
    </p:spTree>
    <p:extLst>
      <p:ext uri="{BB962C8B-B14F-4D97-AF65-F5344CB8AC3E}">
        <p14:creationId xmlns:p14="http://schemas.microsoft.com/office/powerpoint/2010/main" val="259473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61" r:id="rId11"/>
    <p:sldLayoutId id="2147483658" r:id="rId12"/>
    <p:sldLayoutId id="214748365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7"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745" y="2576111"/>
            <a:ext cx="6268720" cy="992279"/>
          </a:xfrm>
        </p:spPr>
        <p:txBody>
          <a:bodyPr>
            <a:noAutofit/>
          </a:bodyPr>
          <a:lstStyle/>
          <a:p>
            <a:pPr algn="ctr"/>
            <a:r>
              <a:rPr lang="en-US" altLang="en-US" sz="5400" b="1" dirty="0"/>
              <a:t>Prospering Through Problems </a:t>
            </a:r>
            <a:r>
              <a:rPr lang="en-US" altLang="en-US" sz="5400" b="1" dirty="0" smtClean="0"/>
              <a:t>and Challenges</a:t>
            </a:r>
            <a:endParaRPr lang="en-US" sz="5400" b="1" dirty="0"/>
          </a:p>
        </p:txBody>
      </p:sp>
      <p:sp>
        <p:nvSpPr>
          <p:cNvPr id="3" name="Subtitle 2"/>
          <p:cNvSpPr>
            <a:spLocks noGrp="1"/>
          </p:cNvSpPr>
          <p:nvPr>
            <p:ph type="subTitle" idx="1"/>
          </p:nvPr>
        </p:nvSpPr>
        <p:spPr/>
        <p:txBody>
          <a:bodyPr/>
          <a:lstStyle/>
          <a:p>
            <a:r>
              <a:rPr lang="en-US" dirty="0" smtClean="0"/>
              <a:t>Presented by J.W. Owens</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3275" y="5120036"/>
            <a:ext cx="1790700" cy="476250"/>
          </a:xfrm>
          <a:prstGeom prst="rect">
            <a:avLst/>
          </a:prstGeom>
        </p:spPr>
      </p:pic>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rcRect l="27237" r="27237"/>
          <a:stretch>
            <a:fillRect/>
          </a:stretch>
        </p:blipFill>
        <p:spPr/>
      </p:pic>
      <p:sp>
        <p:nvSpPr>
          <p:cNvPr id="8" name="Rectangle 7"/>
          <p:cNvSpPr/>
          <p:nvPr/>
        </p:nvSpPr>
        <p:spPr>
          <a:xfrm>
            <a:off x="11114314" y="6520543"/>
            <a:ext cx="1077686" cy="337457"/>
          </a:xfrm>
          <a:prstGeom prst="rect">
            <a:avLst/>
          </a:prstGeom>
          <a:solidFill>
            <a:schemeClr val="tx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FFFF00"/>
                </a:solidFill>
              </a:rPr>
              <a:t>JWO 197</a:t>
            </a:r>
            <a:endParaRPr lang="en-US" sz="1600" b="1" dirty="0">
              <a:solidFill>
                <a:srgbClr val="FFFF00"/>
              </a:solidFill>
            </a:endParaRPr>
          </a:p>
        </p:txBody>
      </p:sp>
      <p:sp>
        <p:nvSpPr>
          <p:cNvPr id="7" name="TextBox 6"/>
          <p:cNvSpPr txBox="1"/>
          <p:nvPr/>
        </p:nvSpPr>
        <p:spPr>
          <a:xfrm>
            <a:off x="1498099" y="5737163"/>
            <a:ext cx="342637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rgbClr val="0070C0"/>
                </a:solidFill>
                <a:latin typeface="Bodoni MT" panose="02070603080606020203" pitchFamily="18" charset="0"/>
              </a:rPr>
              <a:t>A Perspective 101 Series</a:t>
            </a:r>
            <a:endParaRPr lang="en-US" b="1" dirty="0">
              <a:solidFill>
                <a:srgbClr val="0070C0"/>
              </a:solidFill>
              <a:latin typeface="Bodoni MT" panose="02070603080606020203" pitchFamily="18" charset="0"/>
            </a:endParaRPr>
          </a:p>
        </p:txBody>
      </p:sp>
    </p:spTree>
    <p:extLst>
      <p:ext uri="{BB962C8B-B14F-4D97-AF65-F5344CB8AC3E}">
        <p14:creationId xmlns:p14="http://schemas.microsoft.com/office/powerpoint/2010/main" val="138059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4801" y="0"/>
            <a:ext cx="10678885" cy="1036850"/>
          </a:xfrm>
        </p:spPr>
        <p:txBody>
          <a:bodyPr>
            <a:noAutofit/>
          </a:bodyPr>
          <a:lstStyle/>
          <a:p>
            <a:r>
              <a:rPr lang="en-US" altLang="en-US" sz="4000" b="1" dirty="0">
                <a:solidFill>
                  <a:srgbClr val="FFFF00"/>
                </a:solidFill>
              </a:rPr>
              <a:t>Prospering Through </a:t>
            </a:r>
            <a:r>
              <a:rPr lang="en-US" altLang="en-US" sz="4000" b="1" dirty="0" smtClean="0">
                <a:solidFill>
                  <a:srgbClr val="FFFF00"/>
                </a:solidFill>
              </a:rPr>
              <a:t>Problem </a:t>
            </a:r>
            <a:r>
              <a:rPr lang="en-US" altLang="en-US" sz="4000" b="1" dirty="0">
                <a:solidFill>
                  <a:srgbClr val="FFFF00"/>
                </a:solidFill>
              </a:rPr>
              <a:t>Challenges</a:t>
            </a:r>
          </a:p>
        </p:txBody>
      </p:sp>
      <p:sp>
        <p:nvSpPr>
          <p:cNvPr id="3075" name="Rectangle 3"/>
          <p:cNvSpPr>
            <a:spLocks noGrp="1" noChangeArrowheads="1"/>
          </p:cNvSpPr>
          <p:nvPr>
            <p:ph type="body" idx="1"/>
          </p:nvPr>
        </p:nvSpPr>
        <p:spPr>
          <a:xfrm>
            <a:off x="239485" y="1643743"/>
            <a:ext cx="11778344" cy="5105399"/>
          </a:xfrm>
        </p:spPr>
        <p:txBody>
          <a:bodyPr>
            <a:normAutofit fontScale="92500" lnSpcReduction="10000"/>
          </a:bodyPr>
          <a:lstStyle/>
          <a:p>
            <a:pPr marL="0" indent="0">
              <a:lnSpc>
                <a:spcPct val="80000"/>
              </a:lnSpc>
              <a:buNone/>
            </a:pPr>
            <a:r>
              <a:rPr lang="en-US" altLang="en-US" sz="3200" dirty="0"/>
              <a:t>Back before the days of "Reality TV," do you remember how easily problems used to be solved in old TV shows? </a:t>
            </a:r>
          </a:p>
          <a:p>
            <a:pPr>
              <a:lnSpc>
                <a:spcPct val="80000"/>
              </a:lnSpc>
              <a:buFontTx/>
              <a:buNone/>
            </a:pPr>
            <a:r>
              <a:rPr lang="en-US" altLang="en-US" sz="3200" dirty="0" smtClean="0"/>
              <a:t>The </a:t>
            </a:r>
            <a:r>
              <a:rPr lang="en-US" altLang="en-US" sz="3200" dirty="0"/>
              <a:t>Lone Ranger and his faithful Indian companion come riding into town. Within ten minutes they have understood the problem, identified the bad guys, and set out in pursuit of them. They quickly outwit and capture the bad guys with no one actually getting hurt, of course. With the bad guys behind bars the scene shifts to the helpless victims. </a:t>
            </a:r>
          </a:p>
          <a:p>
            <a:pPr>
              <a:lnSpc>
                <a:spcPct val="80000"/>
              </a:lnSpc>
              <a:buFontTx/>
              <a:buNone/>
            </a:pPr>
            <a:r>
              <a:rPr lang="en-US" altLang="en-US" sz="3200" dirty="0" smtClean="0"/>
              <a:t>One </a:t>
            </a:r>
            <a:r>
              <a:rPr lang="en-US" altLang="en-US" sz="3200" dirty="0"/>
              <a:t>turns to the other and asks, </a:t>
            </a:r>
            <a:r>
              <a:rPr lang="en-US" altLang="en-US" sz="3200" i="1" dirty="0"/>
              <a:t>"</a:t>
            </a:r>
            <a:r>
              <a:rPr lang="en-US" altLang="en-US" sz="3200" b="1" i="1" dirty="0"/>
              <a:t>Who was that masked man?"</a:t>
            </a:r>
            <a:r>
              <a:rPr lang="en-US" altLang="en-US" sz="3200" dirty="0"/>
              <a:t> The other replies, </a:t>
            </a:r>
            <a:r>
              <a:rPr lang="en-US" altLang="en-US" sz="3200" b="1" i="1" dirty="0"/>
              <a:t>"Why, that was the Lone Ranger!" </a:t>
            </a:r>
          </a:p>
          <a:p>
            <a:pPr>
              <a:lnSpc>
                <a:spcPct val="80000"/>
              </a:lnSpc>
              <a:buFontTx/>
              <a:buNone/>
            </a:pPr>
            <a:r>
              <a:rPr lang="en-US" altLang="en-US" sz="3200" dirty="0" smtClean="0"/>
              <a:t>Then </a:t>
            </a:r>
            <a:r>
              <a:rPr lang="en-US" altLang="en-US" sz="3200" dirty="0"/>
              <a:t>we see Silver rear up and with a mighty </a:t>
            </a:r>
            <a:r>
              <a:rPr lang="en-US" altLang="en-US" sz="3200" b="1" i="1" dirty="0"/>
              <a:t>"Hi-ho Silver,"</a:t>
            </a:r>
            <a:r>
              <a:rPr lang="en-US" altLang="en-US" sz="3200" dirty="0"/>
              <a:t> the Lone Ranger and his companion ride away.</a:t>
            </a:r>
            <a:r>
              <a:rPr lang="en-US" altLang="en-US" sz="2400" dirty="0"/>
              <a:t/>
            </a:r>
            <a:br>
              <a:rPr lang="en-US" altLang="en-US" sz="2400" dirty="0"/>
            </a:br>
            <a:r>
              <a:rPr lang="en-US" altLang="en-US" sz="2400" dirty="0"/>
              <a:t/>
            </a:r>
            <a:br>
              <a:rPr lang="en-US" altLang="en-US" sz="2400" dirty="0"/>
            </a:br>
            <a:endParaRPr lang="en-US" altLang="en-US" sz="2400" dirty="0"/>
          </a:p>
        </p:txBody>
      </p:sp>
    </p:spTree>
    <p:extLst>
      <p:ext uri="{BB962C8B-B14F-4D97-AF65-F5344CB8AC3E}">
        <p14:creationId xmlns:p14="http://schemas.microsoft.com/office/powerpoint/2010/main" val="2074837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13657" y="0"/>
            <a:ext cx="10482943" cy="1036850"/>
          </a:xfrm>
        </p:spPr>
        <p:txBody>
          <a:bodyPr>
            <a:noAutofit/>
          </a:bodyPr>
          <a:lstStyle/>
          <a:p>
            <a:r>
              <a:rPr lang="en-US" altLang="en-US" sz="4000" b="1" dirty="0">
                <a:solidFill>
                  <a:srgbClr val="FFFF00"/>
                </a:solidFill>
              </a:rPr>
              <a:t>Prospering Through </a:t>
            </a:r>
            <a:r>
              <a:rPr lang="en-US" altLang="en-US" sz="4000" b="1" dirty="0" smtClean="0">
                <a:solidFill>
                  <a:srgbClr val="FFFF00"/>
                </a:solidFill>
              </a:rPr>
              <a:t>Problem </a:t>
            </a:r>
            <a:r>
              <a:rPr lang="en-US" altLang="en-US" sz="4000" b="1" dirty="0">
                <a:solidFill>
                  <a:srgbClr val="FFFF00"/>
                </a:solidFill>
              </a:rPr>
              <a:t>Challenges</a:t>
            </a:r>
          </a:p>
        </p:txBody>
      </p:sp>
      <p:sp>
        <p:nvSpPr>
          <p:cNvPr id="8195" name="Rectangle 3"/>
          <p:cNvSpPr>
            <a:spLocks noGrp="1" noChangeArrowheads="1"/>
          </p:cNvSpPr>
          <p:nvPr>
            <p:ph type="body" idx="1"/>
          </p:nvPr>
        </p:nvSpPr>
        <p:spPr>
          <a:xfrm>
            <a:off x="685800" y="1828800"/>
            <a:ext cx="10755086" cy="4343400"/>
          </a:xfrm>
        </p:spPr>
        <p:txBody>
          <a:bodyPr>
            <a:normAutofit lnSpcReduction="10000"/>
          </a:bodyPr>
          <a:lstStyle/>
          <a:p>
            <a:pPr>
              <a:lnSpc>
                <a:spcPct val="90000"/>
              </a:lnSpc>
              <a:buFontTx/>
              <a:buNone/>
            </a:pPr>
            <a:r>
              <a:rPr lang="en-US" altLang="en-US" sz="2800" dirty="0"/>
              <a:t>	</a:t>
            </a:r>
            <a:r>
              <a:rPr lang="en-US" altLang="en-US" sz="3200" dirty="0"/>
              <a:t>If only it were that easy. </a:t>
            </a:r>
          </a:p>
          <a:p>
            <a:pPr>
              <a:lnSpc>
                <a:spcPct val="90000"/>
              </a:lnSpc>
              <a:buFontTx/>
              <a:buNone/>
            </a:pPr>
            <a:r>
              <a:rPr lang="en-US" altLang="en-US" sz="3200" dirty="0"/>
              <a:t>	Real life experience reminds us that problems and adversity tax our energy, our motivation and our productivity. </a:t>
            </a:r>
          </a:p>
          <a:p>
            <a:pPr>
              <a:lnSpc>
                <a:spcPct val="90000"/>
              </a:lnSpc>
              <a:buFontTx/>
              <a:buNone/>
            </a:pPr>
            <a:r>
              <a:rPr lang="en-US" altLang="en-US" sz="3200" dirty="0"/>
              <a:t>	Yet our greatest chance to succeed comes when we face problems head on and benefit from the lessons they bring. </a:t>
            </a:r>
          </a:p>
          <a:p>
            <a:pPr>
              <a:lnSpc>
                <a:spcPct val="90000"/>
              </a:lnSpc>
              <a:buFontTx/>
              <a:buNone/>
            </a:pPr>
            <a:r>
              <a:rPr lang="en-US" altLang="en-US" sz="3200" dirty="0"/>
              <a:t>	When problems get you down, be encouraged by this saying, </a:t>
            </a:r>
            <a:r>
              <a:rPr lang="en-US" altLang="en-US" sz="3200" b="1" i="1" dirty="0"/>
              <a:t>"A man sometimes finds profit in adversity."</a:t>
            </a:r>
          </a:p>
        </p:txBody>
      </p:sp>
    </p:spTree>
    <p:extLst>
      <p:ext uri="{BB962C8B-B14F-4D97-AF65-F5344CB8AC3E}">
        <p14:creationId xmlns:p14="http://schemas.microsoft.com/office/powerpoint/2010/main" val="213642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97974"/>
            <a:ext cx="10395857" cy="1036850"/>
          </a:xfrm>
        </p:spPr>
        <p:txBody>
          <a:bodyPr>
            <a:noAutofit/>
          </a:bodyPr>
          <a:lstStyle/>
          <a:p>
            <a:r>
              <a:rPr lang="en-US" altLang="en-US" sz="4000" b="1" dirty="0">
                <a:solidFill>
                  <a:srgbClr val="FFFF00"/>
                </a:solidFill>
              </a:rPr>
              <a:t>Prospering Through </a:t>
            </a:r>
            <a:r>
              <a:rPr lang="en-US" altLang="en-US" sz="4000" b="1" dirty="0" smtClean="0">
                <a:solidFill>
                  <a:srgbClr val="FFFF00"/>
                </a:solidFill>
              </a:rPr>
              <a:t>Problem </a:t>
            </a:r>
            <a:r>
              <a:rPr lang="en-US" altLang="en-US" sz="4000" b="1" dirty="0">
                <a:solidFill>
                  <a:srgbClr val="FFFF00"/>
                </a:solidFill>
              </a:rPr>
              <a:t>Challenges</a:t>
            </a:r>
          </a:p>
        </p:txBody>
      </p:sp>
      <p:sp>
        <p:nvSpPr>
          <p:cNvPr id="9219" name="Rectangle 3"/>
          <p:cNvSpPr>
            <a:spLocks noGrp="1" noChangeArrowheads="1"/>
          </p:cNvSpPr>
          <p:nvPr>
            <p:ph type="body" idx="1"/>
          </p:nvPr>
        </p:nvSpPr>
        <p:spPr/>
        <p:txBody>
          <a:bodyPr/>
          <a:lstStyle/>
          <a:p>
            <a:pPr>
              <a:buFontTx/>
              <a:buNone/>
            </a:pPr>
            <a:r>
              <a:rPr lang="en-US" altLang="en-US" b="1" dirty="0"/>
              <a:t>	</a:t>
            </a:r>
          </a:p>
          <a:p>
            <a:pPr>
              <a:buFontTx/>
              <a:buNone/>
            </a:pPr>
            <a:endParaRPr lang="en-US" altLang="en-US" b="1" dirty="0"/>
          </a:p>
          <a:p>
            <a:pPr algn="ctr">
              <a:buFontTx/>
              <a:buNone/>
            </a:pPr>
            <a:r>
              <a:rPr lang="en-US" altLang="en-US" b="1" dirty="0"/>
              <a:t>	</a:t>
            </a:r>
            <a:r>
              <a:rPr lang="en-US" altLang="en-US" sz="4000" b="1" dirty="0"/>
              <a:t>Here are some of the benefits of working through adversity: </a:t>
            </a:r>
          </a:p>
        </p:txBody>
      </p:sp>
    </p:spTree>
    <p:extLst>
      <p:ext uri="{BB962C8B-B14F-4D97-AF65-F5344CB8AC3E}">
        <p14:creationId xmlns:p14="http://schemas.microsoft.com/office/powerpoint/2010/main" val="644443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46314" y="-104104"/>
            <a:ext cx="10450286" cy="1036850"/>
          </a:xfrm>
        </p:spPr>
        <p:txBody>
          <a:bodyPr>
            <a:noAutofit/>
          </a:bodyPr>
          <a:lstStyle/>
          <a:p>
            <a:r>
              <a:rPr lang="en-US" altLang="en-US" sz="4000" b="1" dirty="0">
                <a:solidFill>
                  <a:srgbClr val="FFFF00"/>
                </a:solidFill>
              </a:rPr>
              <a:t>Prospering Through </a:t>
            </a:r>
            <a:r>
              <a:rPr lang="en-US" altLang="en-US" sz="4000" b="1" dirty="0" smtClean="0">
                <a:solidFill>
                  <a:srgbClr val="FFFF00"/>
                </a:solidFill>
              </a:rPr>
              <a:t>Problem </a:t>
            </a:r>
            <a:r>
              <a:rPr lang="en-US" altLang="en-US" sz="4000" b="1" dirty="0">
                <a:solidFill>
                  <a:srgbClr val="FFFF00"/>
                </a:solidFill>
              </a:rPr>
              <a:t>Challenges</a:t>
            </a:r>
          </a:p>
        </p:txBody>
      </p:sp>
      <p:sp>
        <p:nvSpPr>
          <p:cNvPr id="10243" name="Rectangle 3"/>
          <p:cNvSpPr>
            <a:spLocks noGrp="1" noChangeArrowheads="1"/>
          </p:cNvSpPr>
          <p:nvPr>
            <p:ph type="body" idx="1"/>
          </p:nvPr>
        </p:nvSpPr>
        <p:spPr>
          <a:xfrm>
            <a:off x="359229" y="1828799"/>
            <a:ext cx="11571514" cy="4778829"/>
          </a:xfrm>
        </p:spPr>
        <p:txBody>
          <a:bodyPr>
            <a:normAutofit fontScale="40000" lnSpcReduction="20000"/>
          </a:bodyPr>
          <a:lstStyle/>
          <a:p>
            <a:pPr>
              <a:lnSpc>
                <a:spcPct val="90000"/>
              </a:lnSpc>
              <a:buFontTx/>
              <a:buNone/>
            </a:pPr>
            <a:r>
              <a:rPr lang="en-US" altLang="en-US" sz="2400" b="1" dirty="0"/>
              <a:t>	</a:t>
            </a:r>
            <a:r>
              <a:rPr lang="en-US" altLang="en-US" sz="8000" b="1" dirty="0"/>
              <a:t>Adversity inspires new ideas</a:t>
            </a:r>
            <a:r>
              <a:rPr lang="en-US" altLang="en-US" sz="8000" dirty="0"/>
              <a:t> – </a:t>
            </a:r>
          </a:p>
          <a:p>
            <a:pPr>
              <a:lnSpc>
                <a:spcPct val="90000"/>
              </a:lnSpc>
              <a:buFontTx/>
              <a:buNone/>
            </a:pPr>
            <a:r>
              <a:rPr lang="en-US" altLang="en-US" sz="8000" dirty="0"/>
              <a:t>	The old adage, </a:t>
            </a:r>
            <a:r>
              <a:rPr lang="en-US" altLang="en-US" sz="8000" b="1" i="1" dirty="0"/>
              <a:t>"Necessity is the mother of invention"</a:t>
            </a:r>
            <a:r>
              <a:rPr lang="en-US" altLang="en-US" sz="8000" dirty="0"/>
              <a:t> should have this corollary: </a:t>
            </a:r>
            <a:r>
              <a:rPr lang="en-US" altLang="en-US" sz="8000" b="1" i="1" dirty="0"/>
              <a:t>"Adversity is the mother of new ideas."</a:t>
            </a:r>
            <a:r>
              <a:rPr lang="en-US" altLang="en-US" sz="8000" dirty="0"/>
              <a:t> </a:t>
            </a:r>
          </a:p>
          <a:p>
            <a:pPr>
              <a:lnSpc>
                <a:spcPct val="90000"/>
              </a:lnSpc>
              <a:buFontTx/>
              <a:buNone/>
            </a:pPr>
            <a:r>
              <a:rPr lang="en-US" altLang="en-US" sz="8000" dirty="0"/>
              <a:t>	Often the challenge of a problem will force us into new ways of thinking. Sir Arthur Conan Doyle, creator of Sherlock Holmes, once observed, </a:t>
            </a:r>
            <a:r>
              <a:rPr lang="en-US" altLang="en-US" sz="8000" b="1" i="1" dirty="0"/>
              <a:t>"When you have eliminated the impossible, that which remains, however improbable, must be the truth."</a:t>
            </a:r>
            <a:r>
              <a:rPr lang="en-US" altLang="en-US" sz="8000" dirty="0"/>
              <a:t> </a:t>
            </a:r>
          </a:p>
          <a:p>
            <a:pPr>
              <a:lnSpc>
                <a:spcPct val="90000"/>
              </a:lnSpc>
              <a:buFontTx/>
              <a:buNone/>
            </a:pPr>
            <a:r>
              <a:rPr lang="en-US" altLang="en-US" sz="8000" dirty="0"/>
              <a:t>	Adversity is similar. It causes us to look at new ideas, eliminating the impossible and trying options that previously seemed improbable. </a:t>
            </a:r>
          </a:p>
        </p:txBody>
      </p:sp>
    </p:spTree>
    <p:extLst>
      <p:ext uri="{BB962C8B-B14F-4D97-AF65-F5344CB8AC3E}">
        <p14:creationId xmlns:p14="http://schemas.microsoft.com/office/powerpoint/2010/main" val="1622200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13657" y="-82332"/>
            <a:ext cx="10482943" cy="1036850"/>
          </a:xfrm>
        </p:spPr>
        <p:txBody>
          <a:bodyPr>
            <a:noAutofit/>
          </a:bodyPr>
          <a:lstStyle/>
          <a:p>
            <a:r>
              <a:rPr lang="en-US" altLang="en-US" sz="4000" b="1" dirty="0">
                <a:solidFill>
                  <a:srgbClr val="FFFF00"/>
                </a:solidFill>
              </a:rPr>
              <a:t>Prospering Through </a:t>
            </a:r>
            <a:r>
              <a:rPr lang="en-US" altLang="en-US" sz="4000" b="1" dirty="0" smtClean="0">
                <a:solidFill>
                  <a:srgbClr val="FFFF00"/>
                </a:solidFill>
              </a:rPr>
              <a:t>Problem </a:t>
            </a:r>
            <a:r>
              <a:rPr lang="en-US" altLang="en-US" sz="4000" b="1" dirty="0">
                <a:solidFill>
                  <a:srgbClr val="FFFF00"/>
                </a:solidFill>
              </a:rPr>
              <a:t>Challenges</a:t>
            </a:r>
          </a:p>
        </p:txBody>
      </p:sp>
      <p:sp>
        <p:nvSpPr>
          <p:cNvPr id="11267" name="Rectangle 3"/>
          <p:cNvSpPr>
            <a:spLocks noGrp="1" noChangeArrowheads="1"/>
          </p:cNvSpPr>
          <p:nvPr>
            <p:ph type="body" idx="1"/>
          </p:nvPr>
        </p:nvSpPr>
        <p:spPr>
          <a:xfrm>
            <a:off x="446313" y="1828800"/>
            <a:ext cx="11386457" cy="4343400"/>
          </a:xfrm>
        </p:spPr>
        <p:txBody>
          <a:bodyPr>
            <a:normAutofit/>
          </a:bodyPr>
          <a:lstStyle/>
          <a:p>
            <a:pPr>
              <a:lnSpc>
                <a:spcPct val="90000"/>
              </a:lnSpc>
            </a:pPr>
            <a:r>
              <a:rPr lang="en-US" altLang="en-US" sz="3200" b="1" dirty="0"/>
              <a:t>Adversity creates a sense of unity and purpose</a:t>
            </a:r>
            <a:r>
              <a:rPr lang="en-US" altLang="en-US" sz="3200" dirty="0"/>
              <a:t> – </a:t>
            </a:r>
          </a:p>
          <a:p>
            <a:pPr>
              <a:lnSpc>
                <a:spcPct val="90000"/>
              </a:lnSpc>
              <a:buFontTx/>
              <a:buNone/>
            </a:pPr>
            <a:r>
              <a:rPr lang="en-US" altLang="en-US" sz="3200" dirty="0"/>
              <a:t>	Trials often renew our perspective. An impending problem can be the catalyst that brings people together. </a:t>
            </a:r>
          </a:p>
          <a:p>
            <a:pPr>
              <a:lnSpc>
                <a:spcPct val="90000"/>
              </a:lnSpc>
              <a:buFontTx/>
              <a:buNone/>
            </a:pPr>
            <a:r>
              <a:rPr lang="en-US" altLang="en-US" sz="3200" dirty="0"/>
              <a:t>	Nothing unifies a group of people more, or gives them a greater sense of purpose, than coming together to overcome a stiff challenge. </a:t>
            </a:r>
            <a:endParaRPr lang="en-US" altLang="en-US" sz="3200" dirty="0" smtClean="0"/>
          </a:p>
          <a:p>
            <a:pPr>
              <a:lnSpc>
                <a:spcPct val="90000"/>
              </a:lnSpc>
              <a:buFontTx/>
              <a:buNone/>
            </a:pPr>
            <a:r>
              <a:rPr lang="en-US" altLang="en-US" sz="3200" dirty="0"/>
              <a:t>	</a:t>
            </a:r>
            <a:r>
              <a:rPr lang="en-US" altLang="en-US" sz="3200" dirty="0" smtClean="0"/>
              <a:t>Make </a:t>
            </a:r>
            <a:r>
              <a:rPr lang="en-US" altLang="en-US" sz="3200" dirty="0"/>
              <a:t>sure you let adversity clarify what you're all about. </a:t>
            </a:r>
          </a:p>
        </p:txBody>
      </p:sp>
    </p:spTree>
    <p:extLst>
      <p:ext uri="{BB962C8B-B14F-4D97-AF65-F5344CB8AC3E}">
        <p14:creationId xmlns:p14="http://schemas.microsoft.com/office/powerpoint/2010/main" val="1435321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15686" y="-82332"/>
            <a:ext cx="10580914" cy="1036850"/>
          </a:xfrm>
        </p:spPr>
        <p:txBody>
          <a:bodyPr>
            <a:noAutofit/>
          </a:bodyPr>
          <a:lstStyle/>
          <a:p>
            <a:r>
              <a:rPr lang="en-US" altLang="en-US" sz="4000" b="1" dirty="0">
                <a:solidFill>
                  <a:srgbClr val="FFFF00"/>
                </a:solidFill>
              </a:rPr>
              <a:t>Prospering Through </a:t>
            </a:r>
            <a:r>
              <a:rPr lang="en-US" altLang="en-US" sz="4000" b="1" dirty="0" smtClean="0">
                <a:solidFill>
                  <a:srgbClr val="FFFF00"/>
                </a:solidFill>
              </a:rPr>
              <a:t>Problem </a:t>
            </a:r>
            <a:r>
              <a:rPr lang="en-US" altLang="en-US" sz="4000" b="1" dirty="0">
                <a:solidFill>
                  <a:srgbClr val="FFFF00"/>
                </a:solidFill>
              </a:rPr>
              <a:t>Challenges</a:t>
            </a:r>
          </a:p>
        </p:txBody>
      </p:sp>
      <p:sp>
        <p:nvSpPr>
          <p:cNvPr id="12291" name="Rectangle 3"/>
          <p:cNvSpPr>
            <a:spLocks noGrp="1" noChangeArrowheads="1"/>
          </p:cNvSpPr>
          <p:nvPr>
            <p:ph type="body" idx="1"/>
          </p:nvPr>
        </p:nvSpPr>
        <p:spPr>
          <a:xfrm>
            <a:off x="217715" y="1567540"/>
            <a:ext cx="11549742" cy="4343400"/>
          </a:xfrm>
        </p:spPr>
        <p:txBody>
          <a:bodyPr>
            <a:noAutofit/>
          </a:bodyPr>
          <a:lstStyle/>
          <a:p>
            <a:pPr>
              <a:lnSpc>
                <a:spcPct val="90000"/>
              </a:lnSpc>
            </a:pPr>
            <a:r>
              <a:rPr lang="en-US" altLang="en-US" sz="3200" b="1" dirty="0"/>
              <a:t>Adversity motivates us to change</a:t>
            </a:r>
            <a:r>
              <a:rPr lang="en-US" altLang="en-US" sz="3200" dirty="0"/>
              <a:t> – </a:t>
            </a:r>
          </a:p>
          <a:p>
            <a:pPr>
              <a:lnSpc>
                <a:spcPct val="90000"/>
              </a:lnSpc>
              <a:buFontTx/>
              <a:buNone/>
            </a:pPr>
            <a:r>
              <a:rPr lang="en-US" altLang="en-US" sz="3200" dirty="0"/>
              <a:t>	There's a difference between quitting and changing. Some people quit at the first sign of a problem. Don't let adversity turn you into a quitter. </a:t>
            </a:r>
          </a:p>
          <a:p>
            <a:pPr>
              <a:lnSpc>
                <a:spcPct val="90000"/>
              </a:lnSpc>
              <a:buFontTx/>
              <a:buNone/>
            </a:pPr>
            <a:r>
              <a:rPr lang="en-US" altLang="en-US" sz="3200" dirty="0"/>
              <a:t>	Change is different. Change is the acknowledgment that you need to grow and improve. </a:t>
            </a:r>
          </a:p>
          <a:p>
            <a:pPr>
              <a:lnSpc>
                <a:spcPct val="90000"/>
              </a:lnSpc>
              <a:buFontTx/>
              <a:buNone/>
            </a:pPr>
            <a:r>
              <a:rPr lang="en-US" altLang="en-US" sz="3200" dirty="0"/>
              <a:t>	Remember, </a:t>
            </a:r>
            <a:r>
              <a:rPr lang="en-US" altLang="en-US" sz="3200" b="1" i="1" dirty="0"/>
              <a:t>"Most people don't change when they see the light, but when they feel the heat."</a:t>
            </a:r>
            <a:r>
              <a:rPr lang="en-US" altLang="en-US" sz="3200" dirty="0"/>
              <a:t> </a:t>
            </a:r>
          </a:p>
          <a:p>
            <a:pPr>
              <a:lnSpc>
                <a:spcPct val="90000"/>
              </a:lnSpc>
              <a:buFontTx/>
              <a:buNone/>
            </a:pPr>
            <a:r>
              <a:rPr lang="en-US" altLang="en-US" sz="3200" dirty="0"/>
              <a:t>	Let adversity help change you into the professional you need to become. </a:t>
            </a:r>
          </a:p>
        </p:txBody>
      </p:sp>
    </p:spTree>
    <p:extLst>
      <p:ext uri="{BB962C8B-B14F-4D97-AF65-F5344CB8AC3E}">
        <p14:creationId xmlns:p14="http://schemas.microsoft.com/office/powerpoint/2010/main" val="1809356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26572" y="0"/>
            <a:ext cx="10537371" cy="1036850"/>
          </a:xfrm>
        </p:spPr>
        <p:txBody>
          <a:bodyPr>
            <a:noAutofit/>
          </a:bodyPr>
          <a:lstStyle/>
          <a:p>
            <a:r>
              <a:rPr lang="en-US" altLang="en-US" sz="4000" b="1" dirty="0">
                <a:solidFill>
                  <a:srgbClr val="FFFF00"/>
                </a:solidFill>
              </a:rPr>
              <a:t>Prospering Through </a:t>
            </a:r>
            <a:r>
              <a:rPr lang="en-US" altLang="en-US" sz="4000" b="1" dirty="0" smtClean="0">
                <a:solidFill>
                  <a:srgbClr val="FFFF00"/>
                </a:solidFill>
              </a:rPr>
              <a:t>Problem </a:t>
            </a:r>
            <a:r>
              <a:rPr lang="en-US" altLang="en-US" sz="4000" b="1" dirty="0">
                <a:solidFill>
                  <a:srgbClr val="FFFF00"/>
                </a:solidFill>
              </a:rPr>
              <a:t>Challenges</a:t>
            </a:r>
          </a:p>
        </p:txBody>
      </p:sp>
      <p:sp>
        <p:nvSpPr>
          <p:cNvPr id="13315" name="Rectangle 3"/>
          <p:cNvSpPr>
            <a:spLocks noGrp="1" noChangeArrowheads="1"/>
          </p:cNvSpPr>
          <p:nvPr>
            <p:ph type="body" idx="1"/>
          </p:nvPr>
        </p:nvSpPr>
        <p:spPr>
          <a:xfrm>
            <a:off x="402771" y="1828800"/>
            <a:ext cx="11179629" cy="4887686"/>
          </a:xfrm>
        </p:spPr>
        <p:txBody>
          <a:bodyPr>
            <a:normAutofit fontScale="92500" lnSpcReduction="20000"/>
          </a:bodyPr>
          <a:lstStyle/>
          <a:p>
            <a:pPr>
              <a:lnSpc>
                <a:spcPct val="90000"/>
              </a:lnSpc>
            </a:pPr>
            <a:r>
              <a:rPr lang="en-US" altLang="en-US" sz="3500" b="1" dirty="0"/>
              <a:t>Adversity develops character</a:t>
            </a:r>
            <a:r>
              <a:rPr lang="en-US" altLang="en-US" sz="3500" dirty="0"/>
              <a:t> – </a:t>
            </a:r>
          </a:p>
          <a:p>
            <a:pPr>
              <a:lnSpc>
                <a:spcPct val="90000"/>
              </a:lnSpc>
              <a:buFontTx/>
              <a:buNone/>
            </a:pPr>
            <a:r>
              <a:rPr lang="en-US" altLang="en-US" sz="3500" dirty="0"/>
              <a:t>	James </a:t>
            </a:r>
            <a:r>
              <a:rPr lang="en-US" altLang="en-US" sz="3500" dirty="0" err="1"/>
              <a:t>Bilkey</a:t>
            </a:r>
            <a:r>
              <a:rPr lang="en-US" altLang="en-US" sz="3500" dirty="0"/>
              <a:t> reminds us, </a:t>
            </a:r>
            <a:r>
              <a:rPr lang="en-US" altLang="en-US" sz="3500" b="1" i="1" dirty="0"/>
              <a:t>"You will never be the person you can be if pressure, tension and discipline are taken out of your life."</a:t>
            </a:r>
            <a:r>
              <a:rPr lang="en-US" altLang="en-US" sz="3500" dirty="0"/>
              <a:t> Without adversity it is difficult to know the depth or the strength of your character. </a:t>
            </a:r>
          </a:p>
          <a:p>
            <a:pPr>
              <a:lnSpc>
                <a:spcPct val="90000"/>
              </a:lnSpc>
              <a:buFontTx/>
              <a:buNone/>
            </a:pPr>
            <a:r>
              <a:rPr lang="en-US" altLang="en-US" sz="3500" dirty="0"/>
              <a:t>	According to Zig </a:t>
            </a:r>
            <a:r>
              <a:rPr lang="en-US" altLang="en-US" sz="3500" dirty="0" err="1"/>
              <a:t>Ziglar</a:t>
            </a:r>
            <a:r>
              <a:rPr lang="en-US" altLang="en-US" sz="3500" dirty="0"/>
              <a:t>, you can learn more about a person by spending a few minutes watching them react to adversity than by spending days and weeks watching them respond to the </a:t>
            </a:r>
            <a:r>
              <a:rPr lang="en-US" altLang="en-US" sz="3500" b="1" i="1" dirty="0"/>
              <a:t>"good times"</a:t>
            </a:r>
            <a:r>
              <a:rPr lang="en-US" altLang="en-US" sz="3500" dirty="0"/>
              <a:t> of life. </a:t>
            </a:r>
          </a:p>
          <a:p>
            <a:pPr>
              <a:lnSpc>
                <a:spcPct val="90000"/>
              </a:lnSpc>
              <a:buFontTx/>
              <a:buNone/>
            </a:pPr>
            <a:r>
              <a:rPr lang="en-US" altLang="en-US" sz="3500" dirty="0"/>
              <a:t>	Remember, </a:t>
            </a:r>
            <a:r>
              <a:rPr lang="en-US" altLang="en-US" sz="3500" b="1" i="1" dirty="0"/>
              <a:t>"Adversity makes men; good fortune makes monsters."</a:t>
            </a:r>
          </a:p>
          <a:p>
            <a:pPr>
              <a:lnSpc>
                <a:spcPct val="90000"/>
              </a:lnSpc>
            </a:pPr>
            <a:endParaRPr lang="en-US" altLang="en-US" sz="2400" b="1" i="1" dirty="0"/>
          </a:p>
        </p:txBody>
      </p:sp>
    </p:spTree>
    <p:extLst>
      <p:ext uri="{BB962C8B-B14F-4D97-AF65-F5344CB8AC3E}">
        <p14:creationId xmlns:p14="http://schemas.microsoft.com/office/powerpoint/2010/main" val="3275204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771" y="-102728"/>
            <a:ext cx="10472057" cy="1036850"/>
          </a:xfrm>
        </p:spPr>
        <p:txBody>
          <a:bodyPr>
            <a:noAutofit/>
          </a:bodyPr>
          <a:lstStyle/>
          <a:p>
            <a:r>
              <a:rPr lang="en-US" altLang="en-US" sz="4000" b="1" dirty="0">
                <a:solidFill>
                  <a:srgbClr val="FFFF00"/>
                </a:solidFill>
              </a:rPr>
              <a:t>Prospering </a:t>
            </a:r>
            <a:r>
              <a:rPr lang="en-US" altLang="en-US" sz="4000" b="1">
                <a:solidFill>
                  <a:srgbClr val="FFFF00"/>
                </a:solidFill>
              </a:rPr>
              <a:t>Through </a:t>
            </a:r>
            <a:r>
              <a:rPr lang="en-US" altLang="en-US" sz="4000" b="1" smtClean="0">
                <a:solidFill>
                  <a:srgbClr val="FFFF00"/>
                </a:solidFill>
              </a:rPr>
              <a:t>Problem </a:t>
            </a:r>
            <a:r>
              <a:rPr lang="en-US" altLang="en-US" sz="4000" b="1" dirty="0">
                <a:solidFill>
                  <a:srgbClr val="FFFF00"/>
                </a:solidFill>
              </a:rPr>
              <a:t>Challenges</a:t>
            </a:r>
            <a:endParaRPr lang="en-US" sz="4000" dirty="0">
              <a:solidFill>
                <a:srgbClr val="FFFF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
        <p:nvSpPr>
          <p:cNvPr id="6" name="TextBox 5"/>
          <p:cNvSpPr txBox="1"/>
          <p:nvPr/>
        </p:nvSpPr>
        <p:spPr>
          <a:xfrm>
            <a:off x="402771" y="2329543"/>
            <a:ext cx="3820886" cy="1938992"/>
          </a:xfrm>
          <a:prstGeom prst="rect">
            <a:avLst/>
          </a:prstGeom>
          <a:noFill/>
        </p:spPr>
        <p:txBody>
          <a:bodyPr wrap="square" rtlCol="0">
            <a:spAutoFit/>
          </a:bodyPr>
          <a:lstStyle/>
          <a:p>
            <a:pPr algn="ctr"/>
            <a:r>
              <a:rPr lang="en-US" sz="6000" b="1" dirty="0" smtClean="0"/>
              <a:t>Good Selling !</a:t>
            </a:r>
            <a:endParaRPr lang="en-US" sz="6000" b="1"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0041" y="4256315"/>
            <a:ext cx="1685360" cy="609600"/>
          </a:xfrm>
          <a:prstGeom prst="rect">
            <a:avLst/>
          </a:prstGeom>
        </p:spPr>
      </p:pic>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148943" y="1621972"/>
            <a:ext cx="6852557" cy="4376058"/>
          </a:xfrm>
        </p:spPr>
      </p:pic>
      <p:sp>
        <p:nvSpPr>
          <p:cNvPr id="8" name="Content Placeholder 7"/>
          <p:cNvSpPr txBox="1">
            <a:spLocks/>
          </p:cNvSpPr>
          <p:nvPr/>
        </p:nvSpPr>
        <p:spPr>
          <a:xfrm>
            <a:off x="0" y="5998030"/>
            <a:ext cx="12115800" cy="968832"/>
          </a:xfrm>
          <a:prstGeom prst="rect">
            <a:avLst/>
          </a:prstGeom>
        </p:spPr>
        <p:txBody>
          <a:bodyPr vert="horz" lIns="91440" tIns="45720" rIns="91440" bIns="45720" rtlCol="0">
            <a:normAutofit lnSpcReduction="10000"/>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r>
              <a:rPr lang="en-US" sz="1100" dirty="0" smtClean="0"/>
              <a:t>Disclaimer: The information contained in this presentation is intended solely for your personal reference. Such information is subject to change without notice, its accuracy is not guaranteed and it may not contain all material information concerning J.W. Owens.  The Company makes no representation regarding, and assumes no responsibility or liability for, the accuracy or completeness of, or any errors or omissions in, any information contained herein. In addition, the information contains white papers , presentation from others, industry material, public or shared  information from others and J.W. Owens that may reflect the his current views with respect to future events and performance. This presentation does not constitute an offer or invitation to purchase or subscribe or to provide any service or advice, and no part of it shall form the basis of or be relied upon in connection with any contract, commitment or decision in relation thereto.</a:t>
            </a:r>
          </a:p>
          <a:p>
            <a:endParaRPr lang="en-US" dirty="0"/>
          </a:p>
        </p:txBody>
      </p:sp>
      <p:sp>
        <p:nvSpPr>
          <p:cNvPr id="9" name="TextBox 8"/>
          <p:cNvSpPr txBox="1"/>
          <p:nvPr/>
        </p:nvSpPr>
        <p:spPr>
          <a:xfrm>
            <a:off x="76200" y="1543050"/>
            <a:ext cx="4495799" cy="646331"/>
          </a:xfrm>
          <a:prstGeom prst="rect">
            <a:avLst/>
          </a:prstGeom>
          <a:noFill/>
        </p:spPr>
        <p:txBody>
          <a:bodyPr wrap="square" rtlCol="0">
            <a:spAutoFit/>
          </a:bodyPr>
          <a:lstStyle/>
          <a:p>
            <a:pPr algn="ctr"/>
            <a:r>
              <a:rPr lang="en-US" b="1" dirty="0"/>
              <a:t>This is a series of </a:t>
            </a:r>
            <a:r>
              <a:rPr lang="en-US" b="1" dirty="0" smtClean="0"/>
              <a:t>Training </a:t>
            </a:r>
            <a:r>
              <a:rPr lang="en-US" b="1" dirty="0"/>
              <a:t>for your </a:t>
            </a:r>
            <a:r>
              <a:rPr lang="en-US" b="1" dirty="0" smtClean="0"/>
              <a:t>Management, Sales &amp; Office TEAM</a:t>
            </a:r>
            <a:endParaRPr lang="en-US" b="1" dirty="0"/>
          </a:p>
        </p:txBody>
      </p:sp>
      <p:sp>
        <p:nvSpPr>
          <p:cNvPr id="10" name="TextBox 9"/>
          <p:cNvSpPr txBox="1"/>
          <p:nvPr/>
        </p:nvSpPr>
        <p:spPr>
          <a:xfrm>
            <a:off x="231239" y="5084488"/>
            <a:ext cx="4256314" cy="646331"/>
          </a:xfrm>
          <a:prstGeom prst="rect">
            <a:avLst/>
          </a:prstGeom>
          <a:noFill/>
        </p:spPr>
        <p:txBody>
          <a:bodyPr wrap="square" rtlCol="0">
            <a:spAutoFit/>
          </a:bodyPr>
          <a:lstStyle/>
          <a:p>
            <a:pPr algn="ctr"/>
            <a:r>
              <a:rPr lang="en-US" b="1" dirty="0" smtClean="0"/>
              <a:t>J.W. Owens - 561-372-5922 results.jwowens@gmail.com </a:t>
            </a:r>
            <a:endParaRPr lang="en-US" b="1" dirty="0"/>
          </a:p>
        </p:txBody>
      </p:sp>
      <p:sp>
        <p:nvSpPr>
          <p:cNvPr id="11" name="TextBox 6"/>
          <p:cNvSpPr txBox="1"/>
          <p:nvPr/>
        </p:nvSpPr>
        <p:spPr>
          <a:xfrm>
            <a:off x="646210" y="5676389"/>
            <a:ext cx="342637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rgbClr val="0070C0"/>
                </a:solidFill>
                <a:latin typeface="Bodoni MT" panose="02070603080606020203" pitchFamily="18" charset="0"/>
              </a:rPr>
              <a:t>A Perspective 101 Series</a:t>
            </a:r>
            <a:endParaRPr lang="en-US" b="1" dirty="0">
              <a:solidFill>
                <a:srgbClr val="0070C0"/>
              </a:solidFill>
              <a:latin typeface="Bodoni MT" panose="02070603080606020203" pitchFamily="18" charset="0"/>
            </a:endParaRPr>
          </a:p>
        </p:txBody>
      </p:sp>
    </p:spTree>
    <p:extLst>
      <p:ext uri="{BB962C8B-B14F-4D97-AF65-F5344CB8AC3E}">
        <p14:creationId xmlns:p14="http://schemas.microsoft.com/office/powerpoint/2010/main" val="2435109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Sales Direction 16X9">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SalesDirection_16x9.potx" id="{FE35DD5A-B687-4161-B4D9-35484B75A379}" vid="{5DB76398-B2EF-4269-B3B2-C0E4C29F3554}"/>
    </a:ext>
  </a:extLst>
</a:theme>
</file>

<file path=ppt/theme/theme2.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417</TotalTime>
  <Words>428</Words>
  <Application>Microsoft Office PowerPoint</Application>
  <PresentationFormat>Custom</PresentationFormat>
  <Paragraphs>47</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Sales Direction 16X9</vt:lpstr>
      <vt:lpstr>Prospering Through Problems and Challenges</vt:lpstr>
      <vt:lpstr>Prospering Through Problem Challenges</vt:lpstr>
      <vt:lpstr>Prospering Through Problem Challenges</vt:lpstr>
      <vt:lpstr>Prospering Through Problem Challenges</vt:lpstr>
      <vt:lpstr>Prospering Through Problem Challenges</vt:lpstr>
      <vt:lpstr>Prospering Through Problem Challenges</vt:lpstr>
      <vt:lpstr>Prospering Through Problem Challenges</vt:lpstr>
      <vt:lpstr>Prospering Through Problem Challenges</vt:lpstr>
      <vt:lpstr>Prospering Through Problem Challenges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with Picture Layout</dc:title>
  <dc:creator>JW Owens</dc:creator>
  <cp:lastModifiedBy>JW Owens</cp:lastModifiedBy>
  <cp:revision>35</cp:revision>
  <dcterms:created xsi:type="dcterms:W3CDTF">2012-08-30T21:52:00Z</dcterms:created>
  <dcterms:modified xsi:type="dcterms:W3CDTF">2016-08-16T15:07:41Z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