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2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139" y="2654170"/>
            <a:ext cx="6268720" cy="992279"/>
          </a:xfrm>
        </p:spPr>
        <p:txBody>
          <a:bodyPr>
            <a:noAutofit/>
          </a:bodyPr>
          <a:lstStyle/>
          <a:p>
            <a:pPr algn="ctr"/>
            <a:r>
              <a:rPr lang="en-US" altLang="en-US" sz="6000" b="1" dirty="0"/>
              <a:t>Prospecting </a:t>
            </a:r>
            <a:r>
              <a:rPr lang="en-US" altLang="en-US" sz="6000" b="1" dirty="0" smtClean="0"/>
              <a:t/>
            </a:r>
            <a:br>
              <a:rPr lang="en-US" altLang="en-US" sz="6000" b="1" dirty="0" smtClean="0"/>
            </a:br>
            <a:r>
              <a:rPr lang="en-US" altLang="en-US" sz="6000" b="1" dirty="0" smtClean="0"/>
              <a:t>for </a:t>
            </a:r>
            <a:br>
              <a:rPr lang="en-US" altLang="en-US" sz="6000" b="1" dirty="0" smtClean="0"/>
            </a:br>
            <a:r>
              <a:rPr lang="en-US" altLang="en-US" sz="6000" b="1" dirty="0" smtClean="0"/>
              <a:t>Additional </a:t>
            </a:r>
            <a:r>
              <a:rPr lang="en-US" altLang="en-US" sz="6000" b="1" dirty="0"/>
              <a:t>Sales</a:t>
            </a:r>
            <a:endParaRPr lang="en-US" sz="6000" b="1" dirty="0"/>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9" name="Picture Placeholder 8"/>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6583" r="26583"/>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196</a:t>
            </a:r>
            <a:endParaRPr lang="en-US" sz="1600" b="1" dirty="0">
              <a:solidFill>
                <a:srgbClr val="FFFF00"/>
              </a:solidFill>
            </a:endParaRPr>
          </a:p>
        </p:txBody>
      </p:sp>
      <p:sp>
        <p:nvSpPr>
          <p:cNvPr id="7" name="TextBox 6"/>
          <p:cNvSpPr txBox="1"/>
          <p:nvPr/>
        </p:nvSpPr>
        <p:spPr>
          <a:xfrm>
            <a:off x="1258614" y="5737163"/>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3369" y="174171"/>
            <a:ext cx="10892973" cy="960438"/>
          </a:xfrm>
        </p:spPr>
        <p:txBody>
          <a:bodyPr>
            <a:normAutofit/>
          </a:bodyPr>
          <a:lstStyle/>
          <a:p>
            <a:r>
              <a:rPr lang="en-US" altLang="en-US" sz="5400" b="1" dirty="0">
                <a:solidFill>
                  <a:srgbClr val="FFFF00"/>
                </a:solidFill>
              </a:rPr>
              <a:t>Prospecting for Additional Sales</a:t>
            </a:r>
          </a:p>
        </p:txBody>
      </p:sp>
      <p:sp>
        <p:nvSpPr>
          <p:cNvPr id="29699" name="Rectangle 3"/>
          <p:cNvSpPr>
            <a:spLocks noGrp="1" noChangeArrowheads="1"/>
          </p:cNvSpPr>
          <p:nvPr>
            <p:ph type="body" idx="1"/>
          </p:nvPr>
        </p:nvSpPr>
        <p:spPr>
          <a:xfrm>
            <a:off x="283029" y="1981200"/>
            <a:ext cx="11705771" cy="4572000"/>
          </a:xfrm>
        </p:spPr>
        <p:txBody>
          <a:bodyPr/>
          <a:lstStyle/>
          <a:p>
            <a:pPr marL="0" indent="0">
              <a:buNone/>
            </a:pPr>
            <a:r>
              <a:rPr lang="en-US" altLang="en-US" sz="3600" b="1" dirty="0">
                <a:solidFill>
                  <a:schemeClr val="folHlink"/>
                </a:solidFill>
              </a:rPr>
              <a:t>2. Advertise in business magazines</a:t>
            </a:r>
            <a:r>
              <a:rPr lang="en-US" altLang="en-US" sz="3600" dirty="0"/>
              <a:t> - Reaching beyond the boundary of your regular readers, these products typically reach the targeted market you are after. </a:t>
            </a:r>
            <a:endParaRPr lang="en-US" altLang="en-US" sz="3600" dirty="0" smtClean="0"/>
          </a:p>
          <a:p>
            <a:pPr marL="0" indent="0">
              <a:buNone/>
            </a:pPr>
            <a:r>
              <a:rPr lang="en-US" altLang="en-US" sz="3600" dirty="0" smtClean="0"/>
              <a:t>You </a:t>
            </a:r>
            <a:r>
              <a:rPr lang="en-US" altLang="en-US" sz="3600" dirty="0"/>
              <a:t>obviously are a strong believer in the power of print advertising. </a:t>
            </a:r>
          </a:p>
          <a:p>
            <a:pPr>
              <a:buFontTx/>
              <a:buNone/>
            </a:pPr>
            <a:r>
              <a:rPr lang="en-US" altLang="en-US" sz="3600" b="1" dirty="0" smtClean="0"/>
              <a:t>Put </a:t>
            </a:r>
            <a:r>
              <a:rPr lang="en-US" altLang="en-US" sz="3600" b="1" dirty="0"/>
              <a:t>a little money into your </a:t>
            </a:r>
            <a:r>
              <a:rPr lang="en-US" altLang="en-US" sz="3600" b="1" dirty="0">
                <a:solidFill>
                  <a:srgbClr val="FF0000"/>
                </a:solidFill>
              </a:rPr>
              <a:t>print advertising budget</a:t>
            </a:r>
            <a:r>
              <a:rPr lang="en-US" altLang="en-US" sz="3600" b="1" dirty="0"/>
              <a:t>. </a:t>
            </a:r>
          </a:p>
          <a:p>
            <a:endParaRPr lang="en-US" alt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739259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8428" y="163286"/>
            <a:ext cx="10969172" cy="960438"/>
          </a:xfrm>
        </p:spPr>
        <p:txBody>
          <a:bodyPr>
            <a:normAutofit/>
          </a:bodyPr>
          <a:lstStyle/>
          <a:p>
            <a:r>
              <a:rPr lang="en-US" altLang="en-US" sz="5400" b="1" dirty="0">
                <a:solidFill>
                  <a:srgbClr val="FFFF00"/>
                </a:solidFill>
              </a:rPr>
              <a:t>Prospecting for Additional Sales</a:t>
            </a:r>
          </a:p>
        </p:txBody>
      </p:sp>
      <p:sp>
        <p:nvSpPr>
          <p:cNvPr id="22531" name="Rectangle 3"/>
          <p:cNvSpPr>
            <a:spLocks noGrp="1" noChangeArrowheads="1"/>
          </p:cNvSpPr>
          <p:nvPr>
            <p:ph type="body" idx="1"/>
          </p:nvPr>
        </p:nvSpPr>
        <p:spPr>
          <a:xfrm>
            <a:off x="217714" y="1905000"/>
            <a:ext cx="11771086" cy="4800600"/>
          </a:xfrm>
        </p:spPr>
        <p:txBody>
          <a:bodyPr>
            <a:normAutofit/>
          </a:bodyPr>
          <a:lstStyle/>
          <a:p>
            <a:pPr marL="0" indent="0">
              <a:lnSpc>
                <a:spcPct val="90000"/>
              </a:lnSpc>
              <a:buNone/>
            </a:pPr>
            <a:r>
              <a:rPr lang="en-US" altLang="en-US" sz="3600" b="1" dirty="0">
                <a:solidFill>
                  <a:schemeClr val="folHlink"/>
                </a:solidFill>
              </a:rPr>
              <a:t>3. Track advertising in competitive media </a:t>
            </a:r>
            <a:r>
              <a:rPr lang="en-US" altLang="en-US" sz="3600" dirty="0">
                <a:solidFill>
                  <a:schemeClr val="folHlink"/>
                </a:solidFill>
              </a:rPr>
              <a:t>– </a:t>
            </a:r>
          </a:p>
          <a:p>
            <a:pPr>
              <a:lnSpc>
                <a:spcPct val="90000"/>
              </a:lnSpc>
              <a:buFontTx/>
              <a:buNone/>
            </a:pPr>
            <a:r>
              <a:rPr lang="en-US" altLang="en-US" sz="3600" dirty="0"/>
              <a:t>	</a:t>
            </a:r>
            <a:r>
              <a:rPr lang="en-US" altLang="en-US" sz="3600" b="1" dirty="0">
                <a:solidFill>
                  <a:srgbClr val="FF3300"/>
                </a:solidFill>
              </a:rPr>
              <a:t>Measure</a:t>
            </a:r>
            <a:r>
              <a:rPr lang="en-US" altLang="en-US" sz="3600" dirty="0">
                <a:solidFill>
                  <a:srgbClr val="FF3300"/>
                </a:solidFill>
              </a:rPr>
              <a:t> </a:t>
            </a:r>
            <a:r>
              <a:rPr lang="en-US" altLang="en-US" sz="3600" dirty="0"/>
              <a:t>the advertising your competitors are selling. In print, get the ruler out and measure the results of their sales effort by what appears in their papers.</a:t>
            </a:r>
          </a:p>
          <a:p>
            <a:pPr>
              <a:lnSpc>
                <a:spcPct val="90000"/>
              </a:lnSpc>
              <a:buFontTx/>
              <a:buNone/>
            </a:pPr>
            <a:endParaRPr lang="en-US" altLang="en-US" sz="3600" dirty="0"/>
          </a:p>
          <a:p>
            <a:pPr>
              <a:lnSpc>
                <a:spcPct val="90000"/>
              </a:lnSpc>
              <a:buFontTx/>
              <a:buNone/>
            </a:pPr>
            <a:r>
              <a:rPr lang="en-US" altLang="en-US" sz="3600" dirty="0"/>
              <a:t> 	</a:t>
            </a:r>
            <a:r>
              <a:rPr lang="en-US" altLang="en-US" sz="3600" b="1" dirty="0">
                <a:solidFill>
                  <a:srgbClr val="FF3300"/>
                </a:solidFill>
              </a:rPr>
              <a:t>Who is advertising in this paper not advertising with your paper?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5872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06829" y="174171"/>
            <a:ext cx="10961914" cy="960438"/>
          </a:xfrm>
        </p:spPr>
        <p:txBody>
          <a:bodyPr>
            <a:normAutofit/>
          </a:bodyPr>
          <a:lstStyle/>
          <a:p>
            <a:r>
              <a:rPr lang="en-US" altLang="en-US" sz="5400" b="1" dirty="0">
                <a:solidFill>
                  <a:srgbClr val="FFFF00"/>
                </a:solidFill>
              </a:rPr>
              <a:t>Prospecting for Additional Sales</a:t>
            </a:r>
          </a:p>
        </p:txBody>
      </p:sp>
      <p:sp>
        <p:nvSpPr>
          <p:cNvPr id="30723" name="Rectangle 3"/>
          <p:cNvSpPr>
            <a:spLocks noGrp="1" noChangeArrowheads="1"/>
          </p:cNvSpPr>
          <p:nvPr>
            <p:ph type="body" idx="1"/>
          </p:nvPr>
        </p:nvSpPr>
        <p:spPr>
          <a:xfrm>
            <a:off x="283029" y="1828800"/>
            <a:ext cx="11705771" cy="4800600"/>
          </a:xfrm>
        </p:spPr>
        <p:txBody>
          <a:bodyPr/>
          <a:lstStyle/>
          <a:p>
            <a:pPr>
              <a:buFontTx/>
              <a:buNone/>
            </a:pPr>
            <a:r>
              <a:rPr lang="en-US" altLang="en-US" dirty="0"/>
              <a:t>	</a:t>
            </a:r>
            <a:r>
              <a:rPr lang="en-US" altLang="en-US" sz="3600" b="1" i="1" dirty="0">
                <a:solidFill>
                  <a:srgbClr val="FF0000"/>
                </a:solidFill>
              </a:rPr>
              <a:t>Are advertisers buying larger ads with them than they do with you?</a:t>
            </a:r>
          </a:p>
          <a:p>
            <a:pPr>
              <a:buFontTx/>
              <a:buNone/>
            </a:pPr>
            <a:endParaRPr lang="en-US" altLang="en-US" sz="3600" b="1" i="1" dirty="0"/>
          </a:p>
          <a:p>
            <a:pPr>
              <a:buFontTx/>
              <a:buNone/>
            </a:pPr>
            <a:r>
              <a:rPr lang="en-US" altLang="en-US" sz="3600" dirty="0"/>
              <a:t> 	This more difficult to measure with radio or TV advertising, but this is important prospecting to complete. </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14308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54000" y="119742"/>
            <a:ext cx="10795000" cy="960438"/>
          </a:xfrm>
        </p:spPr>
        <p:txBody>
          <a:bodyPr>
            <a:normAutofit/>
          </a:bodyPr>
          <a:lstStyle/>
          <a:p>
            <a:r>
              <a:rPr lang="en-US" altLang="en-US" sz="5400" b="1" dirty="0">
                <a:solidFill>
                  <a:srgbClr val="FFFF00"/>
                </a:solidFill>
              </a:rPr>
              <a:t>Prospecting for Additional Sales</a:t>
            </a:r>
          </a:p>
        </p:txBody>
      </p:sp>
      <p:sp>
        <p:nvSpPr>
          <p:cNvPr id="39939" name="Rectangle 3"/>
          <p:cNvSpPr>
            <a:spLocks noGrp="1" noChangeArrowheads="1"/>
          </p:cNvSpPr>
          <p:nvPr>
            <p:ph type="body" idx="1"/>
          </p:nvPr>
        </p:nvSpPr>
        <p:spPr>
          <a:xfrm>
            <a:off x="272143" y="1752600"/>
            <a:ext cx="11716657" cy="5105400"/>
          </a:xfrm>
        </p:spPr>
        <p:txBody>
          <a:bodyPr/>
          <a:lstStyle/>
          <a:p>
            <a:pPr>
              <a:lnSpc>
                <a:spcPct val="90000"/>
              </a:lnSpc>
              <a:buFontTx/>
              <a:buNone/>
            </a:pPr>
            <a:r>
              <a:rPr lang="en-US" altLang="en-US" dirty="0"/>
              <a:t>	</a:t>
            </a:r>
            <a:r>
              <a:rPr lang="en-US" altLang="en-US" sz="3600" dirty="0"/>
              <a:t>Post a </a:t>
            </a:r>
            <a:r>
              <a:rPr lang="en-US" altLang="en-US" sz="3600" b="1" dirty="0">
                <a:solidFill>
                  <a:srgbClr val="FF3300"/>
                </a:solidFill>
              </a:rPr>
              <a:t>list</a:t>
            </a:r>
            <a:r>
              <a:rPr lang="en-US" altLang="en-US" sz="3600" dirty="0">
                <a:solidFill>
                  <a:srgbClr val="FF3300"/>
                </a:solidFill>
              </a:rPr>
              <a:t> </a:t>
            </a:r>
            <a:r>
              <a:rPr lang="en-US" altLang="en-US" sz="3600" dirty="0"/>
              <a:t>of radio stations and TV stations that your staff can choose to monitor. Have them make a list of local advertisers from their assigned station. Make an </a:t>
            </a:r>
            <a:r>
              <a:rPr lang="en-US" altLang="en-US" sz="3600" b="1" dirty="0">
                <a:solidFill>
                  <a:srgbClr val="FF0000"/>
                </a:solidFill>
              </a:rPr>
              <a:t>accurate list</a:t>
            </a:r>
            <a:r>
              <a:rPr lang="en-US" altLang="en-US" sz="3600" dirty="0">
                <a:solidFill>
                  <a:srgbClr val="FF0000"/>
                </a:solidFill>
              </a:rPr>
              <a:t> </a:t>
            </a:r>
            <a:r>
              <a:rPr lang="en-US" altLang="en-US" sz="3600" dirty="0"/>
              <a:t>and then begin a strong effort to solicit these advertisers. </a:t>
            </a:r>
          </a:p>
          <a:p>
            <a:pPr>
              <a:lnSpc>
                <a:spcPct val="90000"/>
              </a:lnSpc>
              <a:buFontTx/>
              <a:buNone/>
            </a:pPr>
            <a:r>
              <a:rPr lang="en-US" altLang="en-US" sz="3600" dirty="0"/>
              <a:t>	Of course, the competitive media doesn’t stop at print, radio or TV but these primary media sources are the best place to begin.</a:t>
            </a:r>
            <a:endParaRPr lang="en-US" altLang="en-US" sz="3600" b="1" dirty="0"/>
          </a:p>
          <a:p>
            <a:pPr>
              <a:lnSpc>
                <a:spcPct val="90000"/>
              </a:lnSpc>
            </a:pPr>
            <a:endParaRPr lang="en-US" altLang="en-US" b="1" dirty="0"/>
          </a:p>
          <a:p>
            <a:pPr>
              <a:lnSpc>
                <a:spcPct val="90000"/>
              </a:lnSpc>
            </a:pPr>
            <a:endParaRPr lang="en-US" alt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71242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70543" y="163286"/>
            <a:ext cx="10998200" cy="960438"/>
          </a:xfrm>
        </p:spPr>
        <p:txBody>
          <a:bodyPr>
            <a:normAutofit/>
          </a:bodyPr>
          <a:lstStyle/>
          <a:p>
            <a:r>
              <a:rPr lang="en-US" altLang="en-US" sz="5400" b="1" dirty="0">
                <a:solidFill>
                  <a:srgbClr val="FFFF00"/>
                </a:solidFill>
              </a:rPr>
              <a:t>Prospecting for Additional Sales</a:t>
            </a:r>
          </a:p>
        </p:txBody>
      </p:sp>
      <p:sp>
        <p:nvSpPr>
          <p:cNvPr id="23555" name="Rectangle 3"/>
          <p:cNvSpPr>
            <a:spLocks noGrp="1" noChangeArrowheads="1"/>
          </p:cNvSpPr>
          <p:nvPr>
            <p:ph type="body" idx="1"/>
          </p:nvPr>
        </p:nvSpPr>
        <p:spPr>
          <a:xfrm>
            <a:off x="304800" y="1676400"/>
            <a:ext cx="11684000" cy="5029200"/>
          </a:xfrm>
        </p:spPr>
        <p:txBody>
          <a:bodyPr/>
          <a:lstStyle/>
          <a:p>
            <a:pPr marL="0" indent="0">
              <a:lnSpc>
                <a:spcPct val="90000"/>
              </a:lnSpc>
              <a:buNone/>
            </a:pPr>
            <a:r>
              <a:rPr lang="en-US" altLang="en-US" sz="3600" b="1" dirty="0"/>
              <a:t>4. Use customer testimonials</a:t>
            </a:r>
            <a:r>
              <a:rPr lang="en-US" altLang="en-US" sz="3600" dirty="0"/>
              <a:t> – </a:t>
            </a:r>
          </a:p>
          <a:p>
            <a:pPr>
              <a:lnSpc>
                <a:spcPct val="90000"/>
              </a:lnSpc>
              <a:buFontTx/>
              <a:buNone/>
            </a:pPr>
            <a:r>
              <a:rPr lang="en-US" altLang="en-US" sz="3600" dirty="0"/>
              <a:t>	This still is one of the </a:t>
            </a:r>
            <a:r>
              <a:rPr lang="en-US" altLang="en-US" sz="3600" b="1" dirty="0">
                <a:solidFill>
                  <a:srgbClr val="FF0000"/>
                </a:solidFill>
              </a:rPr>
              <a:t>most effective</a:t>
            </a:r>
            <a:r>
              <a:rPr lang="en-US" altLang="en-US" sz="3600" dirty="0">
                <a:solidFill>
                  <a:srgbClr val="FF0000"/>
                </a:solidFill>
              </a:rPr>
              <a:t> </a:t>
            </a:r>
            <a:r>
              <a:rPr lang="en-US" altLang="en-US" sz="3600" dirty="0"/>
              <a:t>types of advertising. </a:t>
            </a:r>
          </a:p>
          <a:p>
            <a:pPr>
              <a:lnSpc>
                <a:spcPct val="90000"/>
              </a:lnSpc>
              <a:buFontTx/>
              <a:buNone/>
            </a:pPr>
            <a:endParaRPr lang="en-US" altLang="en-US" sz="3600" dirty="0"/>
          </a:p>
          <a:p>
            <a:pPr>
              <a:lnSpc>
                <a:spcPct val="90000"/>
              </a:lnSpc>
              <a:buFontTx/>
              <a:buNone/>
            </a:pPr>
            <a:r>
              <a:rPr lang="en-US" altLang="en-US" sz="3600" dirty="0"/>
              <a:t>	Solicit solid testimonials from your customers and </a:t>
            </a:r>
            <a:r>
              <a:rPr lang="en-US" altLang="en-US" sz="3600" b="1" dirty="0">
                <a:solidFill>
                  <a:srgbClr val="FF0000"/>
                </a:solidFill>
              </a:rPr>
              <a:t>run them</a:t>
            </a:r>
            <a:r>
              <a:rPr lang="en-US" altLang="en-US" sz="3600" dirty="0"/>
              <a:t> in the paper, as </a:t>
            </a:r>
            <a:r>
              <a:rPr lang="en-US" altLang="en-US" sz="3600" b="1" dirty="0">
                <a:solidFill>
                  <a:srgbClr val="FF0000"/>
                </a:solidFill>
              </a:rPr>
              <a:t>statement stuffers</a:t>
            </a:r>
            <a:r>
              <a:rPr lang="en-US" altLang="en-US" sz="3600" dirty="0"/>
              <a:t>, on </a:t>
            </a:r>
            <a:r>
              <a:rPr lang="en-US" altLang="en-US" sz="3600" b="1" dirty="0">
                <a:solidFill>
                  <a:srgbClr val="FF0000"/>
                </a:solidFill>
              </a:rPr>
              <a:t>billboards</a:t>
            </a:r>
            <a:r>
              <a:rPr lang="en-US" altLang="en-US" sz="3600" dirty="0">
                <a:solidFill>
                  <a:srgbClr val="FF0000"/>
                </a:solidFill>
              </a:rPr>
              <a:t>, as </a:t>
            </a:r>
            <a:r>
              <a:rPr lang="en-US" altLang="en-US" sz="3600" b="1" dirty="0">
                <a:solidFill>
                  <a:srgbClr val="FF0000"/>
                </a:solidFill>
              </a:rPr>
              <a:t>customer leave-behinds</a:t>
            </a:r>
            <a:r>
              <a:rPr lang="en-US" altLang="en-US" sz="3600" dirty="0"/>
              <a:t>, anywhere you can find a use for them. </a:t>
            </a:r>
            <a:endParaRPr lang="en-US" alt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34998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7799" y="163285"/>
            <a:ext cx="11078029" cy="960438"/>
          </a:xfrm>
        </p:spPr>
        <p:txBody>
          <a:bodyPr>
            <a:normAutofit/>
          </a:bodyPr>
          <a:lstStyle/>
          <a:p>
            <a:r>
              <a:rPr lang="en-US" altLang="en-US" sz="5400" b="1" dirty="0">
                <a:solidFill>
                  <a:srgbClr val="FFFF00"/>
                </a:solidFill>
              </a:rPr>
              <a:t>Prospecting for Additional Sales</a:t>
            </a:r>
          </a:p>
        </p:txBody>
      </p:sp>
      <p:sp>
        <p:nvSpPr>
          <p:cNvPr id="40963" name="Rectangle 3"/>
          <p:cNvSpPr>
            <a:spLocks noGrp="1" noChangeArrowheads="1"/>
          </p:cNvSpPr>
          <p:nvPr>
            <p:ph type="body" idx="1"/>
          </p:nvPr>
        </p:nvSpPr>
        <p:spPr>
          <a:xfrm>
            <a:off x="272143" y="1676400"/>
            <a:ext cx="11716657" cy="4724400"/>
          </a:xfrm>
        </p:spPr>
        <p:txBody>
          <a:bodyPr/>
          <a:lstStyle/>
          <a:p>
            <a:pPr>
              <a:buFontTx/>
              <a:buNone/>
            </a:pPr>
            <a:r>
              <a:rPr lang="en-US" altLang="en-US" dirty="0"/>
              <a:t>	</a:t>
            </a:r>
            <a:r>
              <a:rPr lang="en-US" altLang="en-US" sz="3600" dirty="0"/>
              <a:t>New prospects </a:t>
            </a:r>
            <a:r>
              <a:rPr lang="en-US" altLang="en-US" sz="3600" b="1" dirty="0">
                <a:solidFill>
                  <a:srgbClr val="FF0000"/>
                </a:solidFill>
              </a:rPr>
              <a:t>may be afraid</a:t>
            </a:r>
            <a:r>
              <a:rPr lang="en-US" altLang="en-US" sz="3600" dirty="0">
                <a:solidFill>
                  <a:srgbClr val="FF0000"/>
                </a:solidFill>
              </a:rPr>
              <a:t> </a:t>
            </a:r>
            <a:r>
              <a:rPr lang="en-US" altLang="en-US" sz="3600" dirty="0"/>
              <a:t>to spend the money on advertising with your paper fearing the advertising may not be effective</a:t>
            </a:r>
            <a:r>
              <a:rPr lang="en-US" altLang="en-US" sz="3600" dirty="0" smtClean="0"/>
              <a:t>.</a:t>
            </a:r>
          </a:p>
          <a:p>
            <a:pPr>
              <a:buFontTx/>
              <a:buNone/>
            </a:pPr>
            <a:r>
              <a:rPr lang="en-US" altLang="en-US" sz="3600" dirty="0" smtClean="0"/>
              <a:t> </a:t>
            </a:r>
            <a:endParaRPr lang="en-US" altLang="en-US" sz="3600" dirty="0"/>
          </a:p>
          <a:p>
            <a:pPr>
              <a:buFontTx/>
              <a:buNone/>
            </a:pPr>
            <a:r>
              <a:rPr lang="en-US" altLang="en-US" sz="3600" dirty="0"/>
              <a:t>	These local businesses </a:t>
            </a:r>
            <a:r>
              <a:rPr lang="en-US" altLang="en-US" sz="3600" b="1" dirty="0">
                <a:solidFill>
                  <a:srgbClr val="FF0000"/>
                </a:solidFill>
              </a:rPr>
              <a:t>help send the message</a:t>
            </a:r>
            <a:r>
              <a:rPr lang="en-US" altLang="en-US" sz="3600" dirty="0">
                <a:solidFill>
                  <a:srgbClr val="FF0000"/>
                </a:solidFill>
              </a:rPr>
              <a:t> </a:t>
            </a:r>
            <a:r>
              <a:rPr lang="en-US" altLang="en-US" sz="3600" dirty="0"/>
              <a:t>that advertising in your paper brings results.</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8812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9571" y="163286"/>
            <a:ext cx="10871200" cy="960438"/>
          </a:xfrm>
        </p:spPr>
        <p:txBody>
          <a:bodyPr>
            <a:normAutofit/>
          </a:bodyPr>
          <a:lstStyle/>
          <a:p>
            <a:r>
              <a:rPr lang="en-US" altLang="en-US" sz="5400" b="1" dirty="0">
                <a:solidFill>
                  <a:srgbClr val="FFFF00"/>
                </a:solidFill>
              </a:rPr>
              <a:t>Prospecting for Additional Sales</a:t>
            </a:r>
          </a:p>
        </p:txBody>
      </p:sp>
      <p:sp>
        <p:nvSpPr>
          <p:cNvPr id="34819" name="Rectangle 3"/>
          <p:cNvSpPr>
            <a:spLocks noGrp="1" noChangeArrowheads="1"/>
          </p:cNvSpPr>
          <p:nvPr>
            <p:ph type="body" idx="1"/>
          </p:nvPr>
        </p:nvSpPr>
        <p:spPr>
          <a:xfrm>
            <a:off x="478971" y="1752600"/>
            <a:ext cx="11103429" cy="4724400"/>
          </a:xfrm>
        </p:spPr>
        <p:txBody>
          <a:bodyPr>
            <a:normAutofit/>
          </a:bodyPr>
          <a:lstStyle/>
          <a:p>
            <a:pPr marL="0" indent="0">
              <a:buNone/>
            </a:pPr>
            <a:r>
              <a:rPr lang="en-US" altLang="en-US" sz="3600" b="1" dirty="0"/>
              <a:t>5. Find the market leader </a:t>
            </a:r>
            <a:r>
              <a:rPr lang="en-US" altLang="en-US" sz="3600" dirty="0" smtClean="0"/>
              <a:t>– </a:t>
            </a:r>
          </a:p>
          <a:p>
            <a:pPr marL="0" indent="0">
              <a:buNone/>
            </a:pPr>
            <a:r>
              <a:rPr lang="en-US" altLang="en-US" sz="3600" dirty="0" smtClean="0"/>
              <a:t>It </a:t>
            </a:r>
            <a:r>
              <a:rPr lang="en-US" altLang="en-US" sz="3600" dirty="0"/>
              <a:t>is amazing how businesses </a:t>
            </a:r>
            <a:r>
              <a:rPr lang="en-US" altLang="en-US" sz="3600" b="1" dirty="0">
                <a:solidFill>
                  <a:srgbClr val="FF0000"/>
                </a:solidFill>
              </a:rPr>
              <a:t>follow the leader</a:t>
            </a:r>
            <a:r>
              <a:rPr lang="en-US" altLang="en-US" sz="3600" b="1" dirty="0" smtClean="0"/>
              <a:t>.</a:t>
            </a:r>
          </a:p>
          <a:p>
            <a:pPr marL="0" indent="0">
              <a:buNone/>
            </a:pPr>
            <a:r>
              <a:rPr lang="en-US" altLang="en-US" sz="3600" b="1" dirty="0" smtClean="0"/>
              <a:t> </a:t>
            </a:r>
            <a:endParaRPr lang="en-US" altLang="en-US" sz="3600" b="1" dirty="0"/>
          </a:p>
          <a:p>
            <a:pPr>
              <a:buFontTx/>
              <a:buNone/>
            </a:pPr>
            <a:r>
              <a:rPr lang="en-US" altLang="en-US" sz="3600" dirty="0"/>
              <a:t>	</a:t>
            </a:r>
            <a:r>
              <a:rPr lang="en-US" altLang="en-US" sz="3600" b="1" dirty="0">
                <a:solidFill>
                  <a:srgbClr val="FF0000"/>
                </a:solidFill>
              </a:rPr>
              <a:t>Make a list</a:t>
            </a:r>
            <a:r>
              <a:rPr lang="en-US" altLang="en-US" sz="3600" dirty="0">
                <a:solidFill>
                  <a:srgbClr val="FF0000"/>
                </a:solidFill>
              </a:rPr>
              <a:t> </a:t>
            </a:r>
            <a:r>
              <a:rPr lang="en-US" altLang="en-US" sz="3600" dirty="0"/>
              <a:t>of the various types of businesses in your area, and then </a:t>
            </a:r>
            <a:r>
              <a:rPr lang="en-US" altLang="en-US" sz="3600" b="1" dirty="0">
                <a:solidFill>
                  <a:srgbClr val="FF0000"/>
                </a:solidFill>
              </a:rPr>
              <a:t>identify</a:t>
            </a:r>
            <a:r>
              <a:rPr lang="en-US" altLang="en-US" sz="3600" dirty="0"/>
              <a:t> the top one or two market segment leaders in each industry. </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62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1343" y="152400"/>
            <a:ext cx="10882086" cy="960438"/>
          </a:xfrm>
        </p:spPr>
        <p:txBody>
          <a:bodyPr>
            <a:normAutofit/>
          </a:bodyPr>
          <a:lstStyle/>
          <a:p>
            <a:r>
              <a:rPr lang="en-US" altLang="en-US" sz="5400" b="1" dirty="0">
                <a:solidFill>
                  <a:srgbClr val="FFFF00"/>
                </a:solidFill>
              </a:rPr>
              <a:t>Prospecting for Additional Sales</a:t>
            </a:r>
          </a:p>
        </p:txBody>
      </p:sp>
      <p:sp>
        <p:nvSpPr>
          <p:cNvPr id="41987" name="Rectangle 3"/>
          <p:cNvSpPr>
            <a:spLocks noGrp="1" noChangeArrowheads="1"/>
          </p:cNvSpPr>
          <p:nvPr>
            <p:ph type="body" idx="1"/>
          </p:nvPr>
        </p:nvSpPr>
        <p:spPr>
          <a:xfrm>
            <a:off x="272143" y="1676400"/>
            <a:ext cx="11615057" cy="4876800"/>
          </a:xfrm>
        </p:spPr>
        <p:txBody>
          <a:bodyPr>
            <a:normAutofit/>
          </a:bodyPr>
          <a:lstStyle/>
          <a:p>
            <a:r>
              <a:rPr lang="en-US" altLang="en-US" sz="3600" dirty="0"/>
              <a:t>If you are the </a:t>
            </a:r>
            <a:r>
              <a:rPr lang="en-US" altLang="en-US" sz="3600" b="1" dirty="0">
                <a:solidFill>
                  <a:srgbClr val="FF0000"/>
                </a:solidFill>
              </a:rPr>
              <a:t>primary advertising source </a:t>
            </a:r>
            <a:r>
              <a:rPr lang="en-US" altLang="en-US" sz="3600" dirty="0"/>
              <a:t>for the top selling car dealer, real estate, lumberyard, pizza, </a:t>
            </a:r>
            <a:r>
              <a:rPr lang="en-US" altLang="en-US" sz="3600" dirty="0" smtClean="0"/>
              <a:t>etc. </a:t>
            </a:r>
            <a:r>
              <a:rPr lang="en-US" altLang="en-US" sz="3600" dirty="0"/>
              <a:t>others will follow their lead. </a:t>
            </a:r>
          </a:p>
          <a:p>
            <a:pPr>
              <a:buFontTx/>
              <a:buNone/>
            </a:pPr>
            <a:r>
              <a:rPr lang="en-US" altLang="en-US" sz="3600" dirty="0"/>
              <a:t>	</a:t>
            </a:r>
            <a:r>
              <a:rPr lang="en-US" altLang="en-US" sz="3600" b="1" dirty="0">
                <a:solidFill>
                  <a:srgbClr val="FF0000"/>
                </a:solidFill>
              </a:rPr>
              <a:t>Grab the leader</a:t>
            </a:r>
            <a:r>
              <a:rPr lang="en-US" altLang="en-US" sz="3600" dirty="0">
                <a:solidFill>
                  <a:srgbClr val="FF0000"/>
                </a:solidFill>
              </a:rPr>
              <a:t> </a:t>
            </a:r>
            <a:r>
              <a:rPr lang="en-US" altLang="en-US" sz="3600" dirty="0"/>
              <a:t>of a market segment. </a:t>
            </a:r>
            <a:endParaRPr lang="en-US" altLang="en-US" sz="3600" dirty="0" smtClean="0"/>
          </a:p>
          <a:p>
            <a:pPr>
              <a:buFontTx/>
              <a:buNone/>
            </a:pPr>
            <a:r>
              <a:rPr lang="en-US" altLang="en-US" sz="3600" dirty="0"/>
              <a:t>	</a:t>
            </a:r>
            <a:r>
              <a:rPr lang="en-US" altLang="en-US" sz="3600" dirty="0" smtClean="0"/>
              <a:t>Do </a:t>
            </a:r>
            <a:r>
              <a:rPr lang="en-US" altLang="en-US" sz="3600" b="1" dirty="0">
                <a:solidFill>
                  <a:srgbClr val="FF0000"/>
                </a:solidFill>
              </a:rPr>
              <a:t>everything</a:t>
            </a:r>
            <a:r>
              <a:rPr lang="en-US" altLang="en-US" sz="3600" dirty="0"/>
              <a:t> you reasonably can do to get their advertising.</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0810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9313" y="163285"/>
            <a:ext cx="10903857" cy="960438"/>
          </a:xfrm>
        </p:spPr>
        <p:txBody>
          <a:bodyPr>
            <a:normAutofit/>
          </a:bodyPr>
          <a:lstStyle/>
          <a:p>
            <a:r>
              <a:rPr lang="en-US" altLang="en-US" sz="5400" b="1" dirty="0">
                <a:solidFill>
                  <a:srgbClr val="FFFF00"/>
                </a:solidFill>
              </a:rPr>
              <a:t>Prospecting for Additional Sales</a:t>
            </a:r>
          </a:p>
        </p:txBody>
      </p:sp>
      <p:sp>
        <p:nvSpPr>
          <p:cNvPr id="24579" name="Rectangle 3"/>
          <p:cNvSpPr>
            <a:spLocks noGrp="1" noChangeArrowheads="1"/>
          </p:cNvSpPr>
          <p:nvPr>
            <p:ph type="body" idx="1"/>
          </p:nvPr>
        </p:nvSpPr>
        <p:spPr>
          <a:xfrm>
            <a:off x="261257" y="1752600"/>
            <a:ext cx="11727543" cy="4953000"/>
          </a:xfrm>
        </p:spPr>
        <p:txBody>
          <a:bodyPr>
            <a:normAutofit/>
          </a:bodyPr>
          <a:lstStyle/>
          <a:p>
            <a:pPr marL="0" indent="0">
              <a:buNone/>
            </a:pPr>
            <a:r>
              <a:rPr lang="en-US" altLang="en-US" sz="3600" b="1" dirty="0"/>
              <a:t>6. Follow the leader </a:t>
            </a:r>
            <a:r>
              <a:rPr lang="en-US" altLang="en-US" sz="3600" dirty="0"/>
              <a:t>- When you have the market leader advertising with your paper make a list of other businesses in that market segment and make a strong effort to get their advertising budget. </a:t>
            </a:r>
            <a:endParaRPr lang="en-US" altLang="en-US" sz="3600" dirty="0" smtClean="0"/>
          </a:p>
          <a:p>
            <a:pPr marL="0" indent="0">
              <a:buNone/>
            </a:pPr>
            <a:endParaRPr lang="en-US" altLang="en-US" sz="3600" dirty="0"/>
          </a:p>
          <a:p>
            <a:r>
              <a:rPr lang="en-US" altLang="en-US" sz="3600" b="1" dirty="0">
                <a:solidFill>
                  <a:srgbClr val="FF0000"/>
                </a:solidFill>
              </a:rPr>
              <a:t>Many businesses feel forced</a:t>
            </a:r>
            <a:r>
              <a:rPr lang="en-US" altLang="en-US" sz="3600" dirty="0">
                <a:solidFill>
                  <a:srgbClr val="FF0000"/>
                </a:solidFill>
              </a:rPr>
              <a:t> </a:t>
            </a:r>
            <a:r>
              <a:rPr lang="en-US" altLang="en-US" sz="3600" dirty="0"/>
              <a:t>to advertise in the same media where the market segment leader advertises.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927960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92314" y="163286"/>
            <a:ext cx="10998199" cy="960438"/>
          </a:xfrm>
        </p:spPr>
        <p:txBody>
          <a:bodyPr>
            <a:normAutofit/>
          </a:bodyPr>
          <a:lstStyle/>
          <a:p>
            <a:r>
              <a:rPr lang="en-US" altLang="en-US" sz="5400" b="1" dirty="0">
                <a:solidFill>
                  <a:srgbClr val="FFFF00"/>
                </a:solidFill>
              </a:rPr>
              <a:t>Prospecting for Additional Sales</a:t>
            </a:r>
          </a:p>
        </p:txBody>
      </p:sp>
      <p:sp>
        <p:nvSpPr>
          <p:cNvPr id="43011" name="Rectangle 3"/>
          <p:cNvSpPr>
            <a:spLocks noGrp="1" noChangeArrowheads="1"/>
          </p:cNvSpPr>
          <p:nvPr>
            <p:ph type="body" idx="1"/>
          </p:nvPr>
        </p:nvSpPr>
        <p:spPr>
          <a:xfrm>
            <a:off x="359229" y="1828801"/>
            <a:ext cx="11223171" cy="4297363"/>
          </a:xfrm>
        </p:spPr>
        <p:txBody>
          <a:bodyPr/>
          <a:lstStyle/>
          <a:p>
            <a:pPr>
              <a:buFontTx/>
              <a:buNone/>
            </a:pPr>
            <a:r>
              <a:rPr lang="en-US" altLang="en-US" dirty="0"/>
              <a:t>	</a:t>
            </a:r>
            <a:r>
              <a:rPr lang="en-US" altLang="en-US" sz="3600" dirty="0"/>
              <a:t>Once you secure the advertising from </a:t>
            </a:r>
            <a:r>
              <a:rPr lang="en-US" altLang="en-US" sz="3600" b="1" dirty="0">
                <a:solidFill>
                  <a:srgbClr val="FF0000"/>
                </a:solidFill>
              </a:rPr>
              <a:t>the market leader other are sure to follow</a:t>
            </a:r>
            <a:r>
              <a:rPr lang="en-US" altLang="en-US" sz="3600" dirty="0">
                <a:solidFill>
                  <a:srgbClr val="FF0000"/>
                </a:solidFill>
              </a:rPr>
              <a:t>.</a:t>
            </a:r>
          </a:p>
          <a:p>
            <a:pPr>
              <a:buFontTx/>
              <a:buNone/>
            </a:pPr>
            <a:endParaRPr lang="en-US" altLang="en-US" sz="3600" dirty="0"/>
          </a:p>
          <a:p>
            <a:pPr>
              <a:buFontTx/>
              <a:buNone/>
            </a:pPr>
            <a:r>
              <a:rPr lang="en-US" altLang="en-US" sz="3600" dirty="0"/>
              <a:t>	Again, do what it takes to get the market leader to advertise in your paper.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84767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500743" y="2362201"/>
            <a:ext cx="11081657" cy="3763963"/>
          </a:xfrm>
        </p:spPr>
        <p:txBody>
          <a:bodyPr>
            <a:normAutofit/>
          </a:bodyPr>
          <a:lstStyle/>
          <a:p>
            <a:r>
              <a:rPr lang="en-US" altLang="en-US" sz="3600" dirty="0"/>
              <a:t>Advertising revenues have been weak or strong every paper needs to be working consistently to develop new business. </a:t>
            </a:r>
          </a:p>
          <a:p>
            <a:pPr>
              <a:buFontTx/>
              <a:buNone/>
            </a:pPr>
            <a:r>
              <a:rPr lang="en-US" altLang="en-US" sz="3600" dirty="0"/>
              <a:t>	</a:t>
            </a:r>
            <a:r>
              <a:rPr lang="en-US" altLang="en-US" sz="3600" b="1" dirty="0">
                <a:solidFill>
                  <a:srgbClr val="FF0000"/>
                </a:solidFill>
              </a:rPr>
              <a:t>It is crucial to survival in a changing economy</a:t>
            </a:r>
            <a:r>
              <a:rPr lang="en-US" altLang="en-US" sz="3600" b="1" dirty="0"/>
              <a:t>.</a:t>
            </a:r>
          </a:p>
        </p:txBody>
      </p:sp>
      <p:sp>
        <p:nvSpPr>
          <p:cNvPr id="2" name="TextBox 1"/>
          <p:cNvSpPr txBox="1"/>
          <p:nvPr/>
        </p:nvSpPr>
        <p:spPr>
          <a:xfrm>
            <a:off x="76200" y="216932"/>
            <a:ext cx="10755086" cy="923330"/>
          </a:xfrm>
          <a:prstGeom prst="rect">
            <a:avLst/>
          </a:prstGeom>
          <a:noFill/>
        </p:spPr>
        <p:txBody>
          <a:bodyPr wrap="square" rtlCol="0">
            <a:spAutoFit/>
          </a:bodyPr>
          <a:lstStyle/>
          <a:p>
            <a:r>
              <a:rPr lang="en-US" altLang="en-US" sz="5400" b="1" dirty="0">
                <a:solidFill>
                  <a:srgbClr val="FFFF00"/>
                </a:solidFill>
              </a:rPr>
              <a:t>Prospecting </a:t>
            </a:r>
            <a:r>
              <a:rPr lang="en-US" altLang="en-US" sz="5400" b="1" dirty="0" smtClean="0">
                <a:solidFill>
                  <a:srgbClr val="FFFF00"/>
                </a:solidFill>
              </a:rPr>
              <a:t> for Additional </a:t>
            </a:r>
            <a:r>
              <a:rPr lang="en-US" altLang="en-US" sz="5400" b="1" dirty="0">
                <a:solidFill>
                  <a:srgbClr val="FFFF00"/>
                </a:solidFill>
              </a:rPr>
              <a:t>Sales</a:t>
            </a:r>
            <a:endParaRPr lang="en-US" sz="5400" dirty="0">
              <a:solidFill>
                <a:srgbClr val="FFFF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27973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0371" y="185057"/>
            <a:ext cx="10929258" cy="960438"/>
          </a:xfrm>
        </p:spPr>
        <p:txBody>
          <a:bodyPr>
            <a:normAutofit/>
          </a:bodyPr>
          <a:lstStyle/>
          <a:p>
            <a:r>
              <a:rPr lang="en-US" altLang="en-US" sz="5400" b="1" dirty="0">
                <a:solidFill>
                  <a:srgbClr val="FFFF00"/>
                </a:solidFill>
              </a:rPr>
              <a:t>Prospecting for Additional Sales</a:t>
            </a:r>
          </a:p>
        </p:txBody>
      </p:sp>
      <p:sp>
        <p:nvSpPr>
          <p:cNvPr id="31747" name="Rectangle 3"/>
          <p:cNvSpPr>
            <a:spLocks noGrp="1" noChangeArrowheads="1"/>
          </p:cNvSpPr>
          <p:nvPr>
            <p:ph type="body" idx="1"/>
          </p:nvPr>
        </p:nvSpPr>
        <p:spPr>
          <a:xfrm>
            <a:off x="457200" y="1600200"/>
            <a:ext cx="11430000" cy="4953000"/>
          </a:xfrm>
        </p:spPr>
        <p:txBody>
          <a:bodyPr>
            <a:normAutofit/>
          </a:bodyPr>
          <a:lstStyle/>
          <a:p>
            <a:pPr marL="0" indent="0">
              <a:buNone/>
            </a:pPr>
            <a:r>
              <a:rPr lang="en-US" altLang="en-US" sz="3600" b="1" dirty="0"/>
              <a:t>7. Develop partnerships </a:t>
            </a:r>
            <a:r>
              <a:rPr lang="en-US" altLang="en-US" sz="3600" dirty="0"/>
              <a:t>- Develop great working relationships with other media.</a:t>
            </a:r>
          </a:p>
          <a:p>
            <a:pPr>
              <a:buFontTx/>
              <a:buNone/>
            </a:pPr>
            <a:endParaRPr lang="en-US" altLang="en-US" sz="3600" dirty="0"/>
          </a:p>
          <a:p>
            <a:pPr>
              <a:buFontTx/>
              <a:buNone/>
            </a:pPr>
            <a:r>
              <a:rPr lang="en-US" altLang="en-US" sz="3600" dirty="0"/>
              <a:t>	When a sales rep from a radio or TV station </a:t>
            </a:r>
            <a:r>
              <a:rPr lang="en-US" altLang="en-US" sz="3600" b="1" dirty="0">
                <a:solidFill>
                  <a:srgbClr val="FF0000"/>
                </a:solidFill>
              </a:rPr>
              <a:t>believes you are best choice for print advertising</a:t>
            </a:r>
            <a:r>
              <a:rPr lang="en-US" altLang="en-US" sz="3600" dirty="0"/>
              <a:t>, they may recommend your paper to their customers. </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0138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10456" y="185058"/>
            <a:ext cx="10914743" cy="960438"/>
          </a:xfrm>
        </p:spPr>
        <p:txBody>
          <a:bodyPr>
            <a:normAutofit/>
          </a:bodyPr>
          <a:lstStyle/>
          <a:p>
            <a:r>
              <a:rPr lang="en-US" altLang="en-US" sz="5400" b="1" dirty="0">
                <a:solidFill>
                  <a:srgbClr val="FFFF00"/>
                </a:solidFill>
              </a:rPr>
              <a:t>Prospecting for Additional Sales</a:t>
            </a:r>
          </a:p>
        </p:txBody>
      </p:sp>
      <p:sp>
        <p:nvSpPr>
          <p:cNvPr id="35843" name="Rectangle 3"/>
          <p:cNvSpPr>
            <a:spLocks noGrp="1" noChangeArrowheads="1"/>
          </p:cNvSpPr>
          <p:nvPr>
            <p:ph type="body" idx="1"/>
          </p:nvPr>
        </p:nvSpPr>
        <p:spPr>
          <a:xfrm>
            <a:off x="359229" y="1752601"/>
            <a:ext cx="11324771" cy="3306763"/>
          </a:xfrm>
        </p:spPr>
        <p:txBody>
          <a:bodyPr/>
          <a:lstStyle/>
          <a:p>
            <a:pPr>
              <a:buFontTx/>
              <a:buNone/>
            </a:pPr>
            <a:r>
              <a:rPr lang="en-US" altLang="en-US" dirty="0"/>
              <a:t>	</a:t>
            </a:r>
            <a:r>
              <a:rPr lang="en-US" altLang="en-US" sz="3600" dirty="0"/>
              <a:t>Encourage advertisers </a:t>
            </a:r>
            <a:r>
              <a:rPr lang="en-US" altLang="en-US" sz="3600" b="1" dirty="0">
                <a:solidFill>
                  <a:srgbClr val="FF0000"/>
                </a:solidFill>
              </a:rPr>
              <a:t>to refer to the ad in your paper</a:t>
            </a:r>
            <a:r>
              <a:rPr lang="en-US" altLang="en-US" sz="3600" dirty="0">
                <a:solidFill>
                  <a:srgbClr val="FF0000"/>
                </a:solidFill>
              </a:rPr>
              <a:t> </a:t>
            </a:r>
            <a:r>
              <a:rPr lang="en-US" altLang="en-US" sz="3600" dirty="0"/>
              <a:t>for details of the sale offered in their radio and TV advertising.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50543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10457" y="174171"/>
            <a:ext cx="11045372" cy="960438"/>
          </a:xfrm>
        </p:spPr>
        <p:txBody>
          <a:bodyPr>
            <a:normAutofit/>
          </a:bodyPr>
          <a:lstStyle/>
          <a:p>
            <a:r>
              <a:rPr lang="en-US" altLang="en-US" sz="5400" b="1" dirty="0">
                <a:solidFill>
                  <a:srgbClr val="FFFF00"/>
                </a:solidFill>
              </a:rPr>
              <a:t>Prospecting for Additional Sales</a:t>
            </a:r>
          </a:p>
        </p:txBody>
      </p:sp>
      <p:sp>
        <p:nvSpPr>
          <p:cNvPr id="44035" name="Rectangle 3"/>
          <p:cNvSpPr>
            <a:spLocks noGrp="1" noChangeArrowheads="1"/>
          </p:cNvSpPr>
          <p:nvPr>
            <p:ph type="body" idx="1"/>
          </p:nvPr>
        </p:nvSpPr>
        <p:spPr>
          <a:xfrm>
            <a:off x="337457" y="1676400"/>
            <a:ext cx="11651343" cy="5029200"/>
          </a:xfrm>
        </p:spPr>
        <p:txBody>
          <a:bodyPr/>
          <a:lstStyle/>
          <a:p>
            <a:pPr>
              <a:buFontTx/>
              <a:buNone/>
            </a:pPr>
            <a:r>
              <a:rPr lang="en-US" altLang="en-US" dirty="0"/>
              <a:t>	</a:t>
            </a:r>
            <a:r>
              <a:rPr lang="en-US" altLang="en-US" sz="3600" dirty="0"/>
              <a:t>Business consultants and accountants are sometimes in a position to </a:t>
            </a:r>
            <a:r>
              <a:rPr lang="en-US" altLang="en-US" sz="3600" b="1" dirty="0">
                <a:solidFill>
                  <a:srgbClr val="FF0000"/>
                </a:solidFill>
              </a:rPr>
              <a:t>recommend advertising sources</a:t>
            </a:r>
            <a:r>
              <a:rPr lang="en-US" altLang="en-US" sz="3600" b="1" dirty="0" smtClean="0"/>
              <a:t>.</a:t>
            </a:r>
          </a:p>
          <a:p>
            <a:pPr>
              <a:buFontTx/>
              <a:buNone/>
            </a:pPr>
            <a:r>
              <a:rPr lang="en-US" altLang="en-US" sz="3600" b="1" dirty="0" smtClean="0"/>
              <a:t> </a:t>
            </a:r>
            <a:endParaRPr lang="en-US" altLang="en-US" sz="3600" b="1" dirty="0"/>
          </a:p>
          <a:p>
            <a:pPr>
              <a:buFontTx/>
              <a:buNone/>
            </a:pPr>
            <a:r>
              <a:rPr lang="en-US" altLang="en-US" sz="3600" dirty="0"/>
              <a:t>	Make sure they </a:t>
            </a:r>
            <a:r>
              <a:rPr lang="en-US" altLang="en-US" sz="3600" b="1" dirty="0">
                <a:solidFill>
                  <a:srgbClr val="FF0000"/>
                </a:solidFill>
              </a:rPr>
              <a:t>understand the value</a:t>
            </a:r>
            <a:r>
              <a:rPr lang="en-US" altLang="en-US" sz="3600" dirty="0">
                <a:solidFill>
                  <a:srgbClr val="FF0000"/>
                </a:solidFill>
              </a:rPr>
              <a:t> </a:t>
            </a:r>
            <a:r>
              <a:rPr lang="en-US" altLang="en-US" sz="3600" dirty="0"/>
              <a:t>of your publication so they feel comfortable recommending your paper as an advertising source to their clients.</a:t>
            </a:r>
            <a:endParaRPr lang="en-US" alt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576818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9657" y="141514"/>
            <a:ext cx="11139713" cy="960438"/>
          </a:xfrm>
        </p:spPr>
        <p:txBody>
          <a:bodyPr>
            <a:normAutofit/>
          </a:bodyPr>
          <a:lstStyle/>
          <a:p>
            <a:r>
              <a:rPr lang="en-US" altLang="en-US" sz="5400" b="1" dirty="0">
                <a:solidFill>
                  <a:srgbClr val="FFFF00"/>
                </a:solidFill>
              </a:rPr>
              <a:t>Prospecting for Additional Sales</a:t>
            </a:r>
          </a:p>
        </p:txBody>
      </p:sp>
      <p:sp>
        <p:nvSpPr>
          <p:cNvPr id="25603" name="Rectangle 3"/>
          <p:cNvSpPr>
            <a:spLocks noGrp="1" noChangeArrowheads="1"/>
          </p:cNvSpPr>
          <p:nvPr>
            <p:ph type="body" idx="1"/>
          </p:nvPr>
        </p:nvSpPr>
        <p:spPr>
          <a:xfrm>
            <a:off x="402771" y="1905000"/>
            <a:ext cx="11382829" cy="4953000"/>
          </a:xfrm>
        </p:spPr>
        <p:txBody>
          <a:bodyPr>
            <a:normAutofit/>
          </a:bodyPr>
          <a:lstStyle/>
          <a:p>
            <a:pPr marL="0" indent="0">
              <a:buNone/>
            </a:pPr>
            <a:r>
              <a:rPr lang="en-US" altLang="en-US" sz="3600" b="1" dirty="0"/>
              <a:t>8. Look within your strong market segments </a:t>
            </a:r>
            <a:r>
              <a:rPr lang="en-US" altLang="en-US" sz="3600" dirty="0"/>
              <a:t>- If car dealers are having success with their advertising in your paper, look for other car dealers who are not advertising with your paper and encourage them to </a:t>
            </a:r>
            <a:r>
              <a:rPr lang="en-US" altLang="en-US" sz="3600" b="1" dirty="0">
                <a:solidFill>
                  <a:srgbClr val="FF0000"/>
                </a:solidFill>
              </a:rPr>
              <a:t>experience the same success</a:t>
            </a:r>
            <a:r>
              <a:rPr lang="en-US" altLang="en-US" sz="3600" dirty="0">
                <a:solidFill>
                  <a:srgbClr val="FF0000"/>
                </a:solidFill>
              </a:rPr>
              <a:t> </a:t>
            </a:r>
            <a:r>
              <a:rPr lang="en-US" altLang="en-US" sz="3600" dirty="0"/>
              <a:t>others are having by advertising in your paper.</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2589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9571" y="185057"/>
            <a:ext cx="10980057" cy="960438"/>
          </a:xfrm>
        </p:spPr>
        <p:txBody>
          <a:bodyPr>
            <a:normAutofit/>
          </a:bodyPr>
          <a:lstStyle/>
          <a:p>
            <a:r>
              <a:rPr lang="en-US" altLang="en-US" sz="5400" b="1" dirty="0">
                <a:solidFill>
                  <a:srgbClr val="FFFF00"/>
                </a:solidFill>
              </a:rPr>
              <a:t>Prospecting for Additional Sales</a:t>
            </a:r>
          </a:p>
        </p:txBody>
      </p:sp>
      <p:sp>
        <p:nvSpPr>
          <p:cNvPr id="33795" name="Rectangle 3"/>
          <p:cNvSpPr>
            <a:spLocks noGrp="1" noChangeArrowheads="1"/>
          </p:cNvSpPr>
          <p:nvPr>
            <p:ph type="body" idx="1"/>
          </p:nvPr>
        </p:nvSpPr>
        <p:spPr>
          <a:xfrm>
            <a:off x="261257" y="1752600"/>
            <a:ext cx="11930743" cy="4953000"/>
          </a:xfrm>
        </p:spPr>
        <p:txBody>
          <a:bodyPr>
            <a:normAutofit/>
          </a:bodyPr>
          <a:lstStyle/>
          <a:p>
            <a:pPr marL="0" indent="0">
              <a:lnSpc>
                <a:spcPct val="90000"/>
              </a:lnSpc>
              <a:buNone/>
            </a:pPr>
            <a:r>
              <a:rPr lang="en-US" altLang="en-US" sz="3600" b="1" dirty="0"/>
              <a:t>9. Look at weak market segments </a:t>
            </a:r>
            <a:r>
              <a:rPr lang="en-US" altLang="en-US" sz="3600" dirty="0"/>
              <a:t>- If you have market segments that do not use your paper, </a:t>
            </a:r>
            <a:r>
              <a:rPr lang="en-US" altLang="en-US" sz="3600" b="1" dirty="0">
                <a:solidFill>
                  <a:srgbClr val="FF0000"/>
                </a:solidFill>
              </a:rPr>
              <a:t>discuss the reasons they don’t use your paper with a leader</a:t>
            </a:r>
            <a:r>
              <a:rPr lang="en-US" altLang="en-US" sz="3600" dirty="0">
                <a:solidFill>
                  <a:srgbClr val="FF0000"/>
                </a:solidFill>
              </a:rPr>
              <a:t> </a:t>
            </a:r>
            <a:r>
              <a:rPr lang="en-US" altLang="en-US" sz="3600" dirty="0"/>
              <a:t>in that market segment. </a:t>
            </a:r>
            <a:endParaRPr lang="en-US" altLang="en-US" sz="3600" dirty="0" smtClean="0"/>
          </a:p>
          <a:p>
            <a:pPr marL="0" indent="0">
              <a:lnSpc>
                <a:spcPct val="90000"/>
              </a:lnSpc>
              <a:buNone/>
            </a:pPr>
            <a:r>
              <a:rPr lang="en-US" altLang="en-US" sz="3600" dirty="0" smtClean="0"/>
              <a:t>They </a:t>
            </a:r>
            <a:r>
              <a:rPr lang="en-US" altLang="en-US" sz="3600" dirty="0"/>
              <a:t>may not clearly </a:t>
            </a:r>
            <a:r>
              <a:rPr lang="en-US" altLang="en-US" sz="3600" b="1" dirty="0">
                <a:solidFill>
                  <a:srgbClr val="FF0000"/>
                </a:solidFill>
              </a:rPr>
              <a:t>understand</a:t>
            </a:r>
            <a:r>
              <a:rPr lang="en-US" altLang="en-US" sz="3600" b="1" dirty="0"/>
              <a:t> </a:t>
            </a:r>
            <a:r>
              <a:rPr lang="en-US" altLang="en-US" sz="3600" dirty="0"/>
              <a:t>your circulation, reader demographics, pricing or what you bring to the party. </a:t>
            </a:r>
            <a:endParaRPr lang="en-US" altLang="en-US" sz="3600" dirty="0" smtClean="0"/>
          </a:p>
          <a:p>
            <a:pPr marL="0" indent="0">
              <a:lnSpc>
                <a:spcPct val="90000"/>
              </a:lnSpc>
              <a:buNone/>
            </a:pPr>
            <a:r>
              <a:rPr lang="en-US" altLang="en-US" sz="3600" dirty="0" smtClean="0"/>
              <a:t>They </a:t>
            </a:r>
            <a:r>
              <a:rPr lang="en-US" altLang="en-US" sz="3600" dirty="0"/>
              <a:t>may explain a legitimate reason they do not use your paper that you </a:t>
            </a:r>
            <a:r>
              <a:rPr lang="en-US" altLang="en-US" sz="3600" b="1" dirty="0">
                <a:solidFill>
                  <a:srgbClr val="FF0000"/>
                </a:solidFill>
              </a:rPr>
              <a:t>can do something about</a:t>
            </a:r>
            <a:r>
              <a:rPr lang="en-US" altLang="en-US" sz="3600" dirty="0"/>
              <a:t>.</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11127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57628" y="163286"/>
            <a:ext cx="10856686" cy="960438"/>
          </a:xfrm>
        </p:spPr>
        <p:txBody>
          <a:bodyPr>
            <a:normAutofit/>
          </a:bodyPr>
          <a:lstStyle/>
          <a:p>
            <a:r>
              <a:rPr lang="en-US" altLang="en-US" sz="5400" b="1" dirty="0">
                <a:solidFill>
                  <a:srgbClr val="FFFF00"/>
                </a:solidFill>
              </a:rPr>
              <a:t>Prospecting for Additional Sales</a:t>
            </a:r>
          </a:p>
        </p:txBody>
      </p:sp>
      <p:sp>
        <p:nvSpPr>
          <p:cNvPr id="36867" name="Rectangle 3"/>
          <p:cNvSpPr>
            <a:spLocks noGrp="1" noChangeArrowheads="1"/>
          </p:cNvSpPr>
          <p:nvPr>
            <p:ph type="body" idx="1"/>
          </p:nvPr>
        </p:nvSpPr>
        <p:spPr>
          <a:xfrm>
            <a:off x="457200" y="1752600"/>
            <a:ext cx="11531600" cy="4953000"/>
          </a:xfrm>
        </p:spPr>
        <p:txBody>
          <a:bodyPr>
            <a:normAutofit/>
          </a:bodyPr>
          <a:lstStyle/>
          <a:p>
            <a:r>
              <a:rPr lang="en-US" altLang="en-US" sz="3600" dirty="0"/>
              <a:t>For instance, perhaps your paper is not available at the store they frequently stop at on the way home from work and feel </a:t>
            </a:r>
            <a:r>
              <a:rPr lang="en-US" altLang="en-US" sz="3600" b="1" dirty="0">
                <a:solidFill>
                  <a:srgbClr val="FF0000"/>
                </a:solidFill>
              </a:rPr>
              <a:t>your distribution is not adequate</a:t>
            </a:r>
            <a:r>
              <a:rPr lang="en-US" altLang="en-US" sz="3600" dirty="0"/>
              <a:t>. </a:t>
            </a:r>
          </a:p>
          <a:p>
            <a:pPr>
              <a:buFontTx/>
              <a:buNone/>
            </a:pPr>
            <a:r>
              <a:rPr lang="en-US" altLang="en-US" sz="3600" dirty="0"/>
              <a:t>	They may feel the </a:t>
            </a:r>
            <a:r>
              <a:rPr lang="en-US" altLang="en-US" sz="3600" b="1" dirty="0">
                <a:solidFill>
                  <a:srgbClr val="FF0000"/>
                </a:solidFill>
              </a:rPr>
              <a:t>demographics of your readers</a:t>
            </a:r>
            <a:r>
              <a:rPr lang="en-US" altLang="en-US" sz="3600" dirty="0">
                <a:solidFill>
                  <a:srgbClr val="FF0000"/>
                </a:solidFill>
              </a:rPr>
              <a:t> </a:t>
            </a:r>
            <a:r>
              <a:rPr lang="en-US" altLang="en-US" sz="3600" dirty="0"/>
              <a:t>have too low of an income or that the </a:t>
            </a:r>
            <a:r>
              <a:rPr lang="en-US" altLang="en-US" sz="3600" b="1" dirty="0">
                <a:solidFill>
                  <a:srgbClr val="FF0000"/>
                </a:solidFill>
              </a:rPr>
              <a:t>penetration of your distribution</a:t>
            </a:r>
            <a:r>
              <a:rPr lang="en-US" altLang="en-US" sz="3600" dirty="0"/>
              <a:t> is not strong enough in a specific zone. </a:t>
            </a:r>
            <a:endParaRPr lang="en-US" altLang="en-US" sz="3600" dirty="0" smtClean="0"/>
          </a:p>
          <a:p>
            <a:pPr>
              <a:buFontTx/>
              <a:buNone/>
            </a:pPr>
            <a:r>
              <a:rPr lang="en-US" altLang="en-US" sz="3600" dirty="0"/>
              <a:t>	</a:t>
            </a:r>
            <a:r>
              <a:rPr lang="en-US" altLang="en-US" sz="3600" dirty="0" smtClean="0"/>
              <a:t>You </a:t>
            </a:r>
            <a:r>
              <a:rPr lang="en-US" altLang="en-US" sz="3600" dirty="0"/>
              <a:t>may be able to provide information from a </a:t>
            </a:r>
            <a:r>
              <a:rPr lang="en-US" altLang="en-US" sz="3600" b="1" dirty="0">
                <a:solidFill>
                  <a:srgbClr val="FF3300"/>
                </a:solidFill>
              </a:rPr>
              <a:t>reader study</a:t>
            </a:r>
            <a:r>
              <a:rPr lang="en-US" altLang="en-US" sz="3600" dirty="0"/>
              <a:t> that helps change their decision.</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84597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43114" y="152400"/>
            <a:ext cx="11045372" cy="960438"/>
          </a:xfrm>
        </p:spPr>
        <p:txBody>
          <a:bodyPr>
            <a:normAutofit/>
          </a:bodyPr>
          <a:lstStyle/>
          <a:p>
            <a:r>
              <a:rPr lang="en-US" altLang="en-US" sz="5400" b="1" dirty="0">
                <a:solidFill>
                  <a:srgbClr val="FFFF00"/>
                </a:solidFill>
              </a:rPr>
              <a:t>Prospecting for Additional Sales</a:t>
            </a:r>
          </a:p>
        </p:txBody>
      </p:sp>
      <p:sp>
        <p:nvSpPr>
          <p:cNvPr id="32771" name="Rectangle 3"/>
          <p:cNvSpPr>
            <a:spLocks noGrp="1" noChangeArrowheads="1"/>
          </p:cNvSpPr>
          <p:nvPr>
            <p:ph type="body" idx="1"/>
          </p:nvPr>
        </p:nvSpPr>
        <p:spPr>
          <a:xfrm>
            <a:off x="261257" y="1676400"/>
            <a:ext cx="11727543" cy="5181600"/>
          </a:xfrm>
        </p:spPr>
        <p:txBody>
          <a:bodyPr>
            <a:normAutofit/>
          </a:bodyPr>
          <a:lstStyle/>
          <a:p>
            <a:pPr marL="0" indent="0">
              <a:buNone/>
            </a:pPr>
            <a:r>
              <a:rPr lang="en-US" altLang="en-US" sz="3600" b="1" dirty="0"/>
              <a:t>10. Look outside of your local area </a:t>
            </a:r>
            <a:r>
              <a:rPr lang="en-US" altLang="en-US" sz="3600" dirty="0"/>
              <a:t>- Are there markets close by that can draw business from your local area. Begin by sending a salesperson into the market. </a:t>
            </a:r>
          </a:p>
          <a:p>
            <a:pPr>
              <a:buFontTx/>
              <a:buNone/>
            </a:pPr>
            <a:r>
              <a:rPr lang="en-US" altLang="en-US" sz="3600" dirty="0"/>
              <a:t>	Install visible distribution racks within that market. This may take some time to develop, but the results could be great. </a:t>
            </a:r>
            <a:endParaRPr lang="en-US" altLang="en-US" sz="3600" dirty="0" smtClean="0"/>
          </a:p>
          <a:p>
            <a:pPr>
              <a:buFontTx/>
              <a:buNone/>
            </a:pPr>
            <a:r>
              <a:rPr lang="en-US" altLang="en-US" sz="3600" dirty="0"/>
              <a:t>	</a:t>
            </a:r>
            <a:r>
              <a:rPr lang="en-US" altLang="en-US" sz="3600" dirty="0" smtClean="0"/>
              <a:t>Some </a:t>
            </a:r>
            <a:r>
              <a:rPr lang="en-US" altLang="en-US" sz="3600" dirty="0"/>
              <a:t>papers have had success by scheduling a </a:t>
            </a:r>
            <a:r>
              <a:rPr lang="en-US" altLang="en-US" sz="3600" b="1" dirty="0">
                <a:solidFill>
                  <a:srgbClr val="FF0000"/>
                </a:solidFill>
              </a:rPr>
              <a:t>weekly pages</a:t>
            </a:r>
            <a:r>
              <a:rPr lang="en-US" altLang="en-US" sz="3600" dirty="0">
                <a:solidFill>
                  <a:srgbClr val="FF0000"/>
                </a:solidFill>
              </a:rPr>
              <a:t> </a:t>
            </a:r>
            <a:r>
              <a:rPr lang="en-US" altLang="en-US" sz="3600" dirty="0"/>
              <a:t>where the ads from this market are grouped together with </a:t>
            </a:r>
            <a:r>
              <a:rPr lang="en-US" altLang="en-US" sz="3600" b="1" dirty="0">
                <a:solidFill>
                  <a:srgbClr val="FF0000"/>
                </a:solidFill>
              </a:rPr>
              <a:t>community events from this market</a:t>
            </a:r>
          </a:p>
          <a:p>
            <a:endParaRPr lang="en-US" alt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66864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fontScale="90000"/>
          </a:bodyPr>
          <a:lstStyle/>
          <a:p>
            <a:r>
              <a:rPr lang="en-US" altLang="en-US" sz="6000" b="1" dirty="0">
                <a:solidFill>
                  <a:srgbClr val="FFFF00"/>
                </a:solidFill>
              </a:rPr>
              <a:t>Prospecting for Additional Sales</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97465" y="1543050"/>
            <a:ext cx="7304035" cy="4401344"/>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610913" y="5650861"/>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381000" y="1828800"/>
            <a:ext cx="11607800" cy="4572000"/>
          </a:xfrm>
        </p:spPr>
        <p:txBody>
          <a:bodyPr>
            <a:normAutofit/>
          </a:bodyPr>
          <a:lstStyle/>
          <a:p>
            <a:pPr marL="0" indent="0">
              <a:buNone/>
            </a:pPr>
            <a:r>
              <a:rPr lang="en-US" altLang="en-US" sz="3200" dirty="0"/>
              <a:t>Despite your best efforts you are going to lose customers from time to time. </a:t>
            </a:r>
            <a:endParaRPr lang="en-US" altLang="en-US" sz="3200" dirty="0" smtClean="0"/>
          </a:p>
          <a:p>
            <a:pPr marL="0" indent="0">
              <a:buNone/>
            </a:pPr>
            <a:r>
              <a:rPr lang="en-US" altLang="en-US" sz="3200" b="1" dirty="0" smtClean="0">
                <a:solidFill>
                  <a:srgbClr val="FF0000"/>
                </a:solidFill>
              </a:rPr>
              <a:t>Your </a:t>
            </a:r>
            <a:r>
              <a:rPr lang="en-US" altLang="en-US" sz="3200" b="1" dirty="0">
                <a:solidFill>
                  <a:srgbClr val="FF0000"/>
                </a:solidFill>
              </a:rPr>
              <a:t>sales staff has to working to develop new business just to remain even. </a:t>
            </a:r>
          </a:p>
          <a:p>
            <a:pPr>
              <a:buFontTx/>
              <a:buNone/>
            </a:pPr>
            <a:r>
              <a:rPr lang="en-US" altLang="en-US" sz="3200" dirty="0" smtClean="0"/>
              <a:t>If </a:t>
            </a:r>
            <a:r>
              <a:rPr lang="en-US" altLang="en-US" sz="3200" dirty="0"/>
              <a:t>you plan to grow revenue, you and your paper is going </a:t>
            </a:r>
            <a:r>
              <a:rPr lang="en-US" altLang="en-US" sz="3200" dirty="0" smtClean="0"/>
              <a:t>to have </a:t>
            </a:r>
            <a:r>
              <a:rPr lang="en-US" altLang="en-US" sz="3200" dirty="0"/>
              <a:t>to work even harder at prospecting for new business.</a:t>
            </a:r>
          </a:p>
        </p:txBody>
      </p:sp>
      <p:sp>
        <p:nvSpPr>
          <p:cNvPr id="2" name="Rectangle 1"/>
          <p:cNvSpPr/>
          <p:nvPr/>
        </p:nvSpPr>
        <p:spPr>
          <a:xfrm>
            <a:off x="275428" y="218105"/>
            <a:ext cx="10649069" cy="923330"/>
          </a:xfrm>
          <a:prstGeom prst="rect">
            <a:avLst/>
          </a:prstGeom>
        </p:spPr>
        <p:txBody>
          <a:bodyPr wrap="none">
            <a:spAutoFit/>
          </a:bodyPr>
          <a:lstStyle/>
          <a:p>
            <a:r>
              <a:rPr lang="en-US" altLang="en-US" sz="5400" b="1" dirty="0">
                <a:solidFill>
                  <a:srgbClr val="FFFF00"/>
                </a:solidFill>
              </a:rPr>
              <a:t>Prospecting  for Additional Sales</a:t>
            </a:r>
            <a:endParaRPr lang="en-US" sz="5400" dirty="0">
              <a:solidFill>
                <a:srgbClr val="FFFF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28887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35429" y="1611087"/>
            <a:ext cx="11045371" cy="4996542"/>
          </a:xfrm>
        </p:spPr>
        <p:txBody>
          <a:bodyPr>
            <a:normAutofit/>
          </a:bodyPr>
          <a:lstStyle/>
          <a:p>
            <a:pPr>
              <a:lnSpc>
                <a:spcPct val="90000"/>
              </a:lnSpc>
            </a:pPr>
            <a:r>
              <a:rPr lang="en-US" altLang="en-US" sz="3200" dirty="0"/>
              <a:t>Most papers find that they </a:t>
            </a:r>
            <a:r>
              <a:rPr lang="en-US" altLang="en-US" sz="3200" b="1" dirty="0">
                <a:solidFill>
                  <a:srgbClr val="FF0000"/>
                </a:solidFill>
              </a:rPr>
              <a:t>lose 10% to 20% </a:t>
            </a:r>
            <a:r>
              <a:rPr lang="en-US" altLang="en-US" sz="3200" dirty="0"/>
              <a:t>of their regular advertisers each year. </a:t>
            </a:r>
          </a:p>
          <a:p>
            <a:pPr>
              <a:lnSpc>
                <a:spcPct val="90000"/>
              </a:lnSpc>
              <a:buFontTx/>
              <a:buNone/>
            </a:pPr>
            <a:r>
              <a:rPr lang="en-US" altLang="en-US" sz="3200" dirty="0"/>
              <a:t>	Even your most loyal customers are going to change suppliers occasionally. </a:t>
            </a:r>
          </a:p>
          <a:p>
            <a:pPr>
              <a:lnSpc>
                <a:spcPct val="90000"/>
              </a:lnSpc>
              <a:buFontTx/>
              <a:buNone/>
            </a:pPr>
            <a:r>
              <a:rPr lang="en-US" altLang="en-US" sz="3200" dirty="0"/>
              <a:t>	It may not have anything to do with the service you have provided or even the performance of your publication in attracting consumers to their front door. </a:t>
            </a:r>
          </a:p>
          <a:p>
            <a:pPr>
              <a:lnSpc>
                <a:spcPct val="90000"/>
              </a:lnSpc>
              <a:buFontTx/>
              <a:buNone/>
            </a:pPr>
            <a:r>
              <a:rPr lang="en-US" altLang="en-US" sz="3200" dirty="0"/>
              <a:t>	Sometimes they are just looking for a new way to attract new consumers.</a:t>
            </a:r>
          </a:p>
          <a:p>
            <a:pPr>
              <a:lnSpc>
                <a:spcPct val="90000"/>
              </a:lnSpc>
            </a:pPr>
            <a:endParaRPr lang="en-US" altLang="en-US" sz="2800" dirty="0">
              <a:solidFill>
                <a:schemeClr val="hlink"/>
              </a:solidFill>
            </a:endParaRPr>
          </a:p>
        </p:txBody>
      </p:sp>
      <p:sp>
        <p:nvSpPr>
          <p:cNvPr id="2" name="Title 1"/>
          <p:cNvSpPr>
            <a:spLocks noGrp="1"/>
          </p:cNvSpPr>
          <p:nvPr>
            <p:ph type="title"/>
          </p:nvPr>
        </p:nvSpPr>
        <p:spPr>
          <a:xfrm>
            <a:off x="250371" y="396652"/>
            <a:ext cx="10646229" cy="1036850"/>
          </a:xfrm>
        </p:spPr>
        <p:txBody>
          <a:bodyPr>
            <a:normAutofit fontScale="90000"/>
          </a:bodyPr>
          <a:lstStyle/>
          <a:p>
            <a:r>
              <a:rPr lang="en-US" altLang="en-US" sz="6000" b="1" dirty="0">
                <a:solidFill>
                  <a:srgbClr val="FFFF00"/>
                </a:solidFill>
              </a:rPr>
              <a:t>Prospecting  for Additional Sales</a:t>
            </a:r>
            <a:r>
              <a:rPr lang="en-US" dirty="0">
                <a:solidFill>
                  <a:srgbClr val="FFFF00"/>
                </a:solidFill>
              </a:rPr>
              <a:t/>
            </a:r>
            <a:br>
              <a:rPr lang="en-US" dirty="0">
                <a:solidFill>
                  <a:srgbClr val="FFFF00"/>
                </a:solidFill>
              </a:rPr>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94681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2314" y="206829"/>
            <a:ext cx="10704286" cy="960438"/>
          </a:xfrm>
        </p:spPr>
        <p:txBody>
          <a:bodyPr>
            <a:noAutofit/>
          </a:bodyPr>
          <a:lstStyle/>
          <a:p>
            <a:r>
              <a:rPr lang="en-US" altLang="en-US" sz="5400" b="1" dirty="0">
                <a:solidFill>
                  <a:srgbClr val="FFFF00"/>
                </a:solidFill>
              </a:rPr>
              <a:t>Prospecting for Additional Sales</a:t>
            </a:r>
          </a:p>
        </p:txBody>
      </p:sp>
      <p:sp>
        <p:nvSpPr>
          <p:cNvPr id="19459" name="Rectangle 3"/>
          <p:cNvSpPr>
            <a:spLocks noGrp="1" noChangeArrowheads="1"/>
          </p:cNvSpPr>
          <p:nvPr>
            <p:ph type="body" idx="1"/>
          </p:nvPr>
        </p:nvSpPr>
        <p:spPr>
          <a:xfrm>
            <a:off x="272143" y="1687286"/>
            <a:ext cx="11919857" cy="5018314"/>
          </a:xfrm>
        </p:spPr>
        <p:txBody>
          <a:bodyPr/>
          <a:lstStyle/>
          <a:p>
            <a:pPr algn="ctr">
              <a:lnSpc>
                <a:spcPct val="90000"/>
              </a:lnSpc>
              <a:buFontTx/>
              <a:buNone/>
            </a:pPr>
            <a:r>
              <a:rPr lang="en-US" altLang="en-US" dirty="0"/>
              <a:t>	</a:t>
            </a:r>
            <a:r>
              <a:rPr lang="en-US" altLang="en-US" sz="4400" b="1" dirty="0"/>
              <a:t>You will also lose customers for any number of other reasons.</a:t>
            </a:r>
          </a:p>
          <a:p>
            <a:pPr>
              <a:lnSpc>
                <a:spcPct val="90000"/>
              </a:lnSpc>
            </a:pPr>
            <a:r>
              <a:rPr lang="en-US" altLang="en-US" sz="3600" dirty="0"/>
              <a:t>They are not getting great results from their advertising; </a:t>
            </a:r>
          </a:p>
          <a:p>
            <a:pPr>
              <a:lnSpc>
                <a:spcPct val="90000"/>
              </a:lnSpc>
            </a:pPr>
            <a:r>
              <a:rPr lang="en-US" altLang="en-US" sz="3600" dirty="0"/>
              <a:t>A new competitor enters the marketplace for advertising media; </a:t>
            </a:r>
          </a:p>
          <a:p>
            <a:pPr>
              <a:lnSpc>
                <a:spcPct val="90000"/>
              </a:lnSpc>
            </a:pPr>
            <a:r>
              <a:rPr lang="en-US" altLang="en-US" sz="3600" dirty="0"/>
              <a:t>A new competitor enters the marketplace in his market segment; your paper has made too many mistakes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802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86656" y="195943"/>
            <a:ext cx="10577285" cy="960438"/>
          </a:xfrm>
        </p:spPr>
        <p:txBody>
          <a:bodyPr>
            <a:noAutofit/>
          </a:bodyPr>
          <a:lstStyle/>
          <a:p>
            <a:r>
              <a:rPr lang="en-US" altLang="en-US" sz="5400" b="1" dirty="0">
                <a:solidFill>
                  <a:srgbClr val="FFFF00"/>
                </a:solidFill>
              </a:rPr>
              <a:t>Prospecting for Additional Sales</a:t>
            </a:r>
          </a:p>
        </p:txBody>
      </p:sp>
      <p:sp>
        <p:nvSpPr>
          <p:cNvPr id="28675" name="Rectangle 3"/>
          <p:cNvSpPr>
            <a:spLocks noGrp="1" noChangeArrowheads="1"/>
          </p:cNvSpPr>
          <p:nvPr>
            <p:ph type="body" idx="1"/>
          </p:nvPr>
        </p:nvSpPr>
        <p:spPr>
          <a:xfrm>
            <a:off x="152400" y="1698171"/>
            <a:ext cx="11836400" cy="5007429"/>
          </a:xfrm>
        </p:spPr>
        <p:txBody>
          <a:bodyPr>
            <a:normAutofit/>
          </a:bodyPr>
          <a:lstStyle/>
          <a:p>
            <a:r>
              <a:rPr lang="en-US" altLang="en-US" sz="3600" dirty="0"/>
              <a:t>Your paper runs an article the advertiser doesn’t agree with; they go out of business; </a:t>
            </a:r>
          </a:p>
          <a:p>
            <a:r>
              <a:rPr lang="en-US" altLang="en-US" sz="3600" dirty="0"/>
              <a:t>They don’t like the tongue stud your salesperson sports</a:t>
            </a:r>
            <a:r>
              <a:rPr lang="en-US" altLang="en-US" sz="3600" dirty="0" smtClean="0"/>
              <a:t>.</a:t>
            </a:r>
          </a:p>
          <a:p>
            <a:pPr marL="0" indent="0">
              <a:buNone/>
            </a:pPr>
            <a:r>
              <a:rPr lang="en-US" altLang="en-US" sz="3600" dirty="0" smtClean="0"/>
              <a:t> </a:t>
            </a:r>
            <a:endParaRPr lang="en-US" altLang="en-US" sz="3600" dirty="0"/>
          </a:p>
          <a:p>
            <a:r>
              <a:rPr lang="en-US" altLang="en-US" sz="3600" dirty="0" smtClean="0"/>
              <a:t>Again You </a:t>
            </a:r>
            <a:r>
              <a:rPr lang="en-US" altLang="en-US" sz="3600" dirty="0"/>
              <a:t>will lose </a:t>
            </a:r>
            <a:r>
              <a:rPr lang="en-US" altLang="en-US" sz="3600" b="1" dirty="0">
                <a:solidFill>
                  <a:srgbClr val="FF0000"/>
                </a:solidFill>
              </a:rPr>
              <a:t>10 - 20% </a:t>
            </a:r>
            <a:r>
              <a:rPr lang="en-US" altLang="en-US" sz="3600" dirty="0"/>
              <a:t>of your customer base each year for one reason or another.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13847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43114" y="217714"/>
            <a:ext cx="10958285" cy="960438"/>
          </a:xfrm>
        </p:spPr>
        <p:txBody>
          <a:bodyPr>
            <a:noAutofit/>
          </a:bodyPr>
          <a:lstStyle/>
          <a:p>
            <a:r>
              <a:rPr lang="en-US" altLang="en-US" sz="5400" b="1" dirty="0">
                <a:solidFill>
                  <a:srgbClr val="FFFF00"/>
                </a:solidFill>
              </a:rPr>
              <a:t>Prospecting for Additional Sales</a:t>
            </a:r>
          </a:p>
        </p:txBody>
      </p:sp>
      <p:sp>
        <p:nvSpPr>
          <p:cNvPr id="27651" name="Rectangle 3"/>
          <p:cNvSpPr>
            <a:spLocks noGrp="1" noChangeArrowheads="1"/>
          </p:cNvSpPr>
          <p:nvPr>
            <p:ph type="body" idx="1"/>
          </p:nvPr>
        </p:nvSpPr>
        <p:spPr>
          <a:xfrm>
            <a:off x="293914" y="2057400"/>
            <a:ext cx="11694886" cy="4419600"/>
          </a:xfrm>
        </p:spPr>
        <p:txBody>
          <a:bodyPr/>
          <a:lstStyle/>
          <a:p>
            <a:pPr marL="0" indent="0">
              <a:buNone/>
            </a:pPr>
            <a:r>
              <a:rPr lang="en-US" altLang="en-US" sz="4000" b="1" i="1" dirty="0">
                <a:solidFill>
                  <a:srgbClr val="FF0000"/>
                </a:solidFill>
              </a:rPr>
              <a:t>So, how do you replace this business</a:t>
            </a:r>
            <a:r>
              <a:rPr lang="en-US" altLang="en-US" sz="4000" b="1" i="1" dirty="0" smtClean="0">
                <a:solidFill>
                  <a:srgbClr val="FF0000"/>
                </a:solidFill>
              </a:rPr>
              <a:t>?</a:t>
            </a:r>
          </a:p>
          <a:p>
            <a:pPr marL="0" indent="0">
              <a:buNone/>
            </a:pPr>
            <a:r>
              <a:rPr lang="en-US" altLang="en-US" sz="3600" dirty="0" smtClean="0"/>
              <a:t> </a:t>
            </a:r>
            <a:endParaRPr lang="en-US" altLang="en-US" sz="3600" dirty="0"/>
          </a:p>
          <a:p>
            <a:r>
              <a:rPr lang="en-US" altLang="en-US" sz="3600" dirty="0"/>
              <a:t>You have to find new business.</a:t>
            </a:r>
          </a:p>
          <a:p>
            <a:pPr>
              <a:buFontTx/>
              <a:buNone/>
            </a:pPr>
            <a:r>
              <a:rPr lang="en-US" altLang="en-US" sz="3600" dirty="0"/>
              <a:t> </a:t>
            </a:r>
          </a:p>
          <a:p>
            <a:r>
              <a:rPr lang="en-US" altLang="en-US" sz="3600" dirty="0"/>
              <a:t>Following are some tips for prospecting that you can use to keep the revenue stream flowing.</a:t>
            </a:r>
            <a:endParaRPr lang="en-US" altLang="en-US" sz="3600" b="1" dirty="0"/>
          </a:p>
          <a:p>
            <a:endParaRPr lang="en-US" altLang="en-US" sz="2800" b="1" dirty="0"/>
          </a:p>
          <a:p>
            <a:endParaRPr lang="en-US" alt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287193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81428" y="239486"/>
            <a:ext cx="11030857" cy="960438"/>
          </a:xfrm>
        </p:spPr>
        <p:txBody>
          <a:bodyPr>
            <a:noAutofit/>
          </a:bodyPr>
          <a:lstStyle/>
          <a:p>
            <a:r>
              <a:rPr lang="en-US" altLang="en-US" sz="5400" b="1" dirty="0">
                <a:solidFill>
                  <a:srgbClr val="FFFF00"/>
                </a:solidFill>
              </a:rPr>
              <a:t>Prospecting for Additional Sales</a:t>
            </a:r>
          </a:p>
        </p:txBody>
      </p:sp>
      <p:sp>
        <p:nvSpPr>
          <p:cNvPr id="20483" name="Rectangle 3"/>
          <p:cNvSpPr>
            <a:spLocks noGrp="1" noChangeArrowheads="1"/>
          </p:cNvSpPr>
          <p:nvPr>
            <p:ph type="body" idx="1"/>
          </p:nvPr>
        </p:nvSpPr>
        <p:spPr>
          <a:xfrm>
            <a:off x="250371" y="1905000"/>
            <a:ext cx="11636829" cy="4648200"/>
          </a:xfrm>
        </p:spPr>
        <p:txBody>
          <a:bodyPr>
            <a:normAutofit/>
          </a:bodyPr>
          <a:lstStyle/>
          <a:p>
            <a:pPr marL="0" indent="0">
              <a:buNone/>
            </a:pPr>
            <a:r>
              <a:rPr lang="en-US" altLang="en-US" sz="3600" b="1" dirty="0"/>
              <a:t>1. Ask for referrals</a:t>
            </a:r>
            <a:r>
              <a:rPr lang="en-US" altLang="en-US" sz="3600" dirty="0"/>
              <a:t> - This is a powerful tool when we use it. </a:t>
            </a:r>
          </a:p>
          <a:p>
            <a:pPr>
              <a:buFontTx/>
              <a:buNone/>
            </a:pPr>
            <a:r>
              <a:rPr lang="en-US" altLang="en-US" sz="3600" dirty="0"/>
              <a:t>	Referred prospects welcome salespeople who have been referred by a fellow businessperson. </a:t>
            </a:r>
            <a:endParaRPr lang="en-US" altLang="en-US" sz="3600" dirty="0" smtClean="0"/>
          </a:p>
          <a:p>
            <a:pPr>
              <a:buFontTx/>
              <a:buNone/>
            </a:pPr>
            <a:r>
              <a:rPr lang="en-US" altLang="en-US" sz="3600" dirty="0"/>
              <a:t>	</a:t>
            </a:r>
            <a:r>
              <a:rPr lang="en-US" altLang="en-US" sz="3600" dirty="0" smtClean="0"/>
              <a:t>The </a:t>
            </a:r>
            <a:r>
              <a:rPr lang="en-US" altLang="en-US" sz="3600" dirty="0"/>
              <a:t>sales are easier to close because it takes less convincing that you represent an effective advertising source. </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241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88685" y="185057"/>
            <a:ext cx="10686143" cy="960438"/>
          </a:xfrm>
        </p:spPr>
        <p:txBody>
          <a:bodyPr>
            <a:noAutofit/>
          </a:bodyPr>
          <a:lstStyle/>
          <a:p>
            <a:r>
              <a:rPr lang="en-US" altLang="en-US" sz="5400" b="1" dirty="0">
                <a:solidFill>
                  <a:srgbClr val="FFFF00"/>
                </a:solidFill>
              </a:rPr>
              <a:t>Prospecting for Additional Sales</a:t>
            </a:r>
          </a:p>
        </p:txBody>
      </p:sp>
      <p:sp>
        <p:nvSpPr>
          <p:cNvPr id="38915" name="Rectangle 3"/>
          <p:cNvSpPr>
            <a:spLocks noGrp="1" noChangeArrowheads="1"/>
          </p:cNvSpPr>
          <p:nvPr>
            <p:ph type="body" idx="1"/>
          </p:nvPr>
        </p:nvSpPr>
        <p:spPr>
          <a:xfrm>
            <a:off x="141514" y="1981200"/>
            <a:ext cx="11847286" cy="4724400"/>
          </a:xfrm>
        </p:spPr>
        <p:txBody>
          <a:bodyPr>
            <a:normAutofit/>
          </a:bodyPr>
          <a:lstStyle/>
          <a:p>
            <a:r>
              <a:rPr lang="en-US" altLang="en-US" sz="3600" dirty="0"/>
              <a:t>Advertising salespeople seem to have a difficult time asking their customers for </a:t>
            </a:r>
            <a:r>
              <a:rPr lang="en-US" altLang="en-US" sz="3600" b="1" dirty="0">
                <a:solidFill>
                  <a:srgbClr val="FF0000"/>
                </a:solidFill>
              </a:rPr>
              <a:t>referrals</a:t>
            </a:r>
            <a:r>
              <a:rPr lang="en-US" altLang="en-US" sz="3600" b="1" dirty="0"/>
              <a:t>.</a:t>
            </a:r>
            <a:r>
              <a:rPr lang="en-US" altLang="en-US" sz="3600" dirty="0"/>
              <a:t> </a:t>
            </a:r>
          </a:p>
          <a:p>
            <a:pPr>
              <a:buFontTx/>
              <a:buNone/>
            </a:pPr>
            <a:r>
              <a:rPr lang="en-US" altLang="en-US" sz="3600" dirty="0"/>
              <a:t>	The successful programs have been strongly supported by the publisher by </a:t>
            </a:r>
            <a:r>
              <a:rPr lang="en-US" altLang="en-US" sz="3600" b="1" dirty="0">
                <a:solidFill>
                  <a:srgbClr val="FF0000"/>
                </a:solidFill>
              </a:rPr>
              <a:t>offering discounts</a:t>
            </a:r>
            <a:r>
              <a:rPr lang="en-US" altLang="en-US" sz="3600" dirty="0">
                <a:solidFill>
                  <a:srgbClr val="FF0000"/>
                </a:solidFill>
              </a:rPr>
              <a:t> </a:t>
            </a:r>
            <a:r>
              <a:rPr lang="en-US" altLang="en-US" sz="3600" dirty="0"/>
              <a:t>or other </a:t>
            </a:r>
            <a:r>
              <a:rPr lang="en-US" altLang="en-US" sz="3600" b="1" dirty="0">
                <a:solidFill>
                  <a:srgbClr val="FF0000"/>
                </a:solidFill>
              </a:rPr>
              <a:t>incentives</a:t>
            </a:r>
            <a:r>
              <a:rPr lang="en-US" altLang="en-US" sz="3600" dirty="0"/>
              <a:t> to customers who bring you new business.</a:t>
            </a:r>
            <a:endParaRPr lang="en-US" alt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73454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322</TotalTime>
  <Words>905</Words>
  <Application>Microsoft Office PowerPoint</Application>
  <PresentationFormat>Custom</PresentationFormat>
  <Paragraphs>113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Sales Direction 16X9</vt:lpstr>
      <vt:lpstr>Prospecting  for  Additional Sales</vt:lpstr>
      <vt:lpstr>PowerPoint Presentation</vt:lpstr>
      <vt:lpstr>PowerPoint Presentation</vt:lpstr>
      <vt:lpstr>Prospecting  for Additional Sales </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lpstr>Prospecting for Additional Sales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37</cp:revision>
  <dcterms:created xsi:type="dcterms:W3CDTF">2012-08-30T21:52:00Z</dcterms:created>
  <dcterms:modified xsi:type="dcterms:W3CDTF">2016-08-01T14:42:21Z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