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58" r:id="rId3"/>
    <p:sldId id="298" r:id="rId4"/>
    <p:sldId id="293" r:id="rId5"/>
    <p:sldId id="294" r:id="rId6"/>
    <p:sldId id="296"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29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198" y="2955252"/>
            <a:ext cx="6268720" cy="992279"/>
          </a:xfrm>
        </p:spPr>
        <p:txBody>
          <a:bodyPr>
            <a:noAutofit/>
          </a:bodyPr>
          <a:lstStyle/>
          <a:p>
            <a:pPr algn="ctr"/>
            <a:r>
              <a:rPr lang="en-US" sz="5400" b="1" dirty="0" smtClean="0"/>
              <a:t>Creating Your Mobile </a:t>
            </a:r>
            <a:r>
              <a:rPr lang="en-US" sz="5400" b="1" dirty="0"/>
              <a:t>M</a:t>
            </a:r>
            <a:r>
              <a:rPr lang="en-US" sz="5400" b="1" dirty="0" smtClean="0"/>
              <a:t>arketing  Strategy</a:t>
            </a:r>
            <a:endParaRPr lang="en-US" sz="5400" b="1" dirty="0"/>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3519" r="23519"/>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192</a:t>
            </a:r>
            <a:endParaRPr lang="en-US" sz="1600" b="1" dirty="0">
              <a:solidFill>
                <a:srgbClr val="FFFF00"/>
              </a:solidFill>
            </a:endParaRPr>
          </a:p>
        </p:txBody>
      </p:sp>
      <p:sp>
        <p:nvSpPr>
          <p:cNvPr id="7" name="TextBox 6"/>
          <p:cNvSpPr txBox="1"/>
          <p:nvPr/>
        </p:nvSpPr>
        <p:spPr>
          <a:xfrm>
            <a:off x="1405439" y="5780705"/>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119743" y="1545771"/>
            <a:ext cx="11985171" cy="5312229"/>
          </a:xfrm>
        </p:spPr>
        <p:txBody>
          <a:bodyPr>
            <a:noAutofit/>
          </a:bodyPr>
          <a:lstStyle/>
          <a:p>
            <a:r>
              <a:rPr lang="en-US" sz="2800" b="1" dirty="0"/>
              <a:t>DEFINE YOUR </a:t>
            </a:r>
            <a:r>
              <a:rPr lang="en-US" sz="2800" b="1" dirty="0" smtClean="0"/>
              <a:t>GOALS</a:t>
            </a:r>
            <a:r>
              <a:rPr lang="en-US" sz="2800" b="1" dirty="0"/>
              <a:t> </a:t>
            </a:r>
          </a:p>
          <a:p>
            <a:pPr marL="0" indent="0">
              <a:buNone/>
            </a:pPr>
            <a:r>
              <a:rPr lang="en-US" dirty="0"/>
              <a:t>Once you have determined your customer  personas and mapped out </a:t>
            </a:r>
            <a:r>
              <a:rPr lang="en-US" dirty="0" smtClean="0"/>
              <a:t>their journeys</a:t>
            </a:r>
            <a:r>
              <a:rPr lang="en-US" dirty="0"/>
              <a:t>, next you must define your goals. Creating a mobile strategy should be a holistic  part of your overall company initiatives, so your goals </a:t>
            </a:r>
            <a:r>
              <a:rPr lang="en-US" dirty="0" smtClean="0"/>
              <a:t>should relate </a:t>
            </a:r>
            <a:r>
              <a:rPr lang="en-US" dirty="0"/>
              <a:t>to overall business.</a:t>
            </a:r>
          </a:p>
          <a:p>
            <a:pPr marL="0" indent="0">
              <a:buNone/>
            </a:pPr>
            <a:r>
              <a:rPr lang="en-US" dirty="0"/>
              <a:t/>
            </a:r>
            <a:br>
              <a:rPr lang="en-US" dirty="0"/>
            </a:br>
            <a:r>
              <a:rPr lang="en-US" b="1" dirty="0"/>
              <a:t>Set the </a:t>
            </a:r>
            <a:r>
              <a:rPr lang="en-US" b="1" dirty="0" smtClean="0"/>
              <a:t>Stage</a:t>
            </a:r>
            <a:endParaRPr lang="en-US" b="1" dirty="0"/>
          </a:p>
          <a:p>
            <a:r>
              <a:rPr lang="en-US" dirty="0"/>
              <a:t>The key to designing an effective mobile strategy is to first determine what you are doing now for mobile engagement (if anything), and then ask yourself some important questions to determine your overall goals. By asking the right questions, you can start to map out your plan</a:t>
            </a:r>
            <a:r>
              <a:rPr lang="en-US" dirty="0" smtClean="0"/>
              <a:t>.</a:t>
            </a:r>
            <a:endParaRPr lang="en-US" dirty="0"/>
          </a:p>
          <a:p>
            <a:r>
              <a:rPr lang="en-US" dirty="0"/>
              <a:t>Invite key stakeholders in the room for this initial discovery process. You may want to involve other teams in your marketing department, your sales teams, customer service teams, and other key executives.</a:t>
            </a:r>
          </a:p>
          <a:p>
            <a:r>
              <a:rPr lang="en-US" dirty="0"/>
              <a:t/>
            </a:r>
            <a:br>
              <a:rPr lang="en-US" dirty="0"/>
            </a:br>
            <a:r>
              <a:rPr lang="en-US" dirty="0"/>
              <a:t>You can start by asking yourself these key questions:</a:t>
            </a:r>
          </a:p>
          <a:p>
            <a:r>
              <a:rPr lang="en-US" dirty="0"/>
              <a:t> </a:t>
            </a:r>
          </a:p>
          <a:p>
            <a:r>
              <a:rPr lang="en-US" dirty="0"/>
              <a:t>1.  What are you currently doing for mobile?</a:t>
            </a:r>
          </a:p>
          <a:p>
            <a:r>
              <a:rPr lang="en-US" dirty="0"/>
              <a:t>This question enables you to set your baseline. Some companies may already have a variety of mobile marketing activities already in place, while other companies are not doing anything with mobile right now. Ask yourself:</a:t>
            </a:r>
          </a:p>
          <a:p>
            <a:r>
              <a:rPr lang="en-US" dirty="0"/>
              <a:t> </a:t>
            </a:r>
          </a:p>
          <a:p>
            <a:r>
              <a:rPr lang="en-US" dirty="0"/>
              <a:t>a.   Are you currently using responsive design in your marketing materials?</a:t>
            </a:r>
          </a:p>
          <a:p>
            <a:r>
              <a:rPr lang="en-US" dirty="0"/>
              <a:t> </a:t>
            </a:r>
          </a:p>
          <a:p>
            <a:r>
              <a:rPr lang="en-US" dirty="0"/>
              <a:t>b.   Do you currently have a mobile app?</a:t>
            </a:r>
          </a:p>
          <a:p>
            <a:r>
              <a:rPr lang="en-US" dirty="0"/>
              <a:t> </a:t>
            </a:r>
          </a:p>
          <a:p>
            <a:r>
              <a:rPr lang="en-US" dirty="0"/>
              <a:t>c.   Are you currently using push or multi-media notifications?</a:t>
            </a:r>
          </a:p>
          <a:p>
            <a:r>
              <a:rPr lang="en-US" dirty="0"/>
              <a:t> </a:t>
            </a:r>
          </a:p>
          <a:p>
            <a:r>
              <a:rPr lang="en-US" dirty="0"/>
              <a:t>d.   Is adding mobile marketing</a:t>
            </a:r>
          </a:p>
          <a:p>
            <a:r>
              <a:rPr lang="en-US" dirty="0"/>
              <a:t>a large part of future initiatives?</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052913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152400" y="1545771"/>
            <a:ext cx="11849100" cy="5312229"/>
          </a:xfrm>
        </p:spPr>
        <p:txBody>
          <a:bodyPr>
            <a:normAutofit/>
          </a:bodyPr>
          <a:lstStyle/>
          <a:p>
            <a:pPr marL="0" indent="0">
              <a:buNone/>
            </a:pPr>
            <a:r>
              <a:rPr lang="en-US" sz="3500" b="1" dirty="0" smtClean="0"/>
              <a:t>You </a:t>
            </a:r>
            <a:r>
              <a:rPr lang="en-US" sz="3500" b="1" dirty="0"/>
              <a:t>can start by asking yourself these key questions:</a:t>
            </a:r>
          </a:p>
          <a:p>
            <a:pPr marL="0" indent="0">
              <a:buNone/>
            </a:pPr>
            <a:r>
              <a:rPr lang="en-US" sz="2800" b="1" dirty="0" smtClean="0"/>
              <a:t>1</a:t>
            </a:r>
            <a:r>
              <a:rPr lang="en-US" sz="2800" b="1" dirty="0"/>
              <a:t>.  What are you currently doing for mobile?</a:t>
            </a:r>
          </a:p>
          <a:p>
            <a:pPr marL="0" indent="0">
              <a:buNone/>
            </a:pPr>
            <a:r>
              <a:rPr lang="en-US" sz="2600" dirty="0"/>
              <a:t>This question enables you to set your baseline. Some companies may already have a variety of mobile marketing activities already in place, while other companies are not doing anything with mobile right now. Ask yourself</a:t>
            </a:r>
            <a:r>
              <a:rPr lang="en-US" sz="2600" dirty="0" smtClean="0"/>
              <a:t>:</a:t>
            </a:r>
            <a:r>
              <a:rPr lang="en-US" sz="2600" dirty="0"/>
              <a:t> </a:t>
            </a:r>
          </a:p>
          <a:p>
            <a:r>
              <a:rPr lang="en-US" sz="2600" b="1" dirty="0"/>
              <a:t>a.   Are you currently using responsive design in your marketing materials</a:t>
            </a:r>
            <a:r>
              <a:rPr lang="en-US" sz="2600" b="1" dirty="0" smtClean="0"/>
              <a:t>?</a:t>
            </a:r>
            <a:r>
              <a:rPr lang="en-US" sz="2600" b="1" dirty="0"/>
              <a:t> </a:t>
            </a:r>
          </a:p>
          <a:p>
            <a:r>
              <a:rPr lang="en-US" sz="2600" b="1" dirty="0"/>
              <a:t>b.   Do you currently have a mobile app</a:t>
            </a:r>
            <a:r>
              <a:rPr lang="en-US" sz="2600" b="1" dirty="0" smtClean="0"/>
              <a:t>?</a:t>
            </a:r>
            <a:endParaRPr lang="en-US" sz="2600" b="1" dirty="0"/>
          </a:p>
          <a:p>
            <a:r>
              <a:rPr lang="en-US" sz="2600" b="1" dirty="0"/>
              <a:t>c.   Are you currently using push or multi-media notifications</a:t>
            </a:r>
            <a:r>
              <a:rPr lang="en-US" sz="2600" b="1" dirty="0" smtClean="0"/>
              <a:t>?</a:t>
            </a:r>
            <a:endParaRPr lang="en-US" sz="2600" b="1" dirty="0"/>
          </a:p>
          <a:p>
            <a:r>
              <a:rPr lang="en-US" sz="2600" b="1" dirty="0"/>
              <a:t>d.   Is adding mobile </a:t>
            </a:r>
            <a:r>
              <a:rPr lang="en-US" sz="2600" b="1" dirty="0" smtClean="0"/>
              <a:t>marketing a </a:t>
            </a:r>
            <a:r>
              <a:rPr lang="en-US" sz="2600" b="1" dirty="0"/>
              <a:t>large part of future initiatives?</a:t>
            </a:r>
          </a:p>
          <a:p>
            <a:pPr marL="0" indent="0">
              <a:buNone/>
            </a:pPr>
            <a:endParaRPr lang="en-US" dirty="0"/>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648704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rmAutofit fontScale="77500" lnSpcReduction="20000"/>
          </a:bodyPr>
          <a:lstStyle/>
          <a:p>
            <a:r>
              <a:rPr lang="en-US" sz="4000" b="1" dirty="0"/>
              <a:t>DEFINE YOUR </a:t>
            </a:r>
            <a:r>
              <a:rPr lang="en-US" sz="4000" b="1" dirty="0" smtClean="0"/>
              <a:t>GOALS</a:t>
            </a:r>
            <a:endParaRPr lang="en-US" dirty="0"/>
          </a:p>
          <a:p>
            <a:pPr marL="0" indent="0">
              <a:buNone/>
            </a:pPr>
            <a:r>
              <a:rPr lang="en-US" sz="2900" b="1" dirty="0" smtClean="0"/>
              <a:t>2</a:t>
            </a:r>
            <a:r>
              <a:rPr lang="en-US" sz="2900" b="1" dirty="0"/>
              <a:t>.  What are your main objectives for including mobile marketing  as part of your overall marketing  strategy?</a:t>
            </a:r>
          </a:p>
          <a:p>
            <a:pPr marL="0" indent="0">
              <a:buNone/>
            </a:pPr>
            <a:r>
              <a:rPr lang="en-US" dirty="0"/>
              <a:t>Why has your company started to think about mobile and how do you think it will help you with your business objectives? Consider why you think that mobile is a critical initiative for your organization.</a:t>
            </a:r>
          </a:p>
          <a:p>
            <a:r>
              <a:rPr lang="en-US" b="1" dirty="0"/>
              <a:t> </a:t>
            </a:r>
            <a:r>
              <a:rPr lang="en-US" b="1" dirty="0" smtClean="0"/>
              <a:t>a</a:t>
            </a:r>
            <a:r>
              <a:rPr lang="en-US" b="1" dirty="0"/>
              <a:t>.   Is brand building a key objective?</a:t>
            </a:r>
          </a:p>
          <a:p>
            <a:r>
              <a:rPr lang="en-US" b="1" dirty="0"/>
              <a:t> </a:t>
            </a:r>
            <a:r>
              <a:rPr lang="en-US" b="1" dirty="0" smtClean="0"/>
              <a:t>b</a:t>
            </a:r>
            <a:r>
              <a:rPr lang="en-US" b="1" dirty="0"/>
              <a:t>.   Is gaining new customers a key objective</a:t>
            </a:r>
            <a:r>
              <a:rPr lang="en-US" b="1" dirty="0" smtClean="0"/>
              <a:t>?</a:t>
            </a:r>
            <a:r>
              <a:rPr lang="en-US" b="1" dirty="0"/>
              <a:t> </a:t>
            </a:r>
          </a:p>
          <a:p>
            <a:r>
              <a:rPr lang="en-US" b="1" dirty="0"/>
              <a:t>c.   Is relationship building with current customers a key objective?</a:t>
            </a:r>
          </a:p>
          <a:p>
            <a:pPr marL="0" indent="0">
              <a:buNone/>
            </a:pPr>
            <a:r>
              <a:rPr lang="en-US" dirty="0"/>
              <a:t/>
            </a:r>
            <a:br>
              <a:rPr lang="en-US" dirty="0"/>
            </a:br>
            <a:r>
              <a:rPr lang="en-US" sz="3400" b="1" dirty="0"/>
              <a:t>3.  Who are the key audiences you</a:t>
            </a:r>
          </a:p>
          <a:p>
            <a:r>
              <a:rPr lang="en-US" dirty="0"/>
              <a:t>want to target with mobile marketing?</a:t>
            </a:r>
          </a:p>
          <a:p>
            <a:r>
              <a:rPr lang="en-US" dirty="0"/>
              <a:t>You may have one or multiple personas that you would like to target with your mobile marketing. </a:t>
            </a:r>
            <a:r>
              <a:rPr lang="en-US" dirty="0" smtClean="0"/>
              <a:t>  How </a:t>
            </a:r>
            <a:r>
              <a:rPr lang="en-US" dirty="0"/>
              <a:t>different is each </a:t>
            </a:r>
            <a:r>
              <a:rPr lang="en-US" dirty="0" smtClean="0"/>
              <a:t>persona in </a:t>
            </a:r>
            <a:r>
              <a:rPr lang="en-US" dirty="0"/>
              <a:t>terms of demographics? </a:t>
            </a:r>
            <a:r>
              <a:rPr lang="en-US" dirty="0" smtClean="0"/>
              <a:t>  To </a:t>
            </a:r>
            <a:r>
              <a:rPr lang="en-US" dirty="0"/>
              <a:t>what extent will each different persona need different messaging and mobile tactics?</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35634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rmAutofit/>
          </a:bodyPr>
          <a:lstStyle/>
          <a:p>
            <a:r>
              <a:rPr lang="en-US" sz="2800" b="1" dirty="0"/>
              <a:t>DEVELOP YOUR KPIS</a:t>
            </a:r>
          </a:p>
          <a:p>
            <a:pPr marL="0" indent="0">
              <a:buNone/>
            </a:pPr>
            <a:r>
              <a:rPr lang="en-US" sz="2800" dirty="0"/>
              <a:t/>
            </a:r>
            <a:br>
              <a:rPr lang="en-US" sz="2800" dirty="0"/>
            </a:br>
            <a:r>
              <a:rPr lang="en-US" dirty="0"/>
              <a:t>Once you have a good baseline to determine  what you are doing now and why you want to engage in mobile marketing,  you need to set your </a:t>
            </a:r>
            <a:r>
              <a:rPr lang="en-US" dirty="0" smtClean="0"/>
              <a:t>KPIs (key </a:t>
            </a:r>
            <a:r>
              <a:rPr lang="en-US" dirty="0"/>
              <a:t>performance indicators)  for success</a:t>
            </a:r>
            <a:r>
              <a:rPr lang="en-US" dirty="0" smtClean="0"/>
              <a:t>.</a:t>
            </a:r>
          </a:p>
          <a:p>
            <a:pPr marL="0" indent="0">
              <a:buNone/>
            </a:pPr>
            <a:endParaRPr lang="en-US" dirty="0"/>
          </a:p>
          <a:p>
            <a:r>
              <a:rPr lang="en-US" sz="2800" b="1" dirty="0"/>
              <a:t>Number of app </a:t>
            </a:r>
            <a:r>
              <a:rPr lang="en-US" sz="2800" b="1" dirty="0" smtClean="0"/>
              <a:t>downloads</a:t>
            </a:r>
            <a:r>
              <a:rPr lang="en-US" dirty="0"/>
              <a:t/>
            </a:r>
            <a:br>
              <a:rPr lang="en-US" dirty="0"/>
            </a:br>
            <a:r>
              <a:rPr lang="en-US" dirty="0"/>
              <a:t> </a:t>
            </a:r>
            <a:endParaRPr lang="en-US" dirty="0" smtClean="0"/>
          </a:p>
          <a:p>
            <a:pPr marL="0" indent="0">
              <a:buNone/>
            </a:pPr>
            <a:r>
              <a:rPr lang="en-US" dirty="0" smtClean="0"/>
              <a:t>While </a:t>
            </a:r>
            <a:r>
              <a:rPr lang="en-US" dirty="0"/>
              <a:t>there are a wide range of possible KPIs for </a:t>
            </a:r>
            <a:r>
              <a:rPr lang="en-US" dirty="0" smtClean="0"/>
              <a:t>mobile, </a:t>
            </a:r>
            <a:r>
              <a:rPr lang="en-US" dirty="0"/>
              <a:t>you might consider the following</a:t>
            </a:r>
            <a:r>
              <a:rPr lang="en-US" dirty="0" smtClean="0"/>
              <a:t>:</a:t>
            </a:r>
            <a:r>
              <a:rPr lang="en-US" dirty="0"/>
              <a:t> </a:t>
            </a:r>
            <a:br>
              <a:rPr lang="en-US" dirty="0"/>
            </a:b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721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rmAutofit fontScale="92500" lnSpcReduction="20000"/>
          </a:bodyPr>
          <a:lstStyle/>
          <a:p>
            <a:pPr marL="0" indent="0">
              <a:buNone/>
            </a:pPr>
            <a:r>
              <a:rPr lang="en-US" sz="2800" b="1" dirty="0" smtClean="0"/>
              <a:t>Customer </a:t>
            </a:r>
            <a:r>
              <a:rPr lang="en-US" sz="2800" b="1" dirty="0"/>
              <a:t>Engagement</a:t>
            </a:r>
          </a:p>
          <a:p>
            <a:r>
              <a:rPr lang="en-US" sz="2800" dirty="0"/>
              <a:t>One of the key reasons to embark on a mobile strategy is to engage your current customers. Your customers spend a large amount of time on mobile, so you want to make sure your mobile presence is front and center. If done correctly, you can create relationships with your customers where they are and at all times.</a:t>
            </a:r>
          </a:p>
          <a:p>
            <a:pPr marL="0" indent="0">
              <a:buNone/>
            </a:pPr>
            <a:r>
              <a:rPr lang="en-US" sz="2800" dirty="0"/>
              <a:t/>
            </a:r>
            <a:br>
              <a:rPr lang="en-US" sz="2800" dirty="0"/>
            </a:br>
            <a:r>
              <a:rPr lang="en-US" sz="2800" b="1" dirty="0"/>
              <a:t>How is this measured? </a:t>
            </a:r>
          </a:p>
          <a:p>
            <a:r>
              <a:rPr lang="en-US" sz="2800" b="1" dirty="0"/>
              <a:t>Number of app downloads</a:t>
            </a:r>
          </a:p>
          <a:p>
            <a:r>
              <a:rPr lang="en-US" sz="2800" b="1" dirty="0"/>
              <a:t>Frequency of mobile activity </a:t>
            </a:r>
          </a:p>
          <a:p>
            <a:r>
              <a:rPr lang="en-US" sz="2800" b="1" dirty="0"/>
              <a:t>Duration of mobile activity</a:t>
            </a:r>
          </a:p>
          <a:p>
            <a:r>
              <a:rPr lang="en-US" sz="2800" b="1" dirty="0"/>
              <a:t>Participation in mobile loyalty programs</a:t>
            </a:r>
          </a:p>
          <a:p>
            <a:r>
              <a:rPr lang="en-US" sz="2800" b="1" dirty="0"/>
              <a:t>Completed  customer satisfaction surveys</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475346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rmAutofit fontScale="25000" lnSpcReduction="20000"/>
          </a:bodyPr>
          <a:lstStyle/>
          <a:p>
            <a:r>
              <a:rPr lang="en-US" sz="11200" b="1" dirty="0"/>
              <a:t>DEVELOP YOUR KPIS</a:t>
            </a:r>
          </a:p>
          <a:p>
            <a:pPr marL="0" indent="0">
              <a:buNone/>
            </a:pPr>
            <a:r>
              <a:rPr lang="en-US" sz="11200" dirty="0"/>
              <a:t/>
            </a:r>
            <a:br>
              <a:rPr lang="en-US" sz="11200" dirty="0"/>
            </a:br>
            <a:r>
              <a:rPr lang="en-US" sz="11200" b="1" dirty="0"/>
              <a:t>Contact,  User, and Sales Acquisition</a:t>
            </a:r>
          </a:p>
          <a:p>
            <a:pPr marL="0" indent="0">
              <a:buNone/>
            </a:pPr>
            <a:r>
              <a:rPr lang="en-US" sz="9600" dirty="0" smtClean="0"/>
              <a:t>Gaining </a:t>
            </a:r>
            <a:r>
              <a:rPr lang="en-US" sz="9600" dirty="0"/>
              <a:t>new customers is also a key KPI for your mobile marketing strategy. By creating an engaging mobile strategy, you are likely to attract new users that convert to customers</a:t>
            </a:r>
            <a:r>
              <a:rPr lang="en-US" sz="9600" dirty="0" smtClean="0"/>
              <a:t>.</a:t>
            </a:r>
            <a:r>
              <a:rPr lang="en-US" sz="9600" dirty="0"/>
              <a:t> </a:t>
            </a:r>
          </a:p>
          <a:p>
            <a:r>
              <a:rPr lang="en-US" sz="9600" dirty="0"/>
              <a:t>How is this measured</a:t>
            </a:r>
            <a:r>
              <a:rPr lang="en-US" sz="9600" dirty="0" smtClean="0"/>
              <a:t>?</a:t>
            </a:r>
            <a:endParaRPr lang="en-US" sz="9600" dirty="0"/>
          </a:p>
          <a:p>
            <a:r>
              <a:rPr lang="en-US" sz="9600" dirty="0" smtClean="0"/>
              <a:t>Total </a:t>
            </a:r>
            <a:r>
              <a:rPr lang="en-US" sz="9600" dirty="0"/>
              <a:t>number of mobile </a:t>
            </a:r>
            <a:r>
              <a:rPr lang="en-US" sz="9600" dirty="0" smtClean="0"/>
              <a:t>users</a:t>
            </a:r>
            <a:endParaRPr lang="en-US" sz="9600" dirty="0"/>
          </a:p>
          <a:p>
            <a:r>
              <a:rPr lang="en-US" sz="9600" dirty="0" smtClean="0"/>
              <a:t>Contacts </a:t>
            </a:r>
            <a:r>
              <a:rPr lang="en-US" sz="9600" dirty="0"/>
              <a:t>and new customers attributed to </a:t>
            </a:r>
            <a:r>
              <a:rPr lang="en-US" sz="9600" dirty="0" smtClean="0"/>
              <a:t>mobile</a:t>
            </a:r>
            <a:endParaRPr lang="en-US" sz="9600" dirty="0"/>
          </a:p>
          <a:p>
            <a:r>
              <a:rPr lang="en-US" sz="9600" dirty="0" smtClean="0"/>
              <a:t>Spend </a:t>
            </a:r>
            <a:r>
              <a:rPr lang="en-US" sz="9600" dirty="0"/>
              <a:t>per new mobile </a:t>
            </a:r>
            <a:r>
              <a:rPr lang="en-US" sz="9600" dirty="0" smtClean="0"/>
              <a:t>customer</a:t>
            </a:r>
            <a:endParaRPr lang="en-US" sz="9600" dirty="0"/>
          </a:p>
          <a:p>
            <a:r>
              <a:rPr lang="en-US" sz="9600" dirty="0" smtClean="0"/>
              <a:t>Higher </a:t>
            </a:r>
            <a:r>
              <a:rPr lang="en-US" sz="9600" dirty="0"/>
              <a:t>conversion </a:t>
            </a:r>
            <a:r>
              <a:rPr lang="en-US" sz="9600" dirty="0" smtClean="0"/>
              <a:t>rates</a:t>
            </a:r>
            <a:endParaRPr lang="en-US" sz="9600" dirty="0"/>
          </a:p>
          <a:p>
            <a:r>
              <a:rPr lang="en-US" sz="9600" dirty="0" smtClean="0"/>
              <a:t>Closed </a:t>
            </a:r>
            <a:r>
              <a:rPr lang="en-US" sz="9600" dirty="0"/>
              <a:t>sales connected  to mobile </a:t>
            </a:r>
            <a:r>
              <a:rPr lang="en-US" sz="9600" dirty="0" smtClean="0"/>
              <a:t>contacts       (cont.)</a:t>
            </a:r>
            <a:endParaRPr lang="en-US" sz="9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946887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rmAutofit fontScale="92500" lnSpcReduction="20000"/>
          </a:bodyPr>
          <a:lstStyle/>
          <a:p>
            <a:r>
              <a:rPr lang="en-US" sz="2600" b="1" dirty="0"/>
              <a:t>Customer lifetime value of mobile users</a:t>
            </a:r>
          </a:p>
          <a:p>
            <a:r>
              <a:rPr lang="en-US" sz="2600" b="1" dirty="0"/>
              <a:t>In app purchases</a:t>
            </a:r>
          </a:p>
          <a:p>
            <a:pPr marL="0" indent="0">
              <a:buNone/>
            </a:pPr>
            <a:r>
              <a:rPr lang="en-US" sz="3000" b="1" dirty="0"/>
              <a:t/>
            </a:r>
            <a:br>
              <a:rPr lang="en-US" sz="3000" b="1" dirty="0"/>
            </a:br>
            <a:r>
              <a:rPr lang="en-US" sz="3000" b="1" dirty="0"/>
              <a:t>Service Quality </a:t>
            </a:r>
          </a:p>
          <a:p>
            <a:r>
              <a:rPr lang="en-US" sz="2600" dirty="0"/>
              <a:t>Through your mobile app, you can create a personalized relationship with your customers over time</a:t>
            </a:r>
            <a:r>
              <a:rPr lang="en-US" sz="2600" dirty="0" smtClean="0"/>
              <a:t>.   </a:t>
            </a:r>
            <a:r>
              <a:rPr lang="en-US" sz="2600" dirty="0"/>
              <a:t>The 24/7 nature of a mobile app lets you become closer with your customers, plus, you can provide information  in your app that helps answer a customer’s question without  her having to call customer service directly.</a:t>
            </a:r>
          </a:p>
          <a:p>
            <a:r>
              <a:rPr lang="en-US" sz="2600" b="1" dirty="0"/>
              <a:t>How is this measured?</a:t>
            </a:r>
          </a:p>
          <a:p>
            <a:r>
              <a:rPr lang="en-US" sz="2600" b="1" dirty="0"/>
              <a:t>Improvement  in the quality of service</a:t>
            </a:r>
          </a:p>
          <a:p>
            <a:r>
              <a:rPr lang="en-US" sz="2600" b="1" dirty="0"/>
              <a:t>Lower rate of in-person interactions</a:t>
            </a:r>
          </a:p>
          <a:p>
            <a:r>
              <a:rPr lang="en-US" sz="2600" b="1" dirty="0"/>
              <a:t>Customer retention rates</a:t>
            </a:r>
          </a:p>
          <a:p>
            <a:pPr marL="0" indent="0">
              <a:buNone/>
            </a:pPr>
            <a:endParaRPr lang="en-US" sz="2600" dirty="0"/>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499865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130629" y="1545771"/>
            <a:ext cx="11870871" cy="5312229"/>
          </a:xfrm>
        </p:spPr>
        <p:txBody>
          <a:bodyPr>
            <a:normAutofit fontScale="25000" lnSpcReduction="20000"/>
          </a:bodyPr>
          <a:lstStyle/>
          <a:p>
            <a:pPr marL="0" indent="0" algn="ctr">
              <a:buNone/>
            </a:pPr>
            <a:r>
              <a:rPr lang="en-US" sz="11200" b="1" dirty="0"/>
              <a:t>MOBILE MARKETING </a:t>
            </a:r>
            <a:r>
              <a:rPr lang="en-US" sz="11200" b="1" dirty="0" smtClean="0"/>
              <a:t>AS </a:t>
            </a:r>
            <a:r>
              <a:rPr lang="en-US" sz="11200" b="1" dirty="0"/>
              <a:t>PART </a:t>
            </a:r>
            <a:r>
              <a:rPr lang="en-US" sz="11200" b="1" dirty="0" smtClean="0"/>
              <a:t>OF YOUR </a:t>
            </a:r>
            <a:r>
              <a:rPr lang="en-US" sz="11200" b="1" dirty="0"/>
              <a:t>OVERALL </a:t>
            </a:r>
            <a:endParaRPr lang="en-US" sz="11200" b="1" dirty="0" smtClean="0"/>
          </a:p>
          <a:p>
            <a:pPr marL="0" indent="0" algn="ctr">
              <a:buNone/>
            </a:pPr>
            <a:r>
              <a:rPr lang="en-US" sz="11200" b="1" dirty="0" smtClean="0"/>
              <a:t>MARKETING </a:t>
            </a:r>
            <a:r>
              <a:rPr lang="en-US" sz="11200" b="1" dirty="0"/>
              <a:t>STRATEGY</a:t>
            </a:r>
          </a:p>
          <a:p>
            <a:pPr marL="0" indent="0">
              <a:buNone/>
            </a:pPr>
            <a:r>
              <a:rPr lang="en-US" sz="9600" dirty="0"/>
              <a:t> </a:t>
            </a:r>
          </a:p>
          <a:p>
            <a:r>
              <a:rPr lang="en-US" sz="9600" dirty="0"/>
              <a:t>When creating your mobile marketing  strategy, do not think about mobile </a:t>
            </a:r>
            <a:r>
              <a:rPr lang="en-US" sz="9600" dirty="0" smtClean="0"/>
              <a:t>in isolation</a:t>
            </a:r>
            <a:r>
              <a:rPr lang="en-US" sz="9600" dirty="0"/>
              <a:t>. Think about how it fits into your other overall marketing  </a:t>
            </a:r>
            <a:r>
              <a:rPr lang="en-US" sz="9600" dirty="0" smtClean="0"/>
              <a:t>initiatives.</a:t>
            </a:r>
            <a:r>
              <a:rPr lang="en-US" sz="9600" dirty="0"/>
              <a:t> </a:t>
            </a:r>
          </a:p>
          <a:p>
            <a:pPr marL="0" indent="0">
              <a:buNone/>
            </a:pPr>
            <a:r>
              <a:rPr lang="en-US" sz="9600" dirty="0"/>
              <a:t/>
            </a:r>
            <a:br>
              <a:rPr lang="en-US" sz="9600" dirty="0"/>
            </a:br>
            <a:r>
              <a:rPr lang="en-US" sz="9600" dirty="0"/>
              <a:t>You can’t think about mobile marketing in a vacuum. You need to look at your entire marketing calendar to determine what other communications your customers receive, and from where do they receive those communications.  You might be </a:t>
            </a:r>
            <a:r>
              <a:rPr lang="en-US" sz="9600" dirty="0" smtClean="0"/>
              <a:t>sending out </a:t>
            </a:r>
            <a:r>
              <a:rPr lang="en-US" sz="9600" dirty="0"/>
              <a:t>emails, engaging with customers through social channels, and other cross-channel communications</a:t>
            </a:r>
            <a:r>
              <a:rPr lang="en-US" sz="9600" dirty="0" smtClean="0"/>
              <a:t>.</a:t>
            </a:r>
            <a:endParaRPr lang="en-US" sz="9600" dirty="0"/>
          </a:p>
          <a:p>
            <a:pPr marL="0" indent="0">
              <a:buNone/>
            </a:pPr>
            <a:endParaRPr lang="en-US" sz="9600" dirty="0"/>
          </a:p>
          <a:p>
            <a:pPr marL="0" indent="0">
              <a:buNone/>
            </a:pPr>
            <a:r>
              <a:rPr lang="en-US" sz="9600" dirty="0" smtClean="0"/>
              <a:t>How </a:t>
            </a:r>
            <a:r>
              <a:rPr lang="en-US" sz="9600" dirty="0"/>
              <a:t>are these interactions working in harmony? </a:t>
            </a:r>
            <a:r>
              <a:rPr lang="en-US" sz="9600" dirty="0" smtClean="0"/>
              <a:t> You </a:t>
            </a:r>
            <a:r>
              <a:rPr lang="en-US" sz="9600" dirty="0"/>
              <a:t>want to deliver coordinated, relevant, customer experiences across all of the channels that your buyers use</a:t>
            </a:r>
            <a:r>
              <a:rPr lang="en-US" sz="9600" dirty="0" smtClean="0"/>
              <a:t>.</a:t>
            </a:r>
            <a:r>
              <a:rPr lang="en-US" sz="9600" dirty="0"/>
              <a:t> </a:t>
            </a:r>
          </a:p>
          <a:p>
            <a:pPr marL="0" indent="0">
              <a:buNone/>
            </a:pPr>
            <a:r>
              <a:rPr lang="en-US" sz="9600"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360487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Autofit/>
          </a:bodyPr>
          <a:lstStyle/>
          <a:p>
            <a:pPr marL="0" indent="0">
              <a:buNone/>
            </a:pPr>
            <a:r>
              <a:rPr lang="en-US" sz="2800" b="1" dirty="0"/>
              <a:t>Communication Frequency and Relevance </a:t>
            </a:r>
          </a:p>
          <a:p>
            <a:r>
              <a:rPr lang="en-US" sz="2800" dirty="0"/>
              <a:t>How often you send customers communications, particularly email, needs</a:t>
            </a:r>
          </a:p>
          <a:p>
            <a:r>
              <a:rPr lang="en-US" sz="2800" dirty="0"/>
              <a:t>to be reconciled with your mobile strategy— especially if you are engaging in mobile notifications of any kind. You also want to ensure that all communications are in sync.</a:t>
            </a:r>
          </a:p>
          <a:p>
            <a:r>
              <a:rPr lang="en-US" sz="2800" dirty="0"/>
              <a:t>If a customer carries out an action in your app, you want to be listening to that action and responding accordingly. This is where your marketing automation platform comes in handy.</a:t>
            </a:r>
          </a:p>
          <a:p>
            <a:pPr marL="0" indent="0">
              <a:buNone/>
            </a:pPr>
            <a:r>
              <a:rPr lang="en-US" sz="2800" dirty="0"/>
              <a:t/>
            </a:r>
            <a:br>
              <a:rPr lang="en-US" sz="2800" dirty="0"/>
            </a:br>
            <a:r>
              <a:rPr lang="en-US" sz="2800" dirty="0"/>
              <a:t>The first step is to determine your overall communication cadence. How often do you want to engage with your customers? Meet</a:t>
            </a:r>
          </a:p>
          <a:p>
            <a:r>
              <a:rPr lang="en-US" sz="2800" dirty="0"/>
              <a:t>with stakeholders in your organization to decide what this number should be. Be sure to test</a:t>
            </a:r>
          </a:p>
          <a:p>
            <a:r>
              <a:rPr lang="en-US" sz="2800" dirty="0"/>
              <a:t>and iterate over time to determine the correct number of touches based on your results.</a:t>
            </a:r>
          </a:p>
          <a:p>
            <a:r>
              <a:rPr lang="en-US" sz="2800" dirty="0"/>
              <a:t> </a:t>
            </a:r>
          </a:p>
          <a:p>
            <a:r>
              <a:rPr lang="en-US" sz="2800" dirty="0"/>
              <a:t>Let’s take a look at a sample communication plan with a customer:</a:t>
            </a:r>
          </a:p>
          <a:p>
            <a:r>
              <a:rPr lang="en-US" sz="2800" dirty="0"/>
              <a:t> </a:t>
            </a:r>
          </a:p>
          <a:p>
            <a:r>
              <a:rPr lang="en-US" sz="2800" dirty="0"/>
              <a:t>•  Day 1: Mobile application download</a:t>
            </a:r>
          </a:p>
          <a:p>
            <a:r>
              <a:rPr lang="en-US" sz="2800" dirty="0"/>
              <a:t> </a:t>
            </a:r>
          </a:p>
          <a:p>
            <a:r>
              <a:rPr lang="en-US" sz="2800" dirty="0"/>
              <a:t>•  Day 1: An email thank you is sent</a:t>
            </a:r>
          </a:p>
          <a:p>
            <a:r>
              <a:rPr lang="en-US" sz="2800" dirty="0"/>
              <a:t> </a:t>
            </a:r>
          </a:p>
          <a:p>
            <a:r>
              <a:rPr lang="en-US" sz="2800" dirty="0"/>
              <a:t>•  Day 10: A push notification  is sent</a:t>
            </a:r>
          </a:p>
          <a:p>
            <a:r>
              <a:rPr lang="en-US" sz="2800" dirty="0"/>
              <a:t> </a:t>
            </a:r>
          </a:p>
          <a:p>
            <a:r>
              <a:rPr lang="en-US" sz="2800" dirty="0"/>
              <a:t>•  Day 15: Website personalization offer based on persona and app usage</a:t>
            </a:r>
          </a:p>
          <a:p>
            <a:r>
              <a:rPr lang="en-US" sz="2800" dirty="0"/>
              <a:t> </a:t>
            </a:r>
          </a:p>
          <a:p>
            <a:r>
              <a:rPr lang="en-US" sz="2800" dirty="0"/>
              <a:t>•  Day 30: A check-in email is sent</a:t>
            </a:r>
          </a:p>
          <a:p>
            <a:r>
              <a:rPr lang="en-US" sz="2800" dirty="0"/>
              <a:t> </a:t>
            </a:r>
          </a:p>
          <a:p>
            <a:r>
              <a:rPr lang="en-US" sz="2800" dirty="0"/>
              <a:t>•  Day 35: Social campaign on new app features</a:t>
            </a:r>
          </a:p>
          <a:p>
            <a:r>
              <a:rPr lang="en-US" sz="2800" dirty="0"/>
              <a:t> </a:t>
            </a:r>
          </a:p>
          <a:p>
            <a:r>
              <a:rPr lang="en-US" sz="2800" dirty="0"/>
              <a:t>•  Day 45: An email is sent based on app usage</a:t>
            </a:r>
          </a:p>
          <a:p>
            <a:r>
              <a:rPr lang="en-US" sz="2800" dirty="0"/>
              <a:t> </a:t>
            </a:r>
          </a:p>
          <a:p>
            <a:r>
              <a:rPr lang="en-US" sz="2800" dirty="0"/>
              <a:t>•  Day 55: An in-app message is sent</a:t>
            </a:r>
          </a:p>
          <a:p>
            <a:r>
              <a:rPr lang="en-US" sz="2800" dirty="0"/>
              <a:t> </a:t>
            </a:r>
          </a:p>
          <a:p>
            <a:r>
              <a:rPr lang="en-US" sz="2800" dirty="0"/>
              <a:t>•  Day 65: Personalized ad on Facebook using targeting</a:t>
            </a:r>
          </a:p>
          <a:p>
            <a:pPr marL="0" indent="0">
              <a:buNone/>
            </a:pPr>
            <a:endParaRPr lang="en-US" sz="28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859485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rmAutofit fontScale="25000" lnSpcReduction="20000"/>
          </a:bodyPr>
          <a:lstStyle/>
          <a:p>
            <a:pPr marL="0" indent="0">
              <a:buNone/>
            </a:pPr>
            <a:r>
              <a:rPr lang="en-US" sz="9600" dirty="0"/>
              <a:t>The first step is to determine your overall communication cadence</a:t>
            </a:r>
            <a:r>
              <a:rPr lang="en-US" sz="9600" dirty="0" smtClean="0"/>
              <a:t>.  </a:t>
            </a:r>
          </a:p>
          <a:p>
            <a:pPr marL="0" indent="0">
              <a:buNone/>
            </a:pPr>
            <a:r>
              <a:rPr lang="en-US" sz="9600" dirty="0" smtClean="0"/>
              <a:t>How </a:t>
            </a:r>
            <a:r>
              <a:rPr lang="en-US" sz="9600" dirty="0"/>
              <a:t>often do you want to engage with your customers? </a:t>
            </a:r>
            <a:r>
              <a:rPr lang="en-US" sz="9600" dirty="0" smtClean="0"/>
              <a:t> </a:t>
            </a:r>
          </a:p>
          <a:p>
            <a:pPr marL="0" indent="0">
              <a:buNone/>
            </a:pPr>
            <a:r>
              <a:rPr lang="en-US" sz="9600" dirty="0" smtClean="0"/>
              <a:t>Meet with </a:t>
            </a:r>
            <a:r>
              <a:rPr lang="en-US" sz="9600" dirty="0"/>
              <a:t>stakeholders in your organization to decide what this number should be</a:t>
            </a:r>
            <a:r>
              <a:rPr lang="en-US" sz="9600" dirty="0" smtClean="0"/>
              <a:t>.</a:t>
            </a:r>
          </a:p>
          <a:p>
            <a:pPr marL="0" indent="0">
              <a:buNone/>
            </a:pPr>
            <a:r>
              <a:rPr lang="en-US" sz="9600" dirty="0" smtClean="0"/>
              <a:t>Be </a:t>
            </a:r>
            <a:r>
              <a:rPr lang="en-US" sz="9600" dirty="0"/>
              <a:t>sure to </a:t>
            </a:r>
            <a:r>
              <a:rPr lang="en-US" sz="9600" dirty="0" smtClean="0"/>
              <a:t>test and </a:t>
            </a:r>
            <a:r>
              <a:rPr lang="en-US" sz="9600" dirty="0"/>
              <a:t>iterate over time to determine the correct number of touches based on your results</a:t>
            </a:r>
            <a:r>
              <a:rPr lang="en-US" sz="9600" dirty="0" smtClean="0"/>
              <a:t>.</a:t>
            </a:r>
            <a:r>
              <a:rPr lang="en-US" sz="9600" dirty="0"/>
              <a:t> </a:t>
            </a:r>
          </a:p>
          <a:p>
            <a:pPr marL="0" indent="0">
              <a:buNone/>
            </a:pPr>
            <a:endParaRPr lang="en-US" sz="9600" dirty="0" smtClean="0"/>
          </a:p>
          <a:p>
            <a:pPr marL="0" indent="0">
              <a:buNone/>
            </a:pPr>
            <a:r>
              <a:rPr lang="en-US" sz="9600" b="1" dirty="0" smtClean="0"/>
              <a:t>Let’s </a:t>
            </a:r>
            <a:r>
              <a:rPr lang="en-US" sz="9600" b="1" dirty="0"/>
              <a:t>take a look at a sample communication plan with a customer:</a:t>
            </a:r>
          </a:p>
          <a:p>
            <a:pPr marL="0" indent="0">
              <a:buNone/>
            </a:pPr>
            <a:endParaRPr lang="en-US" sz="9600" dirty="0"/>
          </a:p>
          <a:p>
            <a:r>
              <a:rPr lang="en-US" sz="9600" b="1" dirty="0" smtClean="0"/>
              <a:t>Day </a:t>
            </a:r>
            <a:r>
              <a:rPr lang="en-US" sz="9600" b="1" dirty="0"/>
              <a:t>1: Mobile application </a:t>
            </a:r>
            <a:r>
              <a:rPr lang="en-US" sz="9600" b="1" dirty="0" smtClean="0"/>
              <a:t>download</a:t>
            </a:r>
            <a:endParaRPr lang="en-US" sz="9600" b="1" dirty="0"/>
          </a:p>
          <a:p>
            <a:r>
              <a:rPr lang="en-US" sz="9600" b="1" dirty="0" smtClean="0"/>
              <a:t>Day </a:t>
            </a:r>
            <a:r>
              <a:rPr lang="en-US" sz="9600" b="1" dirty="0"/>
              <a:t>1: An email thank you is </a:t>
            </a:r>
            <a:r>
              <a:rPr lang="en-US" sz="9600" b="1" dirty="0" smtClean="0"/>
              <a:t>sent</a:t>
            </a:r>
            <a:endParaRPr lang="en-US" sz="9600" b="1" dirty="0"/>
          </a:p>
          <a:p>
            <a:r>
              <a:rPr lang="en-US" sz="9600" b="1" dirty="0" smtClean="0"/>
              <a:t>Day </a:t>
            </a:r>
            <a:r>
              <a:rPr lang="en-US" sz="9600" b="1" dirty="0"/>
              <a:t>10: A push notification  is </a:t>
            </a:r>
            <a:r>
              <a:rPr lang="en-US" sz="9600" b="1" dirty="0" smtClean="0"/>
              <a:t>sent</a:t>
            </a:r>
            <a:endParaRPr lang="en-US" sz="9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08806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54429"/>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dirty="0"/>
              <a:t>Your customers are using mobile as an integral part </a:t>
            </a:r>
            <a:r>
              <a:rPr lang="en-US" dirty="0" smtClean="0"/>
              <a:t>of their </a:t>
            </a:r>
            <a:r>
              <a:rPr lang="en-US" dirty="0"/>
              <a:t>everyday lives, and as a marketer, you need to get on board. </a:t>
            </a:r>
            <a:endParaRPr lang="en-US" dirty="0" smtClean="0"/>
          </a:p>
          <a:p>
            <a:pPr marL="0" indent="0">
              <a:buNone/>
            </a:pPr>
            <a:r>
              <a:rPr lang="en-US" dirty="0" smtClean="0"/>
              <a:t>But</a:t>
            </a:r>
            <a:r>
              <a:rPr lang="en-US" dirty="0"/>
              <a:t>, not every mobile marketing activity </a:t>
            </a:r>
            <a:r>
              <a:rPr lang="en-US" dirty="0" smtClean="0"/>
              <a:t>is going </a:t>
            </a:r>
            <a:r>
              <a:rPr lang="en-US" dirty="0"/>
              <a:t>to make sense for your particular business, so you need to diligently think through your options.</a:t>
            </a:r>
          </a:p>
          <a:p>
            <a:pPr marL="0" indent="0">
              <a:buNone/>
            </a:pPr>
            <a:r>
              <a:rPr lang="en-US" dirty="0"/>
              <a:t> </a:t>
            </a:r>
          </a:p>
          <a:p>
            <a:pPr marL="0" indent="0">
              <a:buNone/>
            </a:pPr>
            <a:r>
              <a:rPr lang="en-US" b="1" dirty="0"/>
              <a:t>For your mobile  marketing channels, you might  consider:</a:t>
            </a:r>
          </a:p>
          <a:p>
            <a:pPr marL="0" indent="0">
              <a:buNone/>
            </a:pPr>
            <a:r>
              <a:rPr lang="en-US" b="1" dirty="0"/>
              <a:t>• </a:t>
            </a:r>
            <a:r>
              <a:rPr lang="en-US" b="1" dirty="0" smtClean="0"/>
              <a:t>Responsive </a:t>
            </a:r>
            <a:r>
              <a:rPr lang="en-US" b="1" dirty="0"/>
              <a:t>web, email, and landing page design</a:t>
            </a:r>
          </a:p>
          <a:p>
            <a:pPr marL="0" indent="0">
              <a:buNone/>
            </a:pPr>
            <a:r>
              <a:rPr lang="en-US" b="1" dirty="0"/>
              <a:t>• </a:t>
            </a:r>
            <a:r>
              <a:rPr lang="en-US" b="1" dirty="0" smtClean="0"/>
              <a:t>Native </a:t>
            </a:r>
            <a:r>
              <a:rPr lang="en-US" b="1" dirty="0"/>
              <a:t>Mobile apps</a:t>
            </a:r>
          </a:p>
          <a:p>
            <a:pPr marL="0" indent="0">
              <a:buNone/>
            </a:pPr>
            <a:r>
              <a:rPr lang="en-US" b="1" dirty="0"/>
              <a:t>• </a:t>
            </a:r>
            <a:r>
              <a:rPr lang="en-US" b="1" dirty="0" smtClean="0"/>
              <a:t>SMS </a:t>
            </a:r>
            <a:r>
              <a:rPr lang="en-US" b="1" dirty="0"/>
              <a:t>and MMS messaging</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rmAutofit/>
          </a:bodyPr>
          <a:lstStyle/>
          <a:p>
            <a:r>
              <a:rPr lang="en-US" dirty="0"/>
              <a:t>Day 15: Website personalization offer based on persona and app usage</a:t>
            </a:r>
          </a:p>
          <a:p>
            <a:r>
              <a:rPr lang="en-US" dirty="0"/>
              <a:t>Day 30: A check-in email is sent </a:t>
            </a:r>
            <a:endParaRPr lang="en-US" dirty="0" smtClean="0"/>
          </a:p>
          <a:p>
            <a:r>
              <a:rPr lang="en-US" dirty="0" smtClean="0"/>
              <a:t>Day </a:t>
            </a:r>
            <a:r>
              <a:rPr lang="en-US" dirty="0"/>
              <a:t>35: Social campaign on new app </a:t>
            </a:r>
            <a:r>
              <a:rPr lang="en-US" dirty="0" smtClean="0"/>
              <a:t>features</a:t>
            </a:r>
            <a:endParaRPr lang="en-US" dirty="0"/>
          </a:p>
          <a:p>
            <a:r>
              <a:rPr lang="en-US" dirty="0" smtClean="0"/>
              <a:t>Day </a:t>
            </a:r>
            <a:r>
              <a:rPr lang="en-US" dirty="0"/>
              <a:t>45: An email is sent based on app </a:t>
            </a:r>
            <a:r>
              <a:rPr lang="en-US" dirty="0" smtClean="0"/>
              <a:t>usage</a:t>
            </a:r>
            <a:endParaRPr lang="en-US" dirty="0"/>
          </a:p>
          <a:p>
            <a:r>
              <a:rPr lang="en-US" dirty="0" smtClean="0"/>
              <a:t>Day </a:t>
            </a:r>
            <a:r>
              <a:rPr lang="en-US" dirty="0"/>
              <a:t>55: An in-app message is </a:t>
            </a:r>
            <a:r>
              <a:rPr lang="en-US" dirty="0" smtClean="0"/>
              <a:t>sent</a:t>
            </a:r>
            <a:endParaRPr lang="en-US" dirty="0"/>
          </a:p>
          <a:p>
            <a:r>
              <a:rPr lang="en-US" dirty="0" smtClean="0"/>
              <a:t>Day </a:t>
            </a:r>
            <a:r>
              <a:rPr lang="en-US" dirty="0"/>
              <a:t>65: Personalized ad on Facebook using targeting</a:t>
            </a:r>
          </a:p>
          <a:p>
            <a:pPr marL="0" indent="0">
              <a:buNone/>
            </a:pPr>
            <a:endParaRPr lang="en-US" dirty="0"/>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675052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Marketing </a:t>
            </a:r>
            <a:r>
              <a:rPr lang="en-US" sz="2800" b="1" dirty="0" smtClean="0"/>
              <a:t>Calendar</a:t>
            </a:r>
            <a:r>
              <a:rPr lang="en-US" sz="2800" b="1" dirty="0"/>
              <a:t> </a:t>
            </a:r>
          </a:p>
          <a:p>
            <a:r>
              <a:rPr lang="en-US" dirty="0"/>
              <a:t>You need to see all of your campaigns in one place—so you know exactly what marketing activities are taking place across all channels. </a:t>
            </a:r>
            <a:endParaRPr lang="en-US" dirty="0" smtClean="0"/>
          </a:p>
          <a:p>
            <a:r>
              <a:rPr lang="en-US" dirty="0" smtClean="0"/>
              <a:t>You </a:t>
            </a:r>
            <a:r>
              <a:rPr lang="en-US" dirty="0"/>
              <a:t>need to track database emails, social campaigns, and your mobile campaigns at any given time</a:t>
            </a:r>
            <a:r>
              <a:rPr lang="en-US" dirty="0" smtClean="0"/>
              <a:t>.</a:t>
            </a:r>
            <a:endParaRPr lang="en-US" dirty="0"/>
          </a:p>
          <a:p>
            <a:r>
              <a:rPr lang="en-US" dirty="0"/>
              <a:t>A marketing </a:t>
            </a:r>
            <a:r>
              <a:rPr lang="en-US" dirty="0" smtClean="0"/>
              <a:t>calendar </a:t>
            </a:r>
            <a:r>
              <a:rPr lang="en-US" dirty="0"/>
              <a:t>is an ideal place to ensure that you are not over-marketing to the same people </a:t>
            </a:r>
            <a:r>
              <a:rPr lang="en-US" dirty="0" smtClean="0"/>
              <a:t>with your </a:t>
            </a:r>
            <a:r>
              <a:rPr lang="en-US" dirty="0"/>
              <a:t>communications.</a:t>
            </a:r>
          </a:p>
          <a:p>
            <a:pPr marL="0" indent="0">
              <a:buNone/>
            </a:pPr>
            <a:r>
              <a:rPr lang="en-US" dirty="0"/>
              <a:t/>
            </a:r>
            <a:br>
              <a:rPr lang="en-US" dirty="0"/>
            </a:br>
            <a:r>
              <a:rPr lang="en-US" dirty="0"/>
              <a:t/>
            </a:r>
            <a:br>
              <a:rPr lang="en-US" dirty="0"/>
            </a:b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66759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93214"/>
            <a:ext cx="10472057" cy="1036850"/>
          </a:xfrm>
        </p:spPr>
        <p:txBody>
          <a:bodyPr>
            <a:noAutofit/>
          </a:bodyPr>
          <a:lstStyle/>
          <a:p>
            <a:r>
              <a:rPr lang="en-US" sz="4000" b="1" dirty="0">
                <a:solidFill>
                  <a:srgbClr val="FFFF00"/>
                </a:solidFill>
              </a:rPr>
              <a:t>Creating Your Mobile Marketing  Strategy</a:t>
            </a:r>
            <a:endParaRPr lang="en-US" sz="4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44887" y="1654629"/>
            <a:ext cx="6656614" cy="4278086"/>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646210" y="5730819"/>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8860"/>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sz="3200" b="1" dirty="0" smtClean="0"/>
              <a:t>Mobile </a:t>
            </a:r>
            <a:r>
              <a:rPr lang="en-US" sz="3200" b="1" dirty="0"/>
              <a:t>is no longer table </a:t>
            </a:r>
            <a:r>
              <a:rPr lang="en-US" sz="3200" b="1" dirty="0" smtClean="0"/>
              <a:t>stakes… </a:t>
            </a:r>
          </a:p>
          <a:p>
            <a:pPr marL="0" indent="0">
              <a:buNone/>
            </a:pPr>
            <a:r>
              <a:rPr lang="en-US" sz="3200" b="1" dirty="0" smtClean="0"/>
              <a:t>Instead</a:t>
            </a:r>
            <a:r>
              <a:rPr lang="en-US" sz="3200" b="1" dirty="0"/>
              <a:t>, it is a marketing imperative. </a:t>
            </a:r>
            <a:endParaRPr lang="en-US" sz="3200" b="1" dirty="0" smtClean="0"/>
          </a:p>
          <a:p>
            <a:pPr marL="0" indent="0">
              <a:buNone/>
            </a:pPr>
            <a:r>
              <a:rPr lang="en-US" dirty="0" smtClean="0"/>
              <a:t>In </a:t>
            </a:r>
            <a:r>
              <a:rPr lang="en-US" dirty="0"/>
              <a:t>order for you to communicate with </a:t>
            </a:r>
            <a:r>
              <a:rPr lang="en-US" dirty="0" smtClean="0"/>
              <a:t>your customers </a:t>
            </a:r>
            <a:r>
              <a:rPr lang="en-US" dirty="0"/>
              <a:t>cross-channel and on the devices they use everyday, </a:t>
            </a:r>
            <a:r>
              <a:rPr lang="en-US" b="1" dirty="0"/>
              <a:t>you must include mobile as part of </a:t>
            </a:r>
            <a:r>
              <a:rPr lang="en-US" b="1" dirty="0" smtClean="0"/>
              <a:t>your marketing </a:t>
            </a:r>
            <a:r>
              <a:rPr lang="en-US" b="1" dirty="0"/>
              <a:t>strategy.</a:t>
            </a:r>
          </a:p>
          <a:p>
            <a:pPr marL="0" indent="0">
              <a:buNone/>
            </a:pPr>
            <a:endParaRPr lang="en-US" dirty="0"/>
          </a:p>
          <a:p>
            <a:pPr marL="0" indent="0">
              <a:buNone/>
            </a:pPr>
            <a:r>
              <a:rPr lang="en-US" b="1" dirty="0"/>
              <a:t>To create mobile campaigns that are effective, engaging, and relevant you need to </a:t>
            </a:r>
            <a:r>
              <a:rPr lang="en-US" b="1" dirty="0" smtClean="0"/>
              <a:t>create a </a:t>
            </a:r>
            <a:r>
              <a:rPr lang="en-US" b="1" dirty="0"/>
              <a:t>strategy that makes sense for your unique business case.</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85456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2" y="-87088"/>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76200" y="1545771"/>
            <a:ext cx="11811000" cy="5312229"/>
          </a:xfrm>
        </p:spPr>
        <p:txBody>
          <a:bodyPr>
            <a:noAutofit/>
          </a:bodyPr>
          <a:lstStyle/>
          <a:p>
            <a:r>
              <a:rPr lang="en-US" sz="2800" b="1" dirty="0"/>
              <a:t>CONSIDER YOUR AUDIENCE</a:t>
            </a:r>
          </a:p>
          <a:p>
            <a:pPr marL="0" indent="0">
              <a:buNone/>
            </a:pPr>
            <a:r>
              <a:rPr lang="en-US" dirty="0" smtClean="0"/>
              <a:t>The </a:t>
            </a:r>
            <a:r>
              <a:rPr lang="en-US" dirty="0"/>
              <a:t>make-up  of your audience helps determine  what mobile </a:t>
            </a:r>
            <a:r>
              <a:rPr lang="en-US" dirty="0" smtClean="0"/>
              <a:t>marketing activities </a:t>
            </a:r>
            <a:r>
              <a:rPr lang="en-US" dirty="0"/>
              <a:t>and channels to engage in. What make sense for one customer may not make sense for another, so keep this in mind during </a:t>
            </a:r>
            <a:r>
              <a:rPr lang="en-US" dirty="0" smtClean="0"/>
              <a:t>your planning </a:t>
            </a:r>
            <a:r>
              <a:rPr lang="en-US" dirty="0"/>
              <a:t>phase.</a:t>
            </a:r>
          </a:p>
          <a:p>
            <a:pPr marL="0" indent="0">
              <a:buNone/>
            </a:pPr>
            <a:r>
              <a:rPr lang="en-US" dirty="0" smtClean="0"/>
              <a:t>For </a:t>
            </a:r>
            <a:r>
              <a:rPr lang="en-US" dirty="0"/>
              <a:t>instance, while your persona for a 34- year-old female who shops 3 times a week exclusively on mobile applications may be a great fit for in-app promotions,  your persona for a 54-year-old male who </a:t>
            </a:r>
            <a:r>
              <a:rPr lang="en-US" dirty="0" smtClean="0"/>
              <a:t>has only </a:t>
            </a:r>
            <a:r>
              <a:rPr lang="en-US" dirty="0"/>
              <a:t>downloaded 5 apps on his phone may be a better fit for push notifications.</a:t>
            </a:r>
          </a:p>
          <a:p>
            <a:pPr marL="0" indent="0">
              <a:buNone/>
            </a:pPr>
            <a:r>
              <a:rPr lang="en-US" dirty="0" smtClean="0"/>
              <a:t>It’s </a:t>
            </a:r>
            <a:r>
              <a:rPr lang="en-US" dirty="0"/>
              <a:t>important to keep these nuances in mind to determine the best way to reach and engage with your audience</a:t>
            </a:r>
            <a:r>
              <a:rPr lang="en-US" dirty="0" smtClean="0"/>
              <a:t>.</a:t>
            </a: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93214"/>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rmAutofit/>
          </a:bodyPr>
          <a:lstStyle/>
          <a:p>
            <a:r>
              <a:rPr lang="en-US" sz="2800" b="1" dirty="0"/>
              <a:t>Creating Your Customer Personas</a:t>
            </a:r>
          </a:p>
          <a:p>
            <a:pPr marL="0" indent="0">
              <a:buNone/>
            </a:pPr>
            <a:r>
              <a:rPr lang="en-US" dirty="0"/>
              <a:t>The first step to determine what mobile strategy makes sense for your audience is to create your customer personas. Most brands will have more than one. Personas are developed based on customer demographics and behavior, along with your own understanding of their motivations and challenges.</a:t>
            </a:r>
          </a:p>
          <a:p>
            <a:pPr marL="0" indent="0">
              <a:buNone/>
            </a:pPr>
            <a:r>
              <a:rPr lang="en-US" dirty="0"/>
              <a:t>When it comes to mobile, buyer personas help you: </a:t>
            </a:r>
          </a:p>
          <a:p>
            <a:pPr marL="0" indent="0">
              <a:buNone/>
            </a:pPr>
            <a:r>
              <a:rPr lang="en-US" dirty="0"/>
              <a:t>•  </a:t>
            </a:r>
            <a:r>
              <a:rPr lang="en-US" b="1" dirty="0"/>
              <a:t>Determine which mobile channel makes sense for which persona</a:t>
            </a:r>
          </a:p>
          <a:p>
            <a:pPr marL="0" indent="0">
              <a:buNone/>
            </a:pPr>
            <a:r>
              <a:rPr lang="en-US" b="1" dirty="0"/>
              <a:t>•  Determine what kind(s) of content you need to create </a:t>
            </a:r>
          </a:p>
          <a:p>
            <a:pPr marL="0" indent="0">
              <a:buNone/>
            </a:pPr>
            <a:r>
              <a:rPr lang="en-US" b="1" dirty="0"/>
              <a:t>•  Set the tone, style, and delivery strategies for your mobile messages</a:t>
            </a:r>
          </a:p>
          <a:p>
            <a:pPr marL="0" indent="0">
              <a:buNone/>
            </a:pPr>
            <a:r>
              <a:rPr lang="en-US" b="1" dirty="0"/>
              <a:t>•  Understand where your buyers get their information  and how they want to consume it on a mobile platform</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87086" y="1469571"/>
            <a:ext cx="12054568" cy="5312229"/>
          </a:xfrm>
        </p:spPr>
        <p:txBody>
          <a:bodyPr>
            <a:noAutofit/>
          </a:bodyPr>
          <a:lstStyle/>
          <a:p>
            <a:r>
              <a:rPr lang="en-US" sz="2800" dirty="0"/>
              <a:t>CONSIDER YOUR AUDIENCE</a:t>
            </a:r>
          </a:p>
          <a:p>
            <a:pPr marL="0" indent="0">
              <a:buNone/>
            </a:pPr>
            <a:r>
              <a:rPr lang="en-US" dirty="0" smtClean="0"/>
              <a:t>Conducting </a:t>
            </a:r>
            <a:r>
              <a:rPr lang="en-US" dirty="0"/>
              <a:t>Interviews and </a:t>
            </a:r>
            <a:r>
              <a:rPr lang="en-US" dirty="0" smtClean="0"/>
              <a:t>Research</a:t>
            </a:r>
            <a:r>
              <a:rPr lang="en-US" dirty="0"/>
              <a:t> </a:t>
            </a:r>
          </a:p>
          <a:p>
            <a:r>
              <a:rPr lang="en-US" dirty="0"/>
              <a:t>To create your personas, you should conduct interviews with customers, customer service teams, and members of your sales teams (if you have a one). You can also conduct  consumer research through third party firms.</a:t>
            </a:r>
          </a:p>
          <a:p>
            <a:pPr marL="0" indent="0">
              <a:buNone/>
            </a:pPr>
            <a:r>
              <a:rPr lang="en-US" dirty="0" smtClean="0"/>
              <a:t>Focus </a:t>
            </a:r>
            <a:r>
              <a:rPr lang="en-US" dirty="0"/>
              <a:t>on the following topics:</a:t>
            </a:r>
          </a:p>
          <a:p>
            <a:pPr marL="0" indent="0">
              <a:buNone/>
            </a:pPr>
            <a:r>
              <a:rPr lang="en-US" dirty="0" smtClean="0"/>
              <a:t>•  </a:t>
            </a:r>
            <a:r>
              <a:rPr lang="en-US" dirty="0"/>
              <a:t>Background:  Basic details about your ideal customer, like age, gender, location, </a:t>
            </a:r>
            <a:r>
              <a:rPr lang="en-US" dirty="0" smtClean="0"/>
              <a:t>and so </a:t>
            </a:r>
            <a:r>
              <a:rPr lang="en-US" dirty="0"/>
              <a:t>on.</a:t>
            </a:r>
          </a:p>
          <a:p>
            <a:pPr marL="0" indent="0">
              <a:buNone/>
            </a:pPr>
            <a:r>
              <a:rPr lang="en-US" dirty="0" smtClean="0"/>
              <a:t>•  </a:t>
            </a:r>
            <a:r>
              <a:rPr lang="en-US" dirty="0"/>
              <a:t>Main Sources of Information: How does your buyer consume information?</a:t>
            </a:r>
          </a:p>
          <a:p>
            <a:r>
              <a:rPr lang="en-US" dirty="0"/>
              <a:t>Where does she go</a:t>
            </a:r>
            <a:r>
              <a:rPr lang="en-US" dirty="0" smtClean="0"/>
              <a:t>?</a:t>
            </a:r>
            <a:endParaRPr lang="en-US" dirty="0"/>
          </a:p>
          <a:p>
            <a:pPr marL="0" indent="0">
              <a:buNone/>
            </a:pPr>
            <a:r>
              <a:rPr lang="en-US" dirty="0" smtClean="0"/>
              <a:t>Main </a:t>
            </a:r>
            <a:r>
              <a:rPr lang="en-US" dirty="0"/>
              <a:t>Platforms for Gathering Information:</a:t>
            </a:r>
          </a:p>
          <a:p>
            <a:r>
              <a:rPr lang="en-US" dirty="0"/>
              <a:t>Does one persona get information  from his phone, while another persona gets information  from a tablet or laptop</a:t>
            </a:r>
            <a:r>
              <a:rPr lang="en-US" dirty="0" smtClean="0"/>
              <a:t>?</a:t>
            </a:r>
            <a:endParaRPr lang="en-US" dirty="0"/>
          </a:p>
          <a:p>
            <a:pPr marL="0" indent="0">
              <a:buNone/>
            </a:pPr>
            <a:r>
              <a:rPr lang="en-US" dirty="0" smtClean="0"/>
              <a:t>•  </a:t>
            </a:r>
            <a:r>
              <a:rPr lang="en-US" dirty="0"/>
              <a:t>Hobbies and Aspirations: What does your persona like to do for fun and what are her goals and aspirations? This helps you create content that is more relevant and targeted.</a:t>
            </a:r>
          </a:p>
          <a:p>
            <a:pPr marL="0" indent="0">
              <a:buNone/>
            </a:pPr>
            <a:r>
              <a:rPr lang="en-US" dirty="0" smtClean="0"/>
              <a:t>•  </a:t>
            </a:r>
            <a:r>
              <a:rPr lang="en-US" dirty="0"/>
              <a:t>Preferred Products and Stores: What type of products has your buyer </a:t>
            </a:r>
            <a:r>
              <a:rPr lang="en-US" dirty="0" smtClean="0"/>
              <a:t>purchased in </a:t>
            </a:r>
            <a:r>
              <a:rPr lang="en-US" dirty="0"/>
              <a:t>the past and from where?</a:t>
            </a:r>
          </a:p>
          <a:p>
            <a:pPr marL="0" indent="0">
              <a:buNone/>
            </a:pPr>
            <a:r>
              <a:rPr lang="en-US" dirty="0" smtClean="0"/>
              <a:t>•  </a:t>
            </a:r>
            <a:r>
              <a:rPr lang="en-US" dirty="0"/>
              <a:t>App Usage: What applications </a:t>
            </a:r>
            <a:r>
              <a:rPr lang="en-US" dirty="0" smtClean="0"/>
              <a:t>does your </a:t>
            </a:r>
            <a:r>
              <a:rPr lang="en-US" dirty="0"/>
              <a:t>buyer currently have on his phone? How are they used?</a:t>
            </a:r>
          </a:p>
          <a:p>
            <a:pPr marL="0" indent="0">
              <a:buNone/>
            </a:pPr>
            <a:r>
              <a:rPr lang="en-US" dirty="0" smtClean="0"/>
              <a:t>•  </a:t>
            </a:r>
            <a:r>
              <a:rPr lang="en-US" dirty="0"/>
              <a:t>Marketing Message: Write a sample marketing message for your persona(s</a:t>
            </a:r>
            <a:r>
              <a:rPr lang="en-US" dirty="0" smtClean="0"/>
              <a:t>)—this </a:t>
            </a:r>
            <a:r>
              <a:rPr lang="en-US" dirty="0"/>
              <a:t>will be helpful as you craft your website, applications, advertisements, and emails.</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rmAutofit lnSpcReduction="10000"/>
          </a:bodyPr>
          <a:lstStyle/>
          <a:p>
            <a:pPr marL="0" indent="0">
              <a:buNone/>
            </a:pPr>
            <a:r>
              <a:rPr lang="en-US" sz="2800" b="1" dirty="0"/>
              <a:t>Main Platforms for Gathering Information:</a:t>
            </a:r>
          </a:p>
          <a:p>
            <a:r>
              <a:rPr lang="en-US" b="1" dirty="0"/>
              <a:t>Does one persona get information </a:t>
            </a:r>
            <a:r>
              <a:rPr lang="en-US" dirty="0" smtClean="0"/>
              <a:t>from </a:t>
            </a:r>
            <a:r>
              <a:rPr lang="en-US" dirty="0"/>
              <a:t>his phone, while another persona gets information  from a tablet or laptop?</a:t>
            </a:r>
          </a:p>
          <a:p>
            <a:pPr marL="0" indent="0">
              <a:buNone/>
            </a:pPr>
            <a:r>
              <a:rPr lang="en-US" dirty="0"/>
              <a:t>•  Hobbies and Aspirations: What does your persona like to do for fun and what are her goals and aspirations? This helps you create content that is more relevant and targeted.</a:t>
            </a:r>
          </a:p>
          <a:p>
            <a:pPr marL="0" indent="0">
              <a:buNone/>
            </a:pPr>
            <a:r>
              <a:rPr lang="en-US" dirty="0"/>
              <a:t>•  </a:t>
            </a:r>
            <a:r>
              <a:rPr lang="en-US" b="1" dirty="0"/>
              <a:t>Preferred Products and Stores: </a:t>
            </a:r>
            <a:r>
              <a:rPr lang="en-US" dirty="0"/>
              <a:t>What type of products has your buyer purchased in the past and from where?</a:t>
            </a:r>
          </a:p>
          <a:p>
            <a:pPr marL="0" indent="0">
              <a:buNone/>
            </a:pPr>
            <a:r>
              <a:rPr lang="en-US" dirty="0"/>
              <a:t>•  </a:t>
            </a:r>
            <a:r>
              <a:rPr lang="en-US" b="1" dirty="0"/>
              <a:t>App Usage: </a:t>
            </a:r>
            <a:r>
              <a:rPr lang="en-US" dirty="0"/>
              <a:t>What applications does your buyer currently have on his phone? How are they used?</a:t>
            </a:r>
          </a:p>
          <a:p>
            <a:pPr marL="0" indent="0">
              <a:buNone/>
            </a:pPr>
            <a:r>
              <a:rPr lang="en-US" dirty="0"/>
              <a:t>•  </a:t>
            </a:r>
            <a:r>
              <a:rPr lang="en-US" b="1" dirty="0"/>
              <a:t>Marketing Message: </a:t>
            </a:r>
            <a:r>
              <a:rPr lang="en-US" dirty="0"/>
              <a:t>Write a sample marketing message for your persona(s)—this will be helpful as you craft your website, applications, advertisements, and emails.</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756423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406400" y="1545771"/>
            <a:ext cx="11480800" cy="5312229"/>
          </a:xfrm>
        </p:spPr>
        <p:txBody>
          <a:bodyPr>
            <a:normAutofit fontScale="25000" lnSpcReduction="20000"/>
          </a:bodyPr>
          <a:lstStyle/>
          <a:p>
            <a:r>
              <a:rPr lang="en-US" sz="11200" b="1" dirty="0"/>
              <a:t>CONSIDER YOUR AUDIENCE</a:t>
            </a:r>
          </a:p>
          <a:p>
            <a:pPr marL="0" indent="0">
              <a:buNone/>
            </a:pPr>
            <a:r>
              <a:rPr lang="en-US" sz="9600" b="1" dirty="0" smtClean="0"/>
              <a:t>Understand </a:t>
            </a:r>
            <a:r>
              <a:rPr lang="en-US" sz="9600" b="1" dirty="0"/>
              <a:t>The Customer </a:t>
            </a:r>
            <a:r>
              <a:rPr lang="en-US" sz="9600" b="1" dirty="0" smtClean="0"/>
              <a:t>Lifecycle</a:t>
            </a:r>
            <a:r>
              <a:rPr lang="en-US" sz="9600" b="1" dirty="0"/>
              <a:t> </a:t>
            </a:r>
          </a:p>
          <a:p>
            <a:r>
              <a:rPr lang="en-US" sz="9600" dirty="0"/>
              <a:t>Now that you’ve identified your personas, you need to create a representation of their customer lifecycle. This maps a customer’s decision-making process during the purchase phase and afterwards</a:t>
            </a:r>
            <a:r>
              <a:rPr lang="en-US" sz="9600" dirty="0" smtClean="0"/>
              <a:t>.</a:t>
            </a:r>
            <a:endParaRPr lang="en-US" sz="9600" dirty="0"/>
          </a:p>
          <a:p>
            <a:pPr marL="0" indent="0">
              <a:buNone/>
            </a:pPr>
            <a:endParaRPr lang="en-US" sz="9600" b="1" dirty="0" smtClean="0"/>
          </a:p>
          <a:p>
            <a:pPr marL="0" indent="0">
              <a:buNone/>
            </a:pPr>
            <a:r>
              <a:rPr lang="en-US" sz="9600" b="1" dirty="0" smtClean="0"/>
              <a:t>Mapping </a:t>
            </a:r>
            <a:r>
              <a:rPr lang="en-US" sz="9600" b="1" dirty="0"/>
              <a:t>this allows you to</a:t>
            </a:r>
            <a:r>
              <a:rPr lang="en-US" sz="9600" b="1" dirty="0" smtClean="0"/>
              <a:t>:</a:t>
            </a:r>
            <a:endParaRPr lang="en-US" sz="9600" b="1" dirty="0"/>
          </a:p>
          <a:p>
            <a:r>
              <a:rPr lang="en-US" sz="9600" dirty="0" smtClean="0"/>
              <a:t>Understand </a:t>
            </a:r>
            <a:r>
              <a:rPr lang="en-US" sz="9600" dirty="0"/>
              <a:t>the process your buyers go through when engaging with your product or </a:t>
            </a:r>
            <a:r>
              <a:rPr lang="en-US" sz="9600" dirty="0" smtClean="0"/>
              <a:t>service</a:t>
            </a:r>
            <a:endParaRPr lang="en-US" sz="9600" dirty="0"/>
          </a:p>
          <a:p>
            <a:r>
              <a:rPr lang="en-US" sz="9600" dirty="0" smtClean="0"/>
              <a:t>Develop </a:t>
            </a:r>
            <a:r>
              <a:rPr lang="en-US" sz="9600" dirty="0"/>
              <a:t>a mobile strategy that speaks directly to buyers, regardless of their timing to </a:t>
            </a:r>
            <a:r>
              <a:rPr lang="en-US" sz="9600" dirty="0" smtClean="0"/>
              <a:t>buy.</a:t>
            </a:r>
            <a:endParaRPr lang="en-US" sz="9600" dirty="0"/>
          </a:p>
          <a:p>
            <a:pPr marL="0" indent="0">
              <a:buNone/>
            </a:pPr>
            <a:r>
              <a:rPr lang="en-US" sz="9600" b="1" dirty="0"/>
              <a:t>Your personas might  have various stages in their journey, but here is an example of what each stage might  look like</a:t>
            </a:r>
            <a:r>
              <a:rPr lang="en-US" sz="9600" b="1" dirty="0" smtClean="0"/>
              <a:t>:</a:t>
            </a:r>
            <a:r>
              <a:rPr lang="en-US" b="1" dirty="0"/>
              <a:t/>
            </a:r>
            <a:br>
              <a:rPr lang="en-US" b="1" dirty="0"/>
            </a:b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201137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14986"/>
            <a:ext cx="10472057" cy="1036850"/>
          </a:xfrm>
        </p:spPr>
        <p:txBody>
          <a:bodyPr>
            <a:noAutofit/>
          </a:bodyPr>
          <a:lstStyle/>
          <a:p>
            <a:r>
              <a:rPr lang="en-US" sz="4000" b="1" dirty="0">
                <a:solidFill>
                  <a:srgbClr val="FFFF00"/>
                </a:solidFill>
              </a:rPr>
              <a:t>Creating Your Mobile Marketing  Strategy</a:t>
            </a:r>
          </a:p>
        </p:txBody>
      </p:sp>
      <p:sp>
        <p:nvSpPr>
          <p:cNvPr id="3" name="Content Placeholder 2"/>
          <p:cNvSpPr>
            <a:spLocks noGrp="1"/>
          </p:cNvSpPr>
          <p:nvPr>
            <p:ph idx="1"/>
          </p:nvPr>
        </p:nvSpPr>
        <p:spPr>
          <a:xfrm>
            <a:off x="108857" y="1545771"/>
            <a:ext cx="11985172" cy="5312229"/>
          </a:xfrm>
        </p:spPr>
        <p:txBody>
          <a:bodyPr>
            <a:normAutofit fontScale="62500" lnSpcReduction="20000"/>
          </a:bodyPr>
          <a:lstStyle/>
          <a:p>
            <a:r>
              <a:rPr lang="en-US" sz="3800" b="1" dirty="0"/>
              <a:t>Passive Awareness: </a:t>
            </a:r>
            <a:r>
              <a:rPr lang="en-US" sz="3800" dirty="0"/>
              <a:t>Your buyer is aware of your company and product, may engage with your content, but in a passive, non- active way. As an example, say you are an automobile  manufacturer—a buyer in this stage is aware of who you are, but has not formally reached out and engaged</a:t>
            </a:r>
            <a:r>
              <a:rPr lang="en-US" sz="3800" dirty="0" smtClean="0"/>
              <a:t>.</a:t>
            </a:r>
          </a:p>
          <a:p>
            <a:pPr marL="0" indent="0">
              <a:buNone/>
            </a:pPr>
            <a:r>
              <a:rPr lang="en-US" sz="3800" dirty="0" smtClean="0"/>
              <a:t>•  </a:t>
            </a:r>
            <a:r>
              <a:rPr lang="en-US" sz="3800" b="1" dirty="0"/>
              <a:t>Active Research: </a:t>
            </a:r>
            <a:r>
              <a:rPr lang="en-US" sz="3800" dirty="0"/>
              <a:t>Your buyer is getting ready to purchase a product that is similar to yours and is actively researching options. Using our example, a buyer in this stage has decided that she is ready to purchase a car and is researching her options.</a:t>
            </a:r>
          </a:p>
          <a:p>
            <a:pPr marL="0" indent="0">
              <a:buNone/>
            </a:pPr>
            <a:r>
              <a:rPr lang="en-US" sz="3800" b="1" dirty="0"/>
              <a:t>•  Trigger to Buy: </a:t>
            </a:r>
            <a:r>
              <a:rPr lang="en-US" sz="3800" dirty="0"/>
              <a:t>Your buyer has decided that she is ready to make a purchase. For our car buyer, she is ready to make a purchase from your company.</a:t>
            </a:r>
          </a:p>
          <a:p>
            <a:pPr marL="0" indent="0">
              <a:buNone/>
            </a:pPr>
            <a:r>
              <a:rPr lang="en-US" sz="3800" b="1" dirty="0"/>
              <a:t>•  Feedback: </a:t>
            </a:r>
            <a:r>
              <a:rPr lang="en-US" sz="3800" dirty="0"/>
              <a:t>You have a new customer! But now you have to make sure that you build a 2-way dialogue with her so that she becomes a repeat customer.</a:t>
            </a:r>
          </a:p>
          <a:p>
            <a:pPr marL="0" indent="0">
              <a:buNone/>
            </a:pPr>
            <a:r>
              <a:rPr lang="en-US" sz="3800" b="1" dirty="0"/>
              <a:t>•  Existing Customers: </a:t>
            </a:r>
            <a:r>
              <a:rPr lang="en-US" sz="3800" dirty="0"/>
              <a:t>Once your buyer has purchased your car, you want to ensure that you maintain a relationship with her to develop brand loyalty. </a:t>
            </a:r>
          </a:p>
          <a:p>
            <a:pPr marL="0" indent="0">
              <a:buNone/>
            </a:pPr>
            <a:r>
              <a:rPr lang="en-US" sz="3800" b="1" dirty="0"/>
              <a:t>•  Advocates: </a:t>
            </a:r>
            <a:r>
              <a:rPr lang="en-US" sz="3800" dirty="0"/>
              <a:t>After engaging with your customer over time, you can develop advocacy and loyalty with your customer</a:t>
            </a:r>
            <a:r>
              <a:rPr lang="en-US" sz="3800" dirty="0" smtClean="0"/>
              <a:t>.</a:t>
            </a:r>
            <a:r>
              <a:rPr lang="en-US" sz="3400" dirty="0"/>
              <a:t/>
            </a:r>
            <a:br>
              <a:rPr lang="en-US" sz="3400" dirty="0"/>
            </a:br>
            <a:endParaRPr lang="en-US" sz="3400" dirty="0"/>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974442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320</TotalTime>
  <Words>1284</Words>
  <Application>Microsoft Office PowerPoint</Application>
  <PresentationFormat>Custom</PresentationFormat>
  <Paragraphs>208</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Sales Direction 16X9</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lpstr>Creating Your Mobile Marketing  Strategy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38</cp:revision>
  <dcterms:created xsi:type="dcterms:W3CDTF">2012-08-30T21:52:00Z</dcterms:created>
  <dcterms:modified xsi:type="dcterms:W3CDTF">2016-08-01T14:25:49Z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