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7" r:id="rId2"/>
    <p:sldId id="258" r:id="rId3"/>
    <p:sldId id="293" r:id="rId4"/>
    <p:sldId id="298" r:id="rId5"/>
    <p:sldId id="299" r:id="rId6"/>
    <p:sldId id="300" r:id="rId7"/>
    <p:sldId id="301" r:id="rId8"/>
    <p:sldId id="302" r:id="rId9"/>
    <p:sldId id="303" r:id="rId10"/>
    <p:sldId id="304" r:id="rId11"/>
    <p:sldId id="305" r:id="rId12"/>
    <p:sldId id="292"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4660"/>
  </p:normalViewPr>
  <p:slideViewPr>
    <p:cSldViewPr snapToGrid="0">
      <p:cViewPr varScale="1">
        <p:scale>
          <a:sx n="87" d="100"/>
          <a:sy n="87" d="100"/>
        </p:scale>
        <p:origin x="-498" y="-78"/>
      </p:cViewPr>
      <p:guideLst>
        <p:guide orient="horz" pos="2160"/>
        <p:guide pos="3840"/>
      </p:guideLst>
    </p:cSldViewPr>
  </p:slideViewPr>
  <p:notesTextViewPr>
    <p:cViewPr>
      <p:scale>
        <a:sx n="1" d="1"/>
        <a:sy n="1" d="1"/>
      </p:scale>
      <p:origin x="0" y="0"/>
    </p:cViewPr>
  </p:notesTextViewPr>
  <p:notesViewPr>
    <p:cSldViewPr snapToGrid="0" showGuides="1">
      <p:cViewPr varScale="1">
        <p:scale>
          <a:sx n="65" d="100"/>
          <a:sy n="65" d="100"/>
        </p:scale>
        <p:origin x="2796"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63D5444-F62C-42C3-A75A-D9DBA807730F}" type="datetimeFigureOut">
              <a:rPr lang="en-US" smtClean="0"/>
              <a:t>8/1/2016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4A4F617-7A30-41D4-AB86-5D833C98E18B}" type="slidenum">
              <a:rPr lang="en-US" smtClean="0"/>
              <a:t>‹#›</a:t>
            </a:fld>
            <a:endParaRPr lang="en-US"/>
          </a:p>
        </p:txBody>
      </p:sp>
    </p:spTree>
    <p:extLst>
      <p:ext uri="{BB962C8B-B14F-4D97-AF65-F5344CB8AC3E}">
        <p14:creationId xmlns:p14="http://schemas.microsoft.com/office/powerpoint/2010/main" val="9946248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CAA1FA-7B6A-47D2-8D61-F225D71B51FF}" type="datetimeFigureOut">
              <a:rPr lang="en-US" smtClean="0"/>
              <a:t>8/1/2016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9A179D-2D27-49E2-B022-8EDDA2EFE682}" type="slidenum">
              <a:rPr lang="en-US" smtClean="0"/>
              <a:t>‹#›</a:t>
            </a:fld>
            <a:endParaRPr lang="en-US"/>
          </a:p>
        </p:txBody>
      </p:sp>
    </p:spTree>
    <p:extLst>
      <p:ext uri="{BB962C8B-B14F-4D97-AF65-F5344CB8AC3E}">
        <p14:creationId xmlns:p14="http://schemas.microsoft.com/office/powerpoint/2010/main" val="11746034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replace this picture, just select and delete it. Then use the Insert Picture icon to replace it with one of your own!</a:t>
            </a:r>
          </a:p>
        </p:txBody>
      </p:sp>
      <p:sp>
        <p:nvSpPr>
          <p:cNvPr id="4" name="Slide Number Placeholder 3"/>
          <p:cNvSpPr>
            <a:spLocks noGrp="1"/>
          </p:cNvSpPr>
          <p:nvPr>
            <p:ph type="sldNum" sz="quarter" idx="10"/>
          </p:nvPr>
        </p:nvSpPr>
        <p:spPr/>
        <p:txBody>
          <a:bodyPr/>
          <a:lstStyle/>
          <a:p>
            <a:fld id="{1B9A179D-2D27-49E2-B022-8EDDA2EFE682}" type="slidenum">
              <a:rPr lang="en-US" smtClean="0"/>
              <a:t>1</a:t>
            </a:fld>
            <a:endParaRPr lang="en-US"/>
          </a:p>
        </p:txBody>
      </p:sp>
    </p:spTree>
    <p:extLst>
      <p:ext uri="{BB962C8B-B14F-4D97-AF65-F5344CB8AC3E}">
        <p14:creationId xmlns:p14="http://schemas.microsoft.com/office/powerpoint/2010/main" val="3801082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Freeform 11"/>
          <p:cNvSpPr>
            <a:spLocks noChangeArrowheads="1"/>
          </p:cNvSpPr>
          <p:nvPr/>
        </p:nvSpPr>
        <p:spPr bwMode="white">
          <a:xfrm>
            <a:off x="8429022" y="0"/>
            <a:ext cx="3762978" cy="6858000"/>
          </a:xfrm>
          <a:custGeom>
            <a:avLst/>
            <a:gdLst>
              <a:gd name="connsiteX0" fmla="*/ 0 w 3762978"/>
              <a:gd name="connsiteY0" fmla="*/ 0 h 6858000"/>
              <a:gd name="connsiteX1" fmla="*/ 3762978 w 3762978"/>
              <a:gd name="connsiteY1" fmla="*/ 0 h 6858000"/>
              <a:gd name="connsiteX2" fmla="*/ 3762978 w 3762978"/>
              <a:gd name="connsiteY2" fmla="*/ 6858000 h 6858000"/>
              <a:gd name="connsiteX3" fmla="*/ 338667 w 3762978"/>
              <a:gd name="connsiteY3" fmla="*/ 6858000 h 6858000"/>
              <a:gd name="connsiteX4" fmla="*/ 1189567 w 3762978"/>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62978" h="6858000">
                <a:moveTo>
                  <a:pt x="0" y="0"/>
                </a:moveTo>
                <a:lnTo>
                  <a:pt x="3762978" y="0"/>
                </a:lnTo>
                <a:lnTo>
                  <a:pt x="3762978" y="6858000"/>
                </a:lnTo>
                <a:lnTo>
                  <a:pt x="338667" y="6858000"/>
                </a:lnTo>
                <a:lnTo>
                  <a:pt x="1189567"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noAutofit/>
          </a:bodyPr>
          <a:lstStyle/>
          <a:p>
            <a:endParaRPr lang="en-US" sz="1800"/>
          </a:p>
        </p:txBody>
      </p:sp>
      <p:sp>
        <p:nvSpPr>
          <p:cNvPr id="7" name="Freeform 6"/>
          <p:cNvSpPr>
            <a:spLocks/>
          </p:cNvSpPr>
          <p:nvPr/>
        </p:nvSpPr>
        <p:spPr bwMode="auto">
          <a:xfrm>
            <a:off x="8145385"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p:spPr>
        <p:txBody>
          <a:bodyPr vert="horz" wrap="square" lIns="91440" tIns="45720" rIns="91440" bIns="45720" numCol="1" anchor="t" anchorCtr="0" compatLnSpc="1">
            <a:prstTxWarp prst="textNoShape">
              <a:avLst/>
            </a:prstTxWarp>
          </a:bodyPr>
          <a:lstStyle/>
          <a:p>
            <a:pPr lvl="0"/>
            <a:endParaRPr lang="en-US" sz="1800"/>
          </a:p>
        </p:txBody>
      </p:sp>
      <p:sp>
        <p:nvSpPr>
          <p:cNvPr id="8" name="Freeform 7"/>
          <p:cNvSpPr>
            <a:spLocks/>
          </p:cNvSpPr>
          <p:nvPr/>
        </p:nvSpPr>
        <p:spPr bwMode="auto">
          <a:xfrm>
            <a:off x="7950653"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1295400" y="1873584"/>
            <a:ext cx="6400800" cy="2560320"/>
          </a:xfrm>
        </p:spPr>
        <p:txBody>
          <a:bodyPr anchor="b">
            <a:normAutofit/>
          </a:bodyPr>
          <a:lstStyle>
            <a:lvl1pPr algn="l">
              <a:defRPr sz="4000">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295400" y="4572000"/>
            <a:ext cx="6400800" cy="1600200"/>
          </a:xfrm>
        </p:spPr>
        <p:txBody>
          <a:bodyPr/>
          <a:lstStyle>
            <a:lvl1pPr marL="0" indent="0" algn="l">
              <a:spcBef>
                <a:spcPts val="12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Tree>
    <p:extLst>
      <p:ext uri="{BB962C8B-B14F-4D97-AF65-F5344CB8AC3E}">
        <p14:creationId xmlns:p14="http://schemas.microsoft.com/office/powerpoint/2010/main" val="512585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4724400" y="1828801"/>
            <a:ext cx="6172200" cy="4343400"/>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A79A3335-6331-4872-A8B7-ECD55539F4D0}" type="datetimeFigureOut">
              <a:rPr lang="en-US" smtClean="0"/>
              <a:t>8/1/2016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06759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Two Pictures with Captions">
    <p:spTree>
      <p:nvGrpSpPr>
        <p:cNvPr id="1" name=""/>
        <p:cNvGrpSpPr/>
        <p:nvPr/>
      </p:nvGrpSpPr>
      <p:grpSpPr>
        <a:xfrm>
          <a:off x="0" y="0"/>
          <a:ext cx="0" cy="0"/>
          <a:chOff x="0" y="0"/>
          <a:chExt cx="0" cy="0"/>
        </a:xfrm>
      </p:grpSpPr>
      <p:sp>
        <p:nvSpPr>
          <p:cNvPr id="9" name="Rectangle 8"/>
          <p:cNvSpPr/>
          <p:nvPr/>
        </p:nvSpPr>
        <p:spPr>
          <a:xfrm>
            <a:off x="1295400"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295400" y="255134"/>
            <a:ext cx="9601200" cy="1036850"/>
          </a:xfrm>
        </p:spPr>
        <p:txBody>
          <a:bodyPr anchor="b"/>
          <a:lstStyle>
            <a:lvl1pPr>
              <a:defRPr sz="3200"/>
            </a:lvl1pPr>
          </a:lstStyle>
          <a:p>
            <a:r>
              <a:rPr lang="en-US" smtClean="0"/>
              <a:t>Click to edit Master title style</a:t>
            </a:r>
            <a:endParaRPr lang="en-US"/>
          </a:p>
        </p:txBody>
      </p:sp>
      <p:sp>
        <p:nvSpPr>
          <p:cNvPr id="4" name="Text Placeholder 3"/>
          <p:cNvSpPr>
            <a:spLocks noGrp="1"/>
          </p:cNvSpPr>
          <p:nvPr>
            <p:ph type="body" sz="half" idx="2"/>
          </p:nvPr>
        </p:nvSpPr>
        <p:spPr>
          <a:xfrm>
            <a:off x="1371273"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A79A3335-6331-4872-A8B7-ECD55539F4D0}" type="datetimeFigureOut">
              <a:rPr lang="en-US" smtClean="0"/>
              <a:t>8/1/2016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
        <p:nvSpPr>
          <p:cNvPr id="10" name="Rectangle 9"/>
          <p:cNvSpPr/>
          <p:nvPr/>
        </p:nvSpPr>
        <p:spPr>
          <a:xfrm>
            <a:off x="6324599"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295400"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6324599"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Text Placeholder 3"/>
          <p:cNvSpPr>
            <a:spLocks noGrp="1"/>
          </p:cNvSpPr>
          <p:nvPr>
            <p:ph type="body" sz="half" idx="14"/>
          </p:nvPr>
        </p:nvSpPr>
        <p:spPr>
          <a:xfrm>
            <a:off x="6412954"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3" name="Picture Placeholder 2"/>
          <p:cNvSpPr>
            <a:spLocks noGrp="1"/>
          </p:cNvSpPr>
          <p:nvPr>
            <p:ph type="pic" idx="1"/>
          </p:nvPr>
        </p:nvSpPr>
        <p:spPr>
          <a:xfrm>
            <a:off x="12954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8" name="Picture Placeholder 2"/>
          <p:cNvSpPr>
            <a:spLocks noGrp="1"/>
          </p:cNvSpPr>
          <p:nvPr>
            <p:ph type="pic" idx="13"/>
          </p:nvPr>
        </p:nvSpPr>
        <p:spPr>
          <a:xfrm>
            <a:off x="63246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Tree>
    <p:extLst>
      <p:ext uri="{BB962C8B-B14F-4D97-AF65-F5344CB8AC3E}">
        <p14:creationId xmlns:p14="http://schemas.microsoft.com/office/powerpoint/2010/main" val="3944010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A3335-6331-4872-A8B7-ECD55539F4D0}" type="datetimeFigureOut">
              <a:rPr lang="en-US" smtClean="0"/>
              <a:t>8/1/2016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092945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white">
          <a:xfrm rot="5400000">
            <a:off x="7562850" y="2228850"/>
            <a:ext cx="6858000" cy="24003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rot="5400000">
            <a:off x="6331230" y="3387909"/>
            <a:ext cx="6858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rot="5400000">
            <a:off x="6251613" y="3387909"/>
            <a:ext cx="6858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9871318" y="685800"/>
            <a:ext cx="1033272" cy="5486400"/>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1295400" y="685800"/>
            <a:ext cx="7976754"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A3335-6331-4872-A8B7-ECD55539F4D0}" type="datetimeFigureOut">
              <a:rPr lang="en-US" smtClean="0"/>
              <a:t>8/1/2016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804110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A3335-6331-4872-A8B7-ECD55539F4D0}" type="datetimeFigureOut">
              <a:rPr lang="en-US" smtClean="0"/>
              <a:t>8/1/2016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5961823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sp>
        <p:nvSpPr>
          <p:cNvPr id="10" name="Rectangle 5"/>
          <p:cNvSpPr>
            <a:spLocks noChangeArrowheads="1"/>
          </p:cNvSpPr>
          <p:nvPr/>
        </p:nvSpPr>
        <p:spPr bwMode="white">
          <a:xfrm>
            <a:off x="6540503" y="0"/>
            <a:ext cx="5651496" cy="6858000"/>
          </a:xfrm>
          <a:custGeom>
            <a:avLst/>
            <a:gdLst/>
            <a:ahLst/>
            <a:cxnLst/>
            <a:rect l="l" t="t" r="r" b="b"/>
            <a:pathLst>
              <a:path w="4238622" h="6858000">
                <a:moveTo>
                  <a:pt x="0" y="0"/>
                </a:moveTo>
                <a:lnTo>
                  <a:pt x="4086222" y="0"/>
                </a:lnTo>
                <a:lnTo>
                  <a:pt x="4237035" y="0"/>
                </a:lnTo>
                <a:lnTo>
                  <a:pt x="4238622" y="0"/>
                </a:lnTo>
                <a:lnTo>
                  <a:pt x="4238622" y="6858000"/>
                </a:lnTo>
                <a:lnTo>
                  <a:pt x="4237035" y="6858000"/>
                </a:lnTo>
                <a:lnTo>
                  <a:pt x="4086222"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a:p>
        </p:txBody>
      </p:sp>
      <p:sp>
        <p:nvSpPr>
          <p:cNvPr id="11" name="Freeform 6"/>
          <p:cNvSpPr>
            <a:spLocks/>
          </p:cNvSpPr>
          <p:nvPr/>
        </p:nvSpPr>
        <p:spPr bwMode="auto">
          <a:xfrm>
            <a:off x="6256868"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2" name="Freeform 7"/>
          <p:cNvSpPr>
            <a:spLocks/>
          </p:cNvSpPr>
          <p:nvPr/>
        </p:nvSpPr>
        <p:spPr bwMode="auto">
          <a:xfrm>
            <a:off x="6062136"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1295401" y="1873584"/>
            <a:ext cx="5120640" cy="2560320"/>
          </a:xfrm>
        </p:spPr>
        <p:txBody>
          <a:bodyPr anchor="b">
            <a:normAutofit/>
          </a:bodyPr>
          <a:lstStyle>
            <a:lvl1pPr algn="l">
              <a:defRPr sz="4000">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295401" y="4572000"/>
            <a:ext cx="5120640" cy="1600200"/>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15" name="Picture Placeholder 14"/>
          <p:cNvSpPr>
            <a:spLocks noGrp="1"/>
          </p:cNvSpPr>
          <p:nvPr>
            <p:ph type="pic" sz="quarter" idx="10"/>
          </p:nvPr>
        </p:nvSpPr>
        <p:spPr>
          <a:xfrm>
            <a:off x="6743703" y="0"/>
            <a:ext cx="5448297" cy="6858000"/>
          </a:xfrm>
          <a:custGeom>
            <a:avLst/>
            <a:gdLst>
              <a:gd name="connsiteX0" fmla="*/ 0 w 5448297"/>
              <a:gd name="connsiteY0" fmla="*/ 0 h 6858000"/>
              <a:gd name="connsiteX1" fmla="*/ 5448297 w 5448297"/>
              <a:gd name="connsiteY1" fmla="*/ 0 h 6858000"/>
              <a:gd name="connsiteX2" fmla="*/ 5448297 w 5448297"/>
              <a:gd name="connsiteY2" fmla="*/ 6858000 h 6858000"/>
              <a:gd name="connsiteX3" fmla="*/ 338667 w 5448297"/>
              <a:gd name="connsiteY3" fmla="*/ 6858000 h 6858000"/>
              <a:gd name="connsiteX4" fmla="*/ 1185333 w 5448297"/>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48297" h="6858000">
                <a:moveTo>
                  <a:pt x="0" y="0"/>
                </a:moveTo>
                <a:lnTo>
                  <a:pt x="5448297" y="0"/>
                </a:lnTo>
                <a:lnTo>
                  <a:pt x="5448297" y="6858000"/>
                </a:lnTo>
                <a:lnTo>
                  <a:pt x="338667" y="6858000"/>
                </a:lnTo>
                <a:lnTo>
                  <a:pt x="1185333" y="4337050"/>
                </a:lnTo>
                <a:close/>
              </a:path>
            </a:pathLst>
          </a:custGeom>
          <a:noFill/>
          <a:ln>
            <a:noFill/>
          </a:ln>
        </p:spPr>
        <p:txBody>
          <a:bodyPr wrap="square" tIns="365760">
            <a:noAutofit/>
          </a:bodyPr>
          <a:lstStyle>
            <a:lvl1pPr marL="0" indent="0" algn="ctr">
              <a:buNone/>
              <a:defRPr sz="2800">
                <a:solidFill>
                  <a:schemeClr val="bg1"/>
                </a:solidFill>
              </a:defRPr>
            </a:lvl1pPr>
          </a:lstStyle>
          <a:p>
            <a:endParaRPr lang="en-US"/>
          </a:p>
        </p:txBody>
      </p:sp>
    </p:spTree>
    <p:extLst>
      <p:ext uri="{BB962C8B-B14F-4D97-AF65-F5344CB8AC3E}">
        <p14:creationId xmlns:p14="http://schemas.microsoft.com/office/powerpoint/2010/main" val="2402813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5"/>
          <p:cNvSpPr>
            <a:spLocks noChangeArrowheads="1"/>
          </p:cNvSpPr>
          <p:nvPr/>
        </p:nvSpPr>
        <p:spPr bwMode="white">
          <a:xfrm>
            <a:off x="9622368" y="0"/>
            <a:ext cx="2569632" cy="6858000"/>
          </a:xfrm>
          <a:custGeom>
            <a:avLst/>
            <a:gdLst/>
            <a:ahLst/>
            <a:cxnLst/>
            <a:rect l="l" t="t" r="r" b="b"/>
            <a:pathLst>
              <a:path w="1927224" h="6858000">
                <a:moveTo>
                  <a:pt x="0" y="0"/>
                </a:moveTo>
                <a:lnTo>
                  <a:pt x="1927224" y="0"/>
                </a:lnTo>
                <a:lnTo>
                  <a:pt x="1927224"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a:p>
        </p:txBody>
      </p:sp>
      <p:sp>
        <p:nvSpPr>
          <p:cNvPr id="8" name="Freeform 6"/>
          <p:cNvSpPr>
            <a:spLocks/>
          </p:cNvSpPr>
          <p:nvPr/>
        </p:nvSpPr>
        <p:spPr bwMode="auto">
          <a:xfrm>
            <a:off x="9237132"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9"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0"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title"/>
          </p:nvPr>
        </p:nvSpPr>
        <p:spPr>
          <a:xfrm>
            <a:off x="1295398" y="2914650"/>
            <a:ext cx="8046720" cy="1557338"/>
          </a:xfrm>
        </p:spPr>
        <p:txBody>
          <a:bodyPr anchor="b">
            <a:normAutofit/>
          </a:bodyPr>
          <a:lstStyle>
            <a:lvl1pPr>
              <a:defRPr sz="3200">
                <a:solidFill>
                  <a:schemeClr val="tx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1295398" y="4589463"/>
            <a:ext cx="8046718" cy="1011237"/>
          </a:xfrm>
        </p:spPr>
        <p:txBody>
          <a:bodyPr/>
          <a:lstStyle>
            <a:lvl1pPr marL="0" indent="0">
              <a:spcBef>
                <a:spcPts val="1200"/>
              </a:spcBef>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1519642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324600" y="1828799"/>
            <a:ext cx="4572000" cy="43434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79A3335-6331-4872-A8B7-ECD55539F4D0}" type="datetimeFigureOut">
              <a:rPr lang="en-US" smtClean="0"/>
              <a:t>8/1/2016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448206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1295400" y="1828800"/>
            <a:ext cx="4572000" cy="850392"/>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95400" y="2705100"/>
            <a:ext cx="4572000" cy="3467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324600" y="1828800"/>
            <a:ext cx="4572000" cy="847725"/>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6324600" y="2705100"/>
            <a:ext cx="4572000" cy="34671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A79A3335-6331-4872-A8B7-ECD55539F4D0}" type="datetimeFigureOut">
              <a:rPr lang="en-US" smtClean="0"/>
              <a:t>8/1/2016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602360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9A3335-6331-4872-A8B7-ECD55539F4D0}" type="datetimeFigureOut">
              <a:rPr lang="en-US" smtClean="0"/>
              <a:t>8/1/2016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3397337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9A3335-6331-4872-A8B7-ECD55539F4D0}" type="datetimeFigureOut">
              <a:rPr lang="en-US" smtClean="0"/>
              <a:t>8/1/2016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983636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4728209" y="1828800"/>
            <a:ext cx="6126480" cy="4343400"/>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9A3335-6331-4872-A8B7-ECD55539F4D0}" type="datetimeFigureOut">
              <a:rPr lang="en-US" smtClean="0"/>
              <a:t>8/1/2016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54763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userDrawn="1"/>
        </p:nvSpPr>
        <p:spPr bwMode="white">
          <a:xfrm>
            <a:off x="0" y="0"/>
            <a:ext cx="12192000" cy="1371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1371600"/>
            <a:ext cx="12192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1443006"/>
            <a:ext cx="12192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295400" y="255134"/>
            <a:ext cx="9601200" cy="1036850"/>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295400" y="1828800"/>
            <a:ext cx="9601200" cy="43434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2"/>
          </p:nvPr>
        </p:nvSpPr>
        <p:spPr>
          <a:xfrm>
            <a:off x="7791449" y="6374999"/>
            <a:ext cx="1480705" cy="274320"/>
          </a:xfrm>
          <a:prstGeom prst="rect">
            <a:avLst/>
          </a:prstGeom>
        </p:spPr>
        <p:txBody>
          <a:bodyPr vert="horz" lIns="91440" tIns="45720" rIns="91440" bIns="45720" rtlCol="0" anchor="ctr"/>
          <a:lstStyle>
            <a:lvl1pPr algn="r">
              <a:defRPr sz="1000">
                <a:solidFill>
                  <a:schemeClr val="tx1"/>
                </a:solidFill>
              </a:defRPr>
            </a:lvl1pPr>
          </a:lstStyle>
          <a:p>
            <a:fld id="{A79A3335-6331-4872-A8B7-ECD55539F4D0}" type="datetimeFigureOut">
              <a:rPr lang="en-US" smtClean="0"/>
              <a:pPr/>
              <a:t>8/1/2016</a:t>
            </a:fld>
            <a:endParaRPr lang="en-US"/>
          </a:p>
        </p:txBody>
      </p:sp>
      <p:sp>
        <p:nvSpPr>
          <p:cNvPr id="5" name="Footer Placeholder 4"/>
          <p:cNvSpPr>
            <a:spLocks noGrp="1"/>
          </p:cNvSpPr>
          <p:nvPr>
            <p:ph type="ftr" sz="quarter" idx="3"/>
          </p:nvPr>
        </p:nvSpPr>
        <p:spPr>
          <a:xfrm>
            <a:off x="1295399" y="6374999"/>
            <a:ext cx="6243203" cy="274320"/>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9525000" y="6374999"/>
            <a:ext cx="1371600" cy="274320"/>
          </a:xfrm>
          <a:prstGeom prst="rect">
            <a:avLst/>
          </a:prstGeom>
        </p:spPr>
        <p:txBody>
          <a:bodyPr vert="horz" lIns="91440" tIns="45720" rIns="91440" bIns="45720" rtlCol="0" anchor="ctr"/>
          <a:lstStyle>
            <a:lvl1pPr algn="r">
              <a:defRPr sz="1000">
                <a:solidFill>
                  <a:schemeClr val="tx1"/>
                </a:solidFill>
              </a:defRPr>
            </a:lvl1pPr>
          </a:lstStyle>
          <a:p>
            <a:fld id="{A7F8E3F6-DE14-48B2-B2BC-6FABA9630FB8}" type="slidenum">
              <a:rPr lang="en-US" smtClean="0"/>
              <a:pPr/>
              <a:t>‹#›</a:t>
            </a:fld>
            <a:endParaRPr lang="en-US"/>
          </a:p>
        </p:txBody>
      </p:sp>
    </p:spTree>
    <p:extLst>
      <p:ext uri="{BB962C8B-B14F-4D97-AF65-F5344CB8AC3E}">
        <p14:creationId xmlns:p14="http://schemas.microsoft.com/office/powerpoint/2010/main" val="259473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61" r:id="rId11"/>
    <p:sldLayoutId id="2147483658" r:id="rId12"/>
    <p:sldLayoutId id="2147483659"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200" kern="1200">
          <a:solidFill>
            <a:schemeClr val="bg1"/>
          </a:solidFill>
          <a:latin typeface="+mj-lt"/>
          <a:ea typeface="+mj-ea"/>
          <a:cs typeface="+mj-cs"/>
        </a:defRPr>
      </a:lvl1pPr>
    </p:titleStyle>
    <p:body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2160" userDrawn="1">
          <p15:clr>
            <a:srgbClr val="F26B43"/>
          </p15:clr>
        </p15:guide>
        <p15:guide id="7"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8386" y="3011008"/>
            <a:ext cx="6268720" cy="992279"/>
          </a:xfrm>
        </p:spPr>
        <p:txBody>
          <a:bodyPr>
            <a:noAutofit/>
          </a:bodyPr>
          <a:lstStyle/>
          <a:p>
            <a:pPr algn="ctr"/>
            <a:r>
              <a:rPr lang="en-US" sz="6000" b="1" dirty="0"/>
              <a:t>Producing More Effective Telephone Scripts</a:t>
            </a:r>
          </a:p>
        </p:txBody>
      </p:sp>
      <p:sp>
        <p:nvSpPr>
          <p:cNvPr id="3" name="Subtitle 2"/>
          <p:cNvSpPr>
            <a:spLocks noGrp="1"/>
          </p:cNvSpPr>
          <p:nvPr>
            <p:ph type="subTitle" idx="1"/>
          </p:nvPr>
        </p:nvSpPr>
        <p:spPr/>
        <p:txBody>
          <a:bodyPr/>
          <a:lstStyle/>
          <a:p>
            <a:r>
              <a:rPr lang="en-US" dirty="0" smtClean="0"/>
              <a:t>Presented by J.W. Owens</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23275" y="5120036"/>
            <a:ext cx="1790700" cy="476250"/>
          </a:xfrm>
          <a:prstGeom prst="rect">
            <a:avLst/>
          </a:prstGeom>
        </p:spPr>
      </p:pic>
      <p:pic>
        <p:nvPicPr>
          <p:cNvPr id="6" name="Picture Placeholder 5"/>
          <p:cNvPicPr>
            <a:picLocks noGrp="1" noChangeAspect="1"/>
          </p:cNvPicPr>
          <p:nvPr>
            <p:ph type="pic" sz="quarter" idx="10"/>
          </p:nvPr>
        </p:nvPicPr>
        <p:blipFill>
          <a:blip r:embed="rId4">
            <a:extLst>
              <a:ext uri="{28A0092B-C50C-407E-A947-70E740481C1C}">
                <a14:useLocalDpi xmlns:a14="http://schemas.microsoft.com/office/drawing/2010/main" val="0"/>
              </a:ext>
            </a:extLst>
          </a:blip>
          <a:srcRect l="22155" r="22155"/>
          <a:stretch>
            <a:fillRect/>
          </a:stretch>
        </p:blipFill>
        <p:spPr/>
      </p:pic>
      <p:sp>
        <p:nvSpPr>
          <p:cNvPr id="8" name="Rectangle 7"/>
          <p:cNvSpPr/>
          <p:nvPr/>
        </p:nvSpPr>
        <p:spPr>
          <a:xfrm>
            <a:off x="11114314" y="6520543"/>
            <a:ext cx="1077686" cy="337457"/>
          </a:xfrm>
          <a:prstGeom prst="rect">
            <a:avLst/>
          </a:prstGeom>
          <a:solidFill>
            <a:schemeClr val="tx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smtClean="0">
                <a:solidFill>
                  <a:srgbClr val="FFFF00"/>
                </a:solidFill>
              </a:rPr>
              <a:t>JWO 188</a:t>
            </a:r>
            <a:endParaRPr lang="en-US" sz="1600" b="1" dirty="0">
              <a:solidFill>
                <a:srgbClr val="FFFF00"/>
              </a:solidFill>
            </a:endParaRPr>
          </a:p>
        </p:txBody>
      </p:sp>
      <p:sp>
        <p:nvSpPr>
          <p:cNvPr id="7" name="TextBox 6"/>
          <p:cNvSpPr txBox="1"/>
          <p:nvPr/>
        </p:nvSpPr>
        <p:spPr>
          <a:xfrm>
            <a:off x="1585185" y="5813362"/>
            <a:ext cx="3426372"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dirty="0" smtClean="0">
                <a:solidFill>
                  <a:srgbClr val="0070C0"/>
                </a:solidFill>
                <a:latin typeface="Bodoni MT" panose="02070603080606020203" pitchFamily="18" charset="0"/>
              </a:rPr>
              <a:t>A Perspective 101 Series</a:t>
            </a:r>
            <a:endParaRPr lang="en-US" b="1" dirty="0">
              <a:solidFill>
                <a:srgbClr val="0070C0"/>
              </a:solidFill>
              <a:latin typeface="Bodoni MT" panose="02070603080606020203" pitchFamily="18" charset="0"/>
            </a:endParaRPr>
          </a:p>
        </p:txBody>
      </p:sp>
    </p:spTree>
    <p:extLst>
      <p:ext uri="{BB962C8B-B14F-4D97-AF65-F5344CB8AC3E}">
        <p14:creationId xmlns:p14="http://schemas.microsoft.com/office/powerpoint/2010/main" val="1380595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9229" y="-102728"/>
            <a:ext cx="10472057" cy="1036850"/>
          </a:xfrm>
        </p:spPr>
        <p:txBody>
          <a:bodyPr>
            <a:normAutofit fontScale="90000"/>
          </a:bodyPr>
          <a:lstStyle/>
          <a:p>
            <a:r>
              <a:rPr lang="en-US" sz="4000" b="1" dirty="0">
                <a:solidFill>
                  <a:srgbClr val="FFFF00"/>
                </a:solidFill>
              </a:rPr>
              <a:t>Producing More Effective Telephone Scripts</a:t>
            </a:r>
          </a:p>
        </p:txBody>
      </p:sp>
      <p:sp>
        <p:nvSpPr>
          <p:cNvPr id="3" name="Content Placeholder 2"/>
          <p:cNvSpPr>
            <a:spLocks noGrp="1"/>
          </p:cNvSpPr>
          <p:nvPr>
            <p:ph idx="1"/>
          </p:nvPr>
        </p:nvSpPr>
        <p:spPr>
          <a:xfrm>
            <a:off x="406400" y="1545771"/>
            <a:ext cx="11480800" cy="5312229"/>
          </a:xfrm>
        </p:spPr>
        <p:txBody>
          <a:bodyPr>
            <a:normAutofit fontScale="92500" lnSpcReduction="10000"/>
          </a:bodyPr>
          <a:lstStyle/>
          <a:p>
            <a:pPr marL="0" indent="0">
              <a:buNone/>
            </a:pPr>
            <a:r>
              <a:rPr lang="en-US" dirty="0"/>
              <a:t>Remember to structure your call. Most sales conversations can be structured the following way: </a:t>
            </a:r>
            <a:endParaRPr lang="en-US" dirty="0" smtClean="0"/>
          </a:p>
          <a:p>
            <a:pPr marL="0" indent="0">
              <a:buNone/>
            </a:pPr>
            <a:r>
              <a:rPr lang="en-US" dirty="0" smtClean="0"/>
              <a:t>• </a:t>
            </a:r>
            <a:r>
              <a:rPr lang="en-US" b="1" dirty="0"/>
              <a:t>Open the call and introduce yourself </a:t>
            </a:r>
            <a:endParaRPr lang="en-US" b="1" dirty="0" smtClean="0"/>
          </a:p>
          <a:p>
            <a:pPr marL="0" indent="0">
              <a:buNone/>
            </a:pPr>
            <a:r>
              <a:rPr lang="en-US" b="1" dirty="0" smtClean="0"/>
              <a:t>• </a:t>
            </a:r>
            <a:r>
              <a:rPr lang="en-US" b="1" dirty="0"/>
              <a:t>Set an agenda for the call. “The reason I’m calling is…” </a:t>
            </a:r>
            <a:endParaRPr lang="en-US" b="1" dirty="0" smtClean="0"/>
          </a:p>
          <a:p>
            <a:pPr marL="0" indent="0">
              <a:buNone/>
            </a:pPr>
            <a:r>
              <a:rPr lang="en-US" b="1" dirty="0" smtClean="0"/>
              <a:t>• </a:t>
            </a:r>
            <a:r>
              <a:rPr lang="en-US" b="1" dirty="0"/>
              <a:t>Ask questions </a:t>
            </a:r>
            <a:endParaRPr lang="en-US" b="1" dirty="0" smtClean="0"/>
          </a:p>
          <a:p>
            <a:pPr marL="0" indent="0">
              <a:buNone/>
            </a:pPr>
            <a:r>
              <a:rPr lang="en-US" b="1" dirty="0" smtClean="0"/>
              <a:t>• </a:t>
            </a:r>
            <a:r>
              <a:rPr lang="en-US" b="1" dirty="0"/>
              <a:t>Identify needs and opportunities </a:t>
            </a:r>
            <a:endParaRPr lang="en-US" b="1" dirty="0" smtClean="0"/>
          </a:p>
          <a:p>
            <a:pPr marL="0" indent="0">
              <a:buNone/>
            </a:pPr>
            <a:r>
              <a:rPr lang="en-US" b="1" dirty="0" smtClean="0"/>
              <a:t>• </a:t>
            </a:r>
            <a:r>
              <a:rPr lang="en-US" b="1" dirty="0"/>
              <a:t>Sell your solution </a:t>
            </a:r>
            <a:endParaRPr lang="en-US" b="1" dirty="0" smtClean="0"/>
          </a:p>
          <a:p>
            <a:pPr marL="0" indent="0">
              <a:buNone/>
            </a:pPr>
            <a:r>
              <a:rPr lang="en-US" b="1" dirty="0" smtClean="0"/>
              <a:t>• </a:t>
            </a:r>
            <a:r>
              <a:rPr lang="en-US" b="1" dirty="0"/>
              <a:t>Close, or gain commitment </a:t>
            </a:r>
            <a:endParaRPr lang="en-US" b="1" dirty="0" smtClean="0"/>
          </a:p>
          <a:p>
            <a:pPr marL="0" indent="0">
              <a:buNone/>
            </a:pPr>
            <a:r>
              <a:rPr lang="en-US" b="1" dirty="0" smtClean="0"/>
              <a:t>• </a:t>
            </a:r>
            <a:r>
              <a:rPr lang="en-US" b="1" dirty="0"/>
              <a:t>Upsell, or cross sell if appropriate </a:t>
            </a:r>
            <a:endParaRPr lang="en-US" b="1" dirty="0" smtClean="0"/>
          </a:p>
          <a:p>
            <a:pPr marL="0" indent="0">
              <a:buNone/>
            </a:pPr>
            <a:r>
              <a:rPr lang="en-US" b="1" dirty="0" smtClean="0"/>
              <a:t>• Summarize </a:t>
            </a:r>
            <a:r>
              <a:rPr lang="en-US" b="1" dirty="0"/>
              <a:t>what has been agreed </a:t>
            </a:r>
            <a:endParaRPr lang="en-US" b="1" dirty="0" smtClean="0"/>
          </a:p>
          <a:p>
            <a:pPr marL="0" indent="0">
              <a:buNone/>
            </a:pPr>
            <a:r>
              <a:rPr lang="en-US" b="1" dirty="0" smtClean="0"/>
              <a:t>• </a:t>
            </a:r>
            <a:r>
              <a:rPr lang="en-US" b="1" dirty="0"/>
              <a:t>Close in a positive, friendly way </a:t>
            </a:r>
            <a:endParaRPr lang="en-US" b="1"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29254553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9229" y="-102728"/>
            <a:ext cx="10472057" cy="1036850"/>
          </a:xfrm>
        </p:spPr>
        <p:txBody>
          <a:bodyPr>
            <a:normAutofit fontScale="90000"/>
          </a:bodyPr>
          <a:lstStyle/>
          <a:p>
            <a:r>
              <a:rPr lang="en-US" sz="4000" b="1" dirty="0">
                <a:solidFill>
                  <a:srgbClr val="FFFF00"/>
                </a:solidFill>
              </a:rPr>
              <a:t>Producing More Effective Telephone Scripts</a:t>
            </a:r>
          </a:p>
        </p:txBody>
      </p:sp>
      <p:sp>
        <p:nvSpPr>
          <p:cNvPr id="3" name="Content Placeholder 2"/>
          <p:cNvSpPr>
            <a:spLocks noGrp="1"/>
          </p:cNvSpPr>
          <p:nvPr>
            <p:ph idx="1"/>
          </p:nvPr>
        </p:nvSpPr>
        <p:spPr>
          <a:xfrm>
            <a:off x="406400" y="1545771"/>
            <a:ext cx="11480800" cy="5312229"/>
          </a:xfrm>
        </p:spPr>
        <p:txBody>
          <a:bodyPr>
            <a:normAutofit/>
          </a:bodyPr>
          <a:lstStyle/>
          <a:p>
            <a:pPr marL="0" indent="0">
              <a:buNone/>
            </a:pPr>
            <a:r>
              <a:rPr lang="en-US" b="1" dirty="0"/>
              <a:t>• </a:t>
            </a:r>
            <a:r>
              <a:rPr lang="en-US" b="1" dirty="0" smtClean="0"/>
              <a:t>Practice </a:t>
            </a:r>
            <a:r>
              <a:rPr lang="en-US" b="1" dirty="0"/>
              <a:t>your scripts with colleagues. </a:t>
            </a:r>
            <a:r>
              <a:rPr lang="en-US" dirty="0"/>
              <a:t>The more you </a:t>
            </a:r>
            <a:r>
              <a:rPr lang="en-US" dirty="0" err="1"/>
              <a:t>practise</a:t>
            </a:r>
            <a:r>
              <a:rPr lang="en-US" dirty="0"/>
              <a:t> the less you will need to rely on the actual script itself. </a:t>
            </a:r>
            <a:endParaRPr lang="en-US" dirty="0" smtClean="0"/>
          </a:p>
          <a:p>
            <a:pPr marL="0" indent="0">
              <a:buNone/>
            </a:pPr>
            <a:r>
              <a:rPr lang="en-US" b="1" dirty="0" smtClean="0"/>
              <a:t>• </a:t>
            </a:r>
            <a:r>
              <a:rPr lang="en-US" b="1" dirty="0"/>
              <a:t>Keep refining your script and keep </a:t>
            </a:r>
            <a:r>
              <a:rPr lang="en-US" b="1" dirty="0" smtClean="0"/>
              <a:t>practicing. </a:t>
            </a:r>
            <a:r>
              <a:rPr lang="en-US" dirty="0"/>
              <a:t>Soon you will find you don’t need it any more. However, go back periodically and </a:t>
            </a:r>
            <a:r>
              <a:rPr lang="en-US" dirty="0" smtClean="0"/>
              <a:t>practice </a:t>
            </a:r>
            <a:r>
              <a:rPr lang="en-US" dirty="0"/>
              <a:t>using your script. We all fall into bad habits and need to consistently update and reassess our skills. </a:t>
            </a:r>
            <a:endParaRPr lang="en-US" dirty="0" smtClean="0"/>
          </a:p>
          <a:p>
            <a:pPr marL="0" indent="0">
              <a:buNone/>
            </a:pPr>
            <a:r>
              <a:rPr lang="en-US" dirty="0" smtClean="0"/>
              <a:t>Also</a:t>
            </a:r>
            <a:r>
              <a:rPr lang="en-US" dirty="0"/>
              <a:t>, feel free to pass this on to anyone you feel might benefit from improving their communication skills. </a:t>
            </a:r>
            <a:endParaRPr lang="en-US" dirty="0" smtClean="0"/>
          </a:p>
          <a:p>
            <a:pPr marL="0" indent="0">
              <a:buNone/>
            </a:pPr>
            <a:endParaRPr lang="en-US" dirty="0"/>
          </a:p>
          <a:p>
            <a:pPr marL="0" indent="0">
              <a:buNone/>
            </a:pPr>
            <a:r>
              <a:rPr lang="en-US" sz="6600" b="1" dirty="0" smtClean="0"/>
              <a:t>Good </a:t>
            </a:r>
            <a:r>
              <a:rPr lang="en-US" sz="6600" b="1" dirty="0"/>
              <a:t>luck with your selling.</a:t>
            </a:r>
            <a:endParaRPr lang="en-US" sz="6600" b="1"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3583751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02735"/>
            <a:ext cx="10472057" cy="822552"/>
          </a:xfrm>
        </p:spPr>
        <p:txBody>
          <a:bodyPr>
            <a:noAutofit/>
          </a:bodyPr>
          <a:lstStyle/>
          <a:p>
            <a:r>
              <a:rPr lang="en-US" sz="3600" b="1" dirty="0">
                <a:solidFill>
                  <a:srgbClr val="FFFF00"/>
                </a:solidFill>
              </a:rPr>
              <a:t>Producing More Effective Telephone Scripts</a:t>
            </a:r>
            <a:endParaRPr lang="en-US" sz="3600" dirty="0">
              <a:solidFill>
                <a:srgbClr val="FFFF0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
        <p:nvSpPr>
          <p:cNvPr id="6" name="TextBox 5"/>
          <p:cNvSpPr txBox="1"/>
          <p:nvPr/>
        </p:nvSpPr>
        <p:spPr>
          <a:xfrm>
            <a:off x="402771" y="2329543"/>
            <a:ext cx="3820886" cy="1938992"/>
          </a:xfrm>
          <a:prstGeom prst="rect">
            <a:avLst/>
          </a:prstGeom>
          <a:noFill/>
        </p:spPr>
        <p:txBody>
          <a:bodyPr wrap="square" rtlCol="0">
            <a:spAutoFit/>
          </a:bodyPr>
          <a:lstStyle/>
          <a:p>
            <a:pPr algn="ctr"/>
            <a:r>
              <a:rPr lang="en-US" sz="6000" b="1" dirty="0" smtClean="0"/>
              <a:t>Good Selling !</a:t>
            </a:r>
            <a:endParaRPr lang="en-US" sz="6000" b="1"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50041" y="4256315"/>
            <a:ext cx="1685360" cy="609600"/>
          </a:xfrm>
          <a:prstGeom prst="rect">
            <a:avLst/>
          </a:prstGeom>
        </p:spPr>
      </p:pic>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487553" y="1543051"/>
            <a:ext cx="7513947" cy="4454980"/>
          </a:xfrm>
        </p:spPr>
      </p:pic>
      <p:sp>
        <p:nvSpPr>
          <p:cNvPr id="8" name="Content Placeholder 7"/>
          <p:cNvSpPr txBox="1">
            <a:spLocks/>
          </p:cNvSpPr>
          <p:nvPr/>
        </p:nvSpPr>
        <p:spPr>
          <a:xfrm>
            <a:off x="0" y="5998030"/>
            <a:ext cx="12115800" cy="968832"/>
          </a:xfrm>
          <a:prstGeom prst="rect">
            <a:avLst/>
          </a:prstGeom>
        </p:spPr>
        <p:txBody>
          <a:bodyPr vert="horz" lIns="91440" tIns="45720" rIns="91440" bIns="45720" rtlCol="0">
            <a:normAutofit lnSpcReduction="10000"/>
          </a:bodyPr>
          <a:lst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a:lstStyle>
          <a:p>
            <a:r>
              <a:rPr lang="en-US" sz="1100" dirty="0" smtClean="0"/>
              <a:t>Disclaimer: The information contained in this presentation is intended solely for your personal reference. Such information is subject to change without notice, its accuracy is not guaranteed and it may not contain all material information concerning J.W. Owens.  The Company makes no representation regarding, and assumes no responsibility or liability for, the accuracy or completeness of, or any errors or omissions in, any information contained herein. In addition, the information contains white papers , presentation from others, industry material, public or shared  information from others and J.W. Owens that may reflect the his current views with respect to future events and performance. This presentation does not constitute an offer or invitation to purchase or subscribe or to provide any service or advice, and no part of it shall form the basis of or be relied upon in connection with any contract, commitment or decision in relation thereto.</a:t>
            </a:r>
          </a:p>
          <a:p>
            <a:endParaRPr lang="en-US" dirty="0"/>
          </a:p>
        </p:txBody>
      </p:sp>
      <p:sp>
        <p:nvSpPr>
          <p:cNvPr id="9" name="TextBox 8"/>
          <p:cNvSpPr txBox="1"/>
          <p:nvPr/>
        </p:nvSpPr>
        <p:spPr>
          <a:xfrm>
            <a:off x="76200" y="1543050"/>
            <a:ext cx="4495799" cy="646331"/>
          </a:xfrm>
          <a:prstGeom prst="rect">
            <a:avLst/>
          </a:prstGeom>
          <a:noFill/>
        </p:spPr>
        <p:txBody>
          <a:bodyPr wrap="square" rtlCol="0">
            <a:spAutoFit/>
          </a:bodyPr>
          <a:lstStyle/>
          <a:p>
            <a:pPr algn="ctr"/>
            <a:r>
              <a:rPr lang="en-US" b="1" dirty="0"/>
              <a:t>This is a series of </a:t>
            </a:r>
            <a:r>
              <a:rPr lang="en-US" b="1" dirty="0" smtClean="0"/>
              <a:t>Training </a:t>
            </a:r>
            <a:r>
              <a:rPr lang="en-US" b="1" dirty="0"/>
              <a:t>for your </a:t>
            </a:r>
            <a:r>
              <a:rPr lang="en-US" b="1" dirty="0" smtClean="0"/>
              <a:t>Management, Sales &amp; Office TEAM</a:t>
            </a:r>
            <a:endParaRPr lang="en-US" b="1" dirty="0"/>
          </a:p>
        </p:txBody>
      </p:sp>
      <p:sp>
        <p:nvSpPr>
          <p:cNvPr id="10" name="TextBox 9"/>
          <p:cNvSpPr txBox="1"/>
          <p:nvPr/>
        </p:nvSpPr>
        <p:spPr>
          <a:xfrm>
            <a:off x="231239" y="5008286"/>
            <a:ext cx="4256314" cy="646331"/>
          </a:xfrm>
          <a:prstGeom prst="rect">
            <a:avLst/>
          </a:prstGeom>
          <a:noFill/>
        </p:spPr>
        <p:txBody>
          <a:bodyPr wrap="square" rtlCol="0">
            <a:spAutoFit/>
          </a:bodyPr>
          <a:lstStyle/>
          <a:p>
            <a:pPr algn="ctr"/>
            <a:r>
              <a:rPr lang="en-US" b="1" dirty="0" smtClean="0"/>
              <a:t>J.W. Owens - 561-372-5922 results.jwowens@gmail.com </a:t>
            </a:r>
            <a:endParaRPr lang="en-US" b="1" dirty="0"/>
          </a:p>
        </p:txBody>
      </p:sp>
      <p:sp>
        <p:nvSpPr>
          <p:cNvPr id="11" name="TextBox 6"/>
          <p:cNvSpPr txBox="1"/>
          <p:nvPr/>
        </p:nvSpPr>
        <p:spPr>
          <a:xfrm>
            <a:off x="646210" y="5628698"/>
            <a:ext cx="3426372"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dirty="0" smtClean="0">
                <a:solidFill>
                  <a:srgbClr val="0070C0"/>
                </a:solidFill>
                <a:latin typeface="Bodoni MT" panose="02070603080606020203" pitchFamily="18" charset="0"/>
              </a:rPr>
              <a:t>A Perspective 101 Series</a:t>
            </a:r>
            <a:endParaRPr lang="en-US" b="1" dirty="0">
              <a:solidFill>
                <a:srgbClr val="0070C0"/>
              </a:solidFill>
              <a:latin typeface="Bodoni MT" panose="02070603080606020203" pitchFamily="18" charset="0"/>
            </a:endParaRPr>
          </a:p>
        </p:txBody>
      </p:sp>
    </p:spTree>
    <p:extLst>
      <p:ext uri="{BB962C8B-B14F-4D97-AF65-F5344CB8AC3E}">
        <p14:creationId xmlns:p14="http://schemas.microsoft.com/office/powerpoint/2010/main" val="2435109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02734"/>
            <a:ext cx="10472057" cy="779009"/>
          </a:xfrm>
        </p:spPr>
        <p:txBody>
          <a:bodyPr>
            <a:noAutofit/>
          </a:bodyPr>
          <a:lstStyle/>
          <a:p>
            <a:r>
              <a:rPr lang="en-US" sz="3600" b="1" dirty="0">
                <a:solidFill>
                  <a:srgbClr val="FFFF00"/>
                </a:solidFill>
              </a:rPr>
              <a:t>Producing More Effective Telephone Scripts</a:t>
            </a:r>
          </a:p>
        </p:txBody>
      </p:sp>
      <p:sp>
        <p:nvSpPr>
          <p:cNvPr id="3" name="Content Placeholder 2"/>
          <p:cNvSpPr>
            <a:spLocks noGrp="1"/>
          </p:cNvSpPr>
          <p:nvPr>
            <p:ph idx="1"/>
          </p:nvPr>
        </p:nvSpPr>
        <p:spPr>
          <a:xfrm>
            <a:off x="410482" y="1545771"/>
            <a:ext cx="11480800" cy="5312229"/>
          </a:xfrm>
        </p:spPr>
        <p:txBody>
          <a:bodyPr>
            <a:normAutofit/>
          </a:bodyPr>
          <a:lstStyle/>
          <a:p>
            <a:pPr marL="0" indent="0">
              <a:buNone/>
            </a:pPr>
            <a:r>
              <a:rPr lang="en-US" dirty="0"/>
              <a:t>Mention the word script and many people who sell on the phone recoil in horror. </a:t>
            </a:r>
            <a:r>
              <a:rPr lang="en-US" b="1" i="1" dirty="0"/>
              <a:t>Why is this? </a:t>
            </a:r>
            <a:endParaRPr lang="en-US" b="1" i="1" dirty="0" smtClean="0"/>
          </a:p>
          <a:p>
            <a:pPr marL="0" indent="0">
              <a:buNone/>
            </a:pPr>
            <a:r>
              <a:rPr lang="en-US" dirty="0" smtClean="0"/>
              <a:t>Usually </a:t>
            </a:r>
            <a:r>
              <a:rPr lang="en-US" dirty="0"/>
              <a:t>because they have had a bad experience when a manager or supervisor has presented them with a script and said </a:t>
            </a:r>
            <a:r>
              <a:rPr lang="en-US" b="1" i="1" dirty="0"/>
              <a:t>“Just say this”. </a:t>
            </a:r>
            <a:endParaRPr lang="en-US" b="1" i="1" dirty="0" smtClean="0"/>
          </a:p>
          <a:p>
            <a:pPr marL="0" indent="0">
              <a:buNone/>
            </a:pPr>
            <a:r>
              <a:rPr lang="en-US" dirty="0" smtClean="0"/>
              <a:t>As </a:t>
            </a:r>
            <a:r>
              <a:rPr lang="en-US" dirty="0"/>
              <a:t>customers, we have all experienced being sold to by someone who is obviously using a script. We can tell they are not using their own words by their tone of voice and the rigid way they expect to control the conversation. </a:t>
            </a:r>
            <a:endParaRPr lang="en-US" dirty="0" smtClean="0"/>
          </a:p>
          <a:p>
            <a:pPr marL="0" indent="0">
              <a:buNone/>
            </a:pPr>
            <a:r>
              <a:rPr lang="en-US" dirty="0" smtClean="0"/>
              <a:t>Here </a:t>
            </a:r>
            <a:r>
              <a:rPr lang="en-US" dirty="0"/>
              <a:t>are some of my thoughts on why I think scripts can be great and some tips for making your telephone scripts more effective. </a:t>
            </a: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3639872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9229" y="-102728"/>
            <a:ext cx="10472057" cy="1036850"/>
          </a:xfrm>
        </p:spPr>
        <p:txBody>
          <a:bodyPr>
            <a:normAutofit fontScale="90000"/>
          </a:bodyPr>
          <a:lstStyle/>
          <a:p>
            <a:r>
              <a:rPr lang="en-US" sz="4000" b="1" dirty="0">
                <a:solidFill>
                  <a:srgbClr val="FFFF00"/>
                </a:solidFill>
              </a:rPr>
              <a:t>Producing More Effective Telephone Scripts</a:t>
            </a:r>
          </a:p>
        </p:txBody>
      </p:sp>
      <p:sp>
        <p:nvSpPr>
          <p:cNvPr id="3" name="Content Placeholder 2"/>
          <p:cNvSpPr>
            <a:spLocks noGrp="1"/>
          </p:cNvSpPr>
          <p:nvPr>
            <p:ph idx="1"/>
          </p:nvPr>
        </p:nvSpPr>
        <p:spPr>
          <a:xfrm>
            <a:off x="406400" y="1545771"/>
            <a:ext cx="11480800" cy="5312229"/>
          </a:xfrm>
        </p:spPr>
        <p:txBody>
          <a:bodyPr>
            <a:normAutofit/>
          </a:bodyPr>
          <a:lstStyle/>
          <a:p>
            <a:pPr marL="0" indent="0">
              <a:buNone/>
            </a:pPr>
            <a:r>
              <a:rPr lang="en-US" sz="2800" b="1" dirty="0"/>
              <a:t>Why scripts are okay </a:t>
            </a:r>
            <a:endParaRPr lang="en-US" sz="2800" b="1" dirty="0" smtClean="0"/>
          </a:p>
          <a:p>
            <a:pPr marL="0" indent="0">
              <a:buNone/>
            </a:pPr>
            <a:r>
              <a:rPr lang="en-US" dirty="0" smtClean="0"/>
              <a:t>A </a:t>
            </a:r>
            <a:r>
              <a:rPr lang="en-US" dirty="0"/>
              <a:t>well written telephone script can be a real asset to anyone in sales because: </a:t>
            </a:r>
            <a:endParaRPr lang="en-US" dirty="0" smtClean="0"/>
          </a:p>
          <a:p>
            <a:pPr marL="0" indent="0">
              <a:buNone/>
            </a:pPr>
            <a:r>
              <a:rPr lang="en-US" b="1" dirty="0" smtClean="0"/>
              <a:t>• </a:t>
            </a:r>
            <a:r>
              <a:rPr lang="en-US" b="1" dirty="0"/>
              <a:t>It can give you confidence </a:t>
            </a:r>
            <a:endParaRPr lang="en-US" b="1" dirty="0" smtClean="0"/>
          </a:p>
          <a:p>
            <a:pPr marL="0" indent="0">
              <a:buNone/>
            </a:pPr>
            <a:r>
              <a:rPr lang="en-US" b="1" dirty="0" smtClean="0"/>
              <a:t>• </a:t>
            </a:r>
            <a:r>
              <a:rPr lang="en-US" b="1" dirty="0"/>
              <a:t>It helps you focus on the structure of the call </a:t>
            </a:r>
            <a:endParaRPr lang="en-US" b="1" dirty="0" smtClean="0"/>
          </a:p>
          <a:p>
            <a:pPr marL="0" indent="0">
              <a:buNone/>
            </a:pPr>
            <a:r>
              <a:rPr lang="en-US" b="1" dirty="0" smtClean="0"/>
              <a:t>• </a:t>
            </a:r>
            <a:r>
              <a:rPr lang="en-US" b="1" dirty="0"/>
              <a:t>It helps to prevent you drying up, or saying the wrong thing </a:t>
            </a:r>
            <a:endParaRPr lang="en-US" b="1" dirty="0" smtClean="0"/>
          </a:p>
          <a:p>
            <a:pPr marL="0" indent="0">
              <a:buNone/>
            </a:pPr>
            <a:r>
              <a:rPr lang="en-US" b="1" dirty="0" smtClean="0"/>
              <a:t>• </a:t>
            </a:r>
            <a:r>
              <a:rPr lang="en-US" b="1" dirty="0"/>
              <a:t>It can sound so much more professional </a:t>
            </a:r>
            <a:endParaRPr lang="en-US" b="1"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35402986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9229" y="-102728"/>
            <a:ext cx="10472057" cy="1036850"/>
          </a:xfrm>
        </p:spPr>
        <p:txBody>
          <a:bodyPr>
            <a:normAutofit fontScale="90000"/>
          </a:bodyPr>
          <a:lstStyle/>
          <a:p>
            <a:r>
              <a:rPr lang="en-US" sz="4000" b="1" dirty="0">
                <a:solidFill>
                  <a:srgbClr val="FFFF00"/>
                </a:solidFill>
              </a:rPr>
              <a:t>Producing More Effective Telephone Scripts</a:t>
            </a:r>
          </a:p>
        </p:txBody>
      </p:sp>
      <p:sp>
        <p:nvSpPr>
          <p:cNvPr id="3" name="Content Placeholder 2"/>
          <p:cNvSpPr>
            <a:spLocks noGrp="1"/>
          </p:cNvSpPr>
          <p:nvPr>
            <p:ph idx="1"/>
          </p:nvPr>
        </p:nvSpPr>
        <p:spPr>
          <a:xfrm>
            <a:off x="406400" y="1545771"/>
            <a:ext cx="11480800" cy="5312229"/>
          </a:xfrm>
        </p:spPr>
        <p:txBody>
          <a:bodyPr>
            <a:normAutofit lnSpcReduction="10000"/>
          </a:bodyPr>
          <a:lstStyle/>
          <a:p>
            <a:pPr marL="0" indent="0">
              <a:buNone/>
            </a:pPr>
            <a:r>
              <a:rPr lang="en-US" sz="2800" b="1" dirty="0"/>
              <a:t>Some key points when writing your script </a:t>
            </a:r>
            <a:endParaRPr lang="en-US" sz="2800" b="1" dirty="0" smtClean="0"/>
          </a:p>
          <a:p>
            <a:pPr marL="0" indent="0">
              <a:buNone/>
            </a:pPr>
            <a:r>
              <a:rPr lang="en-US" dirty="0" smtClean="0"/>
              <a:t>• </a:t>
            </a:r>
            <a:r>
              <a:rPr lang="en-US" dirty="0"/>
              <a:t>Use your own words. Use spoken language rather than written language. The script should sound like you having a relaxed and normal conversation. </a:t>
            </a:r>
            <a:endParaRPr lang="en-US" dirty="0" smtClean="0"/>
          </a:p>
          <a:p>
            <a:pPr marL="0" indent="0">
              <a:buNone/>
            </a:pPr>
            <a:r>
              <a:rPr lang="en-US" dirty="0" smtClean="0"/>
              <a:t>• </a:t>
            </a:r>
            <a:r>
              <a:rPr lang="en-US" dirty="0"/>
              <a:t>Introduce yourself, but don’t rush. We say our names more quickly than other words or phrases. </a:t>
            </a:r>
            <a:endParaRPr lang="en-US" dirty="0" smtClean="0"/>
          </a:p>
          <a:p>
            <a:pPr marL="0" indent="0">
              <a:buNone/>
            </a:pPr>
            <a:r>
              <a:rPr lang="en-US" dirty="0" smtClean="0"/>
              <a:t>For </a:t>
            </a:r>
            <a:r>
              <a:rPr lang="en-US" dirty="0"/>
              <a:t>incoming calls I introduce myself by saying: </a:t>
            </a:r>
            <a:r>
              <a:rPr lang="en-US" b="1" i="1" dirty="0"/>
              <a:t>“Hello this is Frank, Frank Atkinson from the Sales training Consultancy. How can I help you</a:t>
            </a:r>
            <a:r>
              <a:rPr lang="en-US" b="1" i="1" dirty="0" smtClean="0"/>
              <a:t>?”</a:t>
            </a:r>
          </a:p>
          <a:p>
            <a:pPr marL="0" indent="0">
              <a:buNone/>
            </a:pPr>
            <a:r>
              <a:rPr lang="en-US" dirty="0" smtClean="0"/>
              <a:t> </a:t>
            </a:r>
            <a:r>
              <a:rPr lang="en-US" dirty="0"/>
              <a:t>• I came across this when ringing up my bank. The Agent gave their first name, then their full name. Think about it. If you come across a good idea use it yourself. I’m sure my bank spent a fortune paying someone to train their staff so why shouldn’t I copy their best ideas. </a:t>
            </a:r>
            <a:endParaRPr lang="en-US" dirty="0" smtClean="0"/>
          </a:p>
          <a:p>
            <a:pPr marL="0" indent="0">
              <a:buNone/>
            </a:pPr>
            <a:r>
              <a:rPr lang="en-US" dirty="0" smtClean="0"/>
              <a:t>The </a:t>
            </a:r>
            <a:r>
              <a:rPr lang="en-US" dirty="0"/>
              <a:t>general principle is that if you want to be successful, find somebody who already is successful and copy what they do. </a:t>
            </a: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38714707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9229" y="-102728"/>
            <a:ext cx="10472057" cy="1036850"/>
          </a:xfrm>
        </p:spPr>
        <p:txBody>
          <a:bodyPr>
            <a:normAutofit fontScale="90000"/>
          </a:bodyPr>
          <a:lstStyle/>
          <a:p>
            <a:r>
              <a:rPr lang="en-US" sz="4000" b="1" dirty="0">
                <a:solidFill>
                  <a:srgbClr val="FFFF00"/>
                </a:solidFill>
              </a:rPr>
              <a:t>Producing More Effective Telephone Scripts</a:t>
            </a:r>
          </a:p>
        </p:txBody>
      </p:sp>
      <p:sp>
        <p:nvSpPr>
          <p:cNvPr id="3" name="Content Placeholder 2"/>
          <p:cNvSpPr>
            <a:spLocks noGrp="1"/>
          </p:cNvSpPr>
          <p:nvPr>
            <p:ph idx="1"/>
          </p:nvPr>
        </p:nvSpPr>
        <p:spPr>
          <a:xfrm>
            <a:off x="520700" y="1545771"/>
            <a:ext cx="11480800" cy="5312229"/>
          </a:xfrm>
        </p:spPr>
        <p:txBody>
          <a:bodyPr>
            <a:normAutofit lnSpcReduction="10000"/>
          </a:bodyPr>
          <a:lstStyle/>
          <a:p>
            <a:pPr marL="0" indent="0">
              <a:buNone/>
            </a:pPr>
            <a:r>
              <a:rPr lang="en-US" dirty="0"/>
              <a:t>• Don’t be afraid to give them your name. </a:t>
            </a:r>
            <a:endParaRPr lang="en-US" dirty="0" smtClean="0"/>
          </a:p>
          <a:p>
            <a:pPr marL="0" indent="0">
              <a:buNone/>
            </a:pPr>
            <a:r>
              <a:rPr lang="en-US" dirty="0" smtClean="0"/>
              <a:t>Let </a:t>
            </a:r>
            <a:r>
              <a:rPr lang="en-US" dirty="0"/>
              <a:t>them know you are a real person. Some people persist in saying things like: </a:t>
            </a:r>
            <a:r>
              <a:rPr lang="en-US" b="1" i="1" dirty="0"/>
              <a:t>“Hello. Accounts” </a:t>
            </a:r>
            <a:r>
              <a:rPr lang="en-US" b="1" i="1" dirty="0" smtClean="0"/>
              <a:t>  </a:t>
            </a:r>
            <a:r>
              <a:rPr lang="en-US" dirty="0" smtClean="0"/>
              <a:t>People </a:t>
            </a:r>
            <a:r>
              <a:rPr lang="en-US" dirty="0"/>
              <a:t>want to know your </a:t>
            </a:r>
            <a:r>
              <a:rPr lang="en-US" dirty="0" smtClean="0"/>
              <a:t>name</a:t>
            </a:r>
            <a:r>
              <a:rPr lang="en-US" dirty="0"/>
              <a:t>. </a:t>
            </a:r>
            <a:endParaRPr lang="en-US" dirty="0" smtClean="0"/>
          </a:p>
          <a:p>
            <a:pPr marL="0" indent="0">
              <a:buNone/>
            </a:pPr>
            <a:r>
              <a:rPr lang="en-US" dirty="0" smtClean="0"/>
              <a:t>They </a:t>
            </a:r>
            <a:r>
              <a:rPr lang="en-US" dirty="0"/>
              <a:t>want to speak with a real person, not a department. </a:t>
            </a:r>
            <a:endParaRPr lang="en-US" dirty="0" smtClean="0"/>
          </a:p>
          <a:p>
            <a:pPr marL="0" indent="0">
              <a:buNone/>
            </a:pPr>
            <a:r>
              <a:rPr lang="en-US" dirty="0" smtClean="0"/>
              <a:t>• </a:t>
            </a:r>
            <a:r>
              <a:rPr lang="en-US" dirty="0"/>
              <a:t>Always try to follow a statement with a question. </a:t>
            </a:r>
            <a:endParaRPr lang="en-US" dirty="0" smtClean="0"/>
          </a:p>
          <a:p>
            <a:pPr marL="0" indent="0">
              <a:buNone/>
            </a:pPr>
            <a:r>
              <a:rPr lang="en-US" dirty="0" smtClean="0"/>
              <a:t>This </a:t>
            </a:r>
            <a:r>
              <a:rPr lang="en-US" dirty="0"/>
              <a:t>keeps you in control and helps put the customer at their ease. </a:t>
            </a:r>
            <a:r>
              <a:rPr lang="en-US" dirty="0" smtClean="0"/>
              <a:t>  Here </a:t>
            </a:r>
            <a:r>
              <a:rPr lang="en-US" dirty="0"/>
              <a:t>is an example of what I say when cold calling to book an appointment: </a:t>
            </a:r>
            <a:endParaRPr lang="en-US" dirty="0" smtClean="0"/>
          </a:p>
          <a:p>
            <a:pPr marL="0" indent="0">
              <a:buNone/>
            </a:pPr>
            <a:r>
              <a:rPr lang="en-US" b="1" i="1" dirty="0" smtClean="0"/>
              <a:t>“</a:t>
            </a:r>
            <a:r>
              <a:rPr lang="en-US" b="1" i="1" dirty="0"/>
              <a:t>Hello, this is </a:t>
            </a:r>
            <a:r>
              <a:rPr lang="en-US" b="1" i="1" dirty="0" smtClean="0"/>
              <a:t>J.W., J.W. Owens from XYZ.  Have </a:t>
            </a:r>
            <a:r>
              <a:rPr lang="en-US" b="1" i="1" dirty="0"/>
              <a:t>you heard of us before?” </a:t>
            </a:r>
            <a:endParaRPr lang="en-US" b="1" i="1" dirty="0" smtClean="0"/>
          </a:p>
          <a:p>
            <a:pPr marL="0" indent="0">
              <a:buNone/>
            </a:pPr>
            <a:r>
              <a:rPr lang="en-US" dirty="0" smtClean="0"/>
              <a:t>Customer </a:t>
            </a:r>
            <a:r>
              <a:rPr lang="en-US" dirty="0"/>
              <a:t>answers yes, or no. It doesn’t matter which. </a:t>
            </a:r>
            <a:r>
              <a:rPr lang="en-US" b="1" i="1" dirty="0"/>
              <a:t>“Well as you are aware/you may not be aware but, we </a:t>
            </a:r>
            <a:r>
              <a:rPr lang="en-US" b="1" i="1" dirty="0" smtClean="0"/>
              <a:t>specialize </a:t>
            </a:r>
            <a:r>
              <a:rPr lang="en-US" b="1" i="1" dirty="0"/>
              <a:t>in </a:t>
            </a:r>
            <a:r>
              <a:rPr lang="en-US" b="1" i="1" dirty="0" smtClean="0"/>
              <a:t>bring more business to </a:t>
            </a:r>
            <a:r>
              <a:rPr lang="en-US" b="1" i="1" dirty="0"/>
              <a:t>be more successful and achieve better results. Can I confirm, are you the person responsible for </a:t>
            </a:r>
            <a:r>
              <a:rPr lang="en-US" b="1" i="1" dirty="0" smtClean="0"/>
              <a:t>Marketing and Advertising </a:t>
            </a:r>
            <a:r>
              <a:rPr lang="en-US" b="1" i="1" dirty="0"/>
              <a:t>in your company?” </a:t>
            </a:r>
            <a:endParaRPr lang="en-US" b="1" i="1"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16895389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9229" y="-102728"/>
            <a:ext cx="10472057" cy="1036850"/>
          </a:xfrm>
        </p:spPr>
        <p:txBody>
          <a:bodyPr>
            <a:normAutofit fontScale="90000"/>
          </a:bodyPr>
          <a:lstStyle/>
          <a:p>
            <a:r>
              <a:rPr lang="en-US" sz="4000" b="1" dirty="0">
                <a:solidFill>
                  <a:srgbClr val="FFFF00"/>
                </a:solidFill>
              </a:rPr>
              <a:t>Producing More Effective Telephone Scripts</a:t>
            </a:r>
          </a:p>
        </p:txBody>
      </p:sp>
      <p:sp>
        <p:nvSpPr>
          <p:cNvPr id="3" name="Content Placeholder 2"/>
          <p:cNvSpPr>
            <a:spLocks noGrp="1"/>
          </p:cNvSpPr>
          <p:nvPr>
            <p:ph idx="1"/>
          </p:nvPr>
        </p:nvSpPr>
        <p:spPr>
          <a:xfrm>
            <a:off x="406400" y="1545771"/>
            <a:ext cx="11480800" cy="5312229"/>
          </a:xfrm>
        </p:spPr>
        <p:txBody>
          <a:bodyPr>
            <a:normAutofit fontScale="92500" lnSpcReduction="20000"/>
          </a:bodyPr>
          <a:lstStyle/>
          <a:p>
            <a:pPr marL="0" indent="0">
              <a:buNone/>
            </a:pPr>
            <a:r>
              <a:rPr lang="en-US" sz="2600" b="1" dirty="0"/>
              <a:t>Customer answers </a:t>
            </a:r>
            <a:endParaRPr lang="en-US" sz="2600" b="1" dirty="0" smtClean="0"/>
          </a:p>
          <a:p>
            <a:pPr marL="0" indent="0">
              <a:buNone/>
            </a:pPr>
            <a:r>
              <a:rPr lang="en-US" b="1" i="1" dirty="0" smtClean="0"/>
              <a:t>“</a:t>
            </a:r>
            <a:r>
              <a:rPr lang="en-US" b="1" i="1" dirty="0"/>
              <a:t>The reason I am calling is that we have recently developed </a:t>
            </a:r>
            <a:r>
              <a:rPr lang="en-US" b="1" i="1" dirty="0" smtClean="0"/>
              <a:t>a program </a:t>
            </a:r>
            <a:r>
              <a:rPr lang="en-US" b="1" i="1" dirty="0"/>
              <a:t>for </a:t>
            </a:r>
            <a:r>
              <a:rPr lang="en-US" b="1" i="1" dirty="0" smtClean="0"/>
              <a:t>businesses to </a:t>
            </a:r>
            <a:r>
              <a:rPr lang="en-US" b="1" i="1" dirty="0"/>
              <a:t>help them </a:t>
            </a:r>
            <a:r>
              <a:rPr lang="en-US" b="1" i="1" dirty="0" smtClean="0"/>
              <a:t>become more successful. “   </a:t>
            </a:r>
            <a:r>
              <a:rPr lang="en-US" dirty="0" smtClean="0"/>
              <a:t>And </a:t>
            </a:r>
            <a:r>
              <a:rPr lang="en-US" dirty="0"/>
              <a:t>so on. </a:t>
            </a:r>
            <a:r>
              <a:rPr lang="en-US" dirty="0" smtClean="0"/>
              <a:t> It </a:t>
            </a:r>
            <a:r>
              <a:rPr lang="en-US" dirty="0"/>
              <a:t>is not possible to script an entire conversation, but once you get into the habit of following a statement with a question you will be in much more control of the conversation </a:t>
            </a:r>
            <a:endParaRPr lang="en-US" dirty="0" smtClean="0"/>
          </a:p>
          <a:p>
            <a:pPr marL="0" indent="0">
              <a:buNone/>
            </a:pPr>
            <a:r>
              <a:rPr lang="en-US" dirty="0" smtClean="0"/>
              <a:t>• </a:t>
            </a:r>
            <a:r>
              <a:rPr lang="en-US" dirty="0"/>
              <a:t>Think about what your company does and write this down as a single sentence. In the above example I said “…we </a:t>
            </a:r>
            <a:r>
              <a:rPr lang="en-US" dirty="0" smtClean="0"/>
              <a:t>specialize </a:t>
            </a:r>
            <a:r>
              <a:rPr lang="en-US" dirty="0"/>
              <a:t>in </a:t>
            </a:r>
            <a:r>
              <a:rPr lang="en-US" dirty="0" smtClean="0"/>
              <a:t>helping businesses become more </a:t>
            </a:r>
            <a:r>
              <a:rPr lang="en-US" dirty="0"/>
              <a:t>successful and achieve better results.” </a:t>
            </a:r>
            <a:endParaRPr lang="en-US" dirty="0" smtClean="0"/>
          </a:p>
          <a:p>
            <a:pPr marL="0" indent="0">
              <a:buNone/>
            </a:pPr>
            <a:r>
              <a:rPr lang="en-US" dirty="0" smtClean="0"/>
              <a:t>• </a:t>
            </a:r>
            <a:r>
              <a:rPr lang="en-US" dirty="0"/>
              <a:t>The reason we do this is to answer one of the basic questions most customers are asking themselves when they call us, or we call them: </a:t>
            </a:r>
            <a:endParaRPr lang="en-US" dirty="0" smtClean="0"/>
          </a:p>
          <a:p>
            <a:pPr marL="0" indent="0">
              <a:buNone/>
            </a:pPr>
            <a:r>
              <a:rPr lang="en-US" dirty="0" smtClean="0"/>
              <a:t>• </a:t>
            </a:r>
            <a:r>
              <a:rPr lang="en-US" dirty="0"/>
              <a:t>Who am I talking to? • What are they offering me? </a:t>
            </a:r>
            <a:endParaRPr lang="en-US" dirty="0" smtClean="0"/>
          </a:p>
          <a:p>
            <a:pPr marL="0" indent="0">
              <a:buNone/>
            </a:pPr>
            <a:r>
              <a:rPr lang="en-US" dirty="0" smtClean="0"/>
              <a:t>• </a:t>
            </a:r>
            <a:r>
              <a:rPr lang="en-US" dirty="0"/>
              <a:t>Is it relevant to me and my needs? </a:t>
            </a:r>
            <a:endParaRPr lang="en-US" dirty="0" smtClean="0"/>
          </a:p>
          <a:p>
            <a:pPr marL="0" indent="0">
              <a:buNone/>
            </a:pPr>
            <a:r>
              <a:rPr lang="en-US" dirty="0" smtClean="0"/>
              <a:t>• </a:t>
            </a:r>
            <a:r>
              <a:rPr lang="en-US" dirty="0"/>
              <a:t>What is going to happen during the call? </a:t>
            </a:r>
            <a:endParaRPr lang="en-US" dirty="0" smtClean="0"/>
          </a:p>
          <a:p>
            <a:pPr marL="0" indent="0">
              <a:buNone/>
            </a:pPr>
            <a:r>
              <a:rPr lang="en-US" dirty="0" smtClean="0"/>
              <a:t>• </a:t>
            </a:r>
            <a:r>
              <a:rPr lang="en-US" dirty="0"/>
              <a:t>Will I be put under pressure to buy something? </a:t>
            </a: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40038097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9229" y="-102728"/>
            <a:ext cx="10472057" cy="1036850"/>
          </a:xfrm>
        </p:spPr>
        <p:txBody>
          <a:bodyPr>
            <a:normAutofit fontScale="90000"/>
          </a:bodyPr>
          <a:lstStyle/>
          <a:p>
            <a:r>
              <a:rPr lang="en-US" sz="4000" b="1" dirty="0">
                <a:solidFill>
                  <a:srgbClr val="FFFF00"/>
                </a:solidFill>
              </a:rPr>
              <a:t>Producing More Effective Telephone Scripts</a:t>
            </a:r>
          </a:p>
        </p:txBody>
      </p:sp>
      <p:sp>
        <p:nvSpPr>
          <p:cNvPr id="3" name="Content Placeholder 2"/>
          <p:cNvSpPr>
            <a:spLocks noGrp="1"/>
          </p:cNvSpPr>
          <p:nvPr>
            <p:ph idx="1"/>
          </p:nvPr>
        </p:nvSpPr>
        <p:spPr>
          <a:xfrm>
            <a:off x="406400" y="1545771"/>
            <a:ext cx="11480800" cy="5312229"/>
          </a:xfrm>
        </p:spPr>
        <p:txBody>
          <a:bodyPr>
            <a:normAutofit/>
          </a:bodyPr>
          <a:lstStyle/>
          <a:p>
            <a:pPr marL="0" indent="0">
              <a:buNone/>
            </a:pPr>
            <a:r>
              <a:rPr lang="en-US" dirty="0"/>
              <a:t>• Ask questions to identify their needs and wants. </a:t>
            </a:r>
            <a:endParaRPr lang="en-US" dirty="0" smtClean="0"/>
          </a:p>
          <a:p>
            <a:pPr marL="0" indent="0">
              <a:buNone/>
            </a:pPr>
            <a:r>
              <a:rPr lang="en-US" b="1" dirty="0" smtClean="0"/>
              <a:t>Qualify</a:t>
            </a:r>
            <a:r>
              <a:rPr lang="en-US" dirty="0" smtClean="0"/>
              <a:t> </a:t>
            </a:r>
            <a:r>
              <a:rPr lang="en-US" dirty="0"/>
              <a:t>that they are the right person you should be talking to. </a:t>
            </a:r>
            <a:r>
              <a:rPr lang="en-US" dirty="0" smtClean="0"/>
              <a:t>  What </a:t>
            </a:r>
            <a:r>
              <a:rPr lang="en-US" dirty="0"/>
              <a:t>authority do they have? </a:t>
            </a:r>
            <a:r>
              <a:rPr lang="en-US" dirty="0" smtClean="0"/>
              <a:t>  Are </a:t>
            </a:r>
            <a:r>
              <a:rPr lang="en-US" dirty="0"/>
              <a:t>they in a position where they might be potential new customers? Have they bought in the past and might they buy in the future? </a:t>
            </a:r>
            <a:endParaRPr lang="en-US" dirty="0" smtClean="0"/>
          </a:p>
          <a:p>
            <a:pPr marL="0" indent="0">
              <a:buNone/>
            </a:pPr>
            <a:r>
              <a:rPr lang="en-US" dirty="0" smtClean="0"/>
              <a:t>• </a:t>
            </a:r>
            <a:r>
              <a:rPr lang="en-US" b="1" dirty="0"/>
              <a:t>Remember. </a:t>
            </a:r>
            <a:r>
              <a:rPr lang="en-US" dirty="0"/>
              <a:t>Asking questions is 3 times more persuasive than presenting information. Asking questions and listening are the 2 most important skills in sales</a:t>
            </a:r>
            <a:r>
              <a:rPr lang="en-US" dirty="0" smtClean="0"/>
              <a:t>.</a:t>
            </a:r>
          </a:p>
          <a:p>
            <a:pPr marL="0" indent="0">
              <a:buNone/>
            </a:pPr>
            <a:r>
              <a:rPr lang="en-US" dirty="0" smtClean="0"/>
              <a:t>• </a:t>
            </a:r>
            <a:r>
              <a:rPr lang="en-US" b="1" dirty="0"/>
              <a:t>When you sell your company and its’ products, or services sell benefits, not features. </a:t>
            </a:r>
            <a:r>
              <a:rPr lang="en-US" dirty="0"/>
              <a:t>Convert features into benefits by saying “..this means that..” For example: “Our </a:t>
            </a:r>
            <a:r>
              <a:rPr lang="en-US" dirty="0" smtClean="0"/>
              <a:t>programs </a:t>
            </a:r>
            <a:r>
              <a:rPr lang="en-US" dirty="0"/>
              <a:t>are tailored to meet your specific needs</a:t>
            </a:r>
            <a:r>
              <a:rPr lang="en-US" dirty="0" smtClean="0"/>
              <a:t>.</a:t>
            </a:r>
          </a:p>
          <a:p>
            <a:pPr marL="0" indent="0">
              <a:buNone/>
            </a:pPr>
            <a:r>
              <a:rPr lang="en-US" dirty="0" smtClean="0"/>
              <a:t>This </a:t>
            </a:r>
            <a:r>
              <a:rPr lang="en-US" dirty="0"/>
              <a:t>means that you can be confident the team will be able to apply the learning to real life situations that they come across every day” </a:t>
            </a: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14563137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9229" y="-102728"/>
            <a:ext cx="10472057" cy="1036850"/>
          </a:xfrm>
        </p:spPr>
        <p:txBody>
          <a:bodyPr>
            <a:normAutofit fontScale="90000"/>
          </a:bodyPr>
          <a:lstStyle/>
          <a:p>
            <a:r>
              <a:rPr lang="en-US" sz="4000" b="1" dirty="0">
                <a:solidFill>
                  <a:srgbClr val="FFFF00"/>
                </a:solidFill>
              </a:rPr>
              <a:t>Producing More Effective Telephone Scripts</a:t>
            </a:r>
          </a:p>
        </p:txBody>
      </p:sp>
      <p:sp>
        <p:nvSpPr>
          <p:cNvPr id="3" name="Content Placeholder 2"/>
          <p:cNvSpPr>
            <a:spLocks noGrp="1"/>
          </p:cNvSpPr>
          <p:nvPr>
            <p:ph idx="1"/>
          </p:nvPr>
        </p:nvSpPr>
        <p:spPr>
          <a:xfrm>
            <a:off x="406400" y="1545771"/>
            <a:ext cx="11480800" cy="5312229"/>
          </a:xfrm>
        </p:spPr>
        <p:txBody>
          <a:bodyPr>
            <a:normAutofit/>
          </a:bodyPr>
          <a:lstStyle/>
          <a:p>
            <a:pPr marL="0" indent="0">
              <a:buNone/>
            </a:pPr>
            <a:r>
              <a:rPr lang="en-US" b="1" dirty="0"/>
              <a:t>• Keep focusing on your objective for the call. </a:t>
            </a:r>
            <a:r>
              <a:rPr lang="en-US" b="1" dirty="0" smtClean="0"/>
              <a:t> </a:t>
            </a:r>
            <a:r>
              <a:rPr lang="en-US" dirty="0" smtClean="0"/>
              <a:t>What </a:t>
            </a:r>
            <a:r>
              <a:rPr lang="en-US" dirty="0"/>
              <a:t>is it? </a:t>
            </a:r>
            <a:r>
              <a:rPr lang="en-US" dirty="0" smtClean="0"/>
              <a:t>  If </a:t>
            </a:r>
            <a:r>
              <a:rPr lang="en-US" dirty="0"/>
              <a:t>it is to book an appointment then get the appointment rather than selling on the phone. If your </a:t>
            </a:r>
            <a:r>
              <a:rPr lang="en-US" dirty="0" smtClean="0"/>
              <a:t>   objective </a:t>
            </a:r>
            <a:r>
              <a:rPr lang="en-US" dirty="0"/>
              <a:t>is to make a sale, go for that. </a:t>
            </a:r>
            <a:endParaRPr lang="en-US" dirty="0" smtClean="0"/>
          </a:p>
          <a:p>
            <a:pPr marL="0" indent="0">
              <a:buNone/>
            </a:pPr>
            <a:r>
              <a:rPr lang="en-US" b="1" dirty="0" smtClean="0"/>
              <a:t>• </a:t>
            </a:r>
            <a:r>
              <a:rPr lang="en-US" b="1" dirty="0"/>
              <a:t>Pace yourself. </a:t>
            </a:r>
            <a:r>
              <a:rPr lang="en-US" b="1" dirty="0" smtClean="0"/>
              <a:t>  </a:t>
            </a:r>
            <a:r>
              <a:rPr lang="en-US" dirty="0" smtClean="0"/>
              <a:t>Don’t </a:t>
            </a:r>
            <a:r>
              <a:rPr lang="en-US" dirty="0"/>
              <a:t>speak too quickly, or too slowly. Try to make your tone of voice sound positive and friendly </a:t>
            </a:r>
            <a:endParaRPr lang="en-US" dirty="0" smtClean="0"/>
          </a:p>
          <a:p>
            <a:pPr marL="0" indent="0">
              <a:buNone/>
            </a:pPr>
            <a:r>
              <a:rPr lang="en-US" b="1" dirty="0" smtClean="0"/>
              <a:t>• </a:t>
            </a:r>
            <a:r>
              <a:rPr lang="en-US" b="1" dirty="0"/>
              <a:t>Keep using ‘trial closes’. </a:t>
            </a:r>
            <a:r>
              <a:rPr lang="en-US" b="1" dirty="0" smtClean="0"/>
              <a:t> </a:t>
            </a:r>
            <a:r>
              <a:rPr lang="en-US" dirty="0" smtClean="0"/>
              <a:t>This </a:t>
            </a:r>
            <a:r>
              <a:rPr lang="en-US" dirty="0"/>
              <a:t>means asking from time to time </a:t>
            </a:r>
            <a:r>
              <a:rPr lang="en-US" b="1" i="1" dirty="0"/>
              <a:t>“How does that sound?”, “Is that the sort of thing you might be interested in?”, “Would you like that?”. </a:t>
            </a:r>
            <a:endParaRPr lang="en-US" b="1" i="1" dirty="0" smtClean="0"/>
          </a:p>
          <a:p>
            <a:pPr marL="0" indent="0">
              <a:buNone/>
            </a:pPr>
            <a:r>
              <a:rPr lang="en-US" dirty="0" smtClean="0"/>
              <a:t>The </a:t>
            </a:r>
            <a:r>
              <a:rPr lang="en-US" dirty="0"/>
              <a:t>purpose of trial closing is to gather feedback. We are not getting the order, but getting positive feedback that is moving us closer to the time when we ask for commitment.</a:t>
            </a: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20220379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9229" y="-102728"/>
            <a:ext cx="10472057" cy="1036850"/>
          </a:xfrm>
        </p:spPr>
        <p:txBody>
          <a:bodyPr>
            <a:normAutofit fontScale="90000"/>
          </a:bodyPr>
          <a:lstStyle/>
          <a:p>
            <a:r>
              <a:rPr lang="en-US" sz="4000" b="1" dirty="0">
                <a:solidFill>
                  <a:srgbClr val="FFFF00"/>
                </a:solidFill>
              </a:rPr>
              <a:t>Producing More Effective Telephone Scripts</a:t>
            </a:r>
          </a:p>
        </p:txBody>
      </p:sp>
      <p:sp>
        <p:nvSpPr>
          <p:cNvPr id="3" name="Content Placeholder 2"/>
          <p:cNvSpPr>
            <a:spLocks noGrp="1"/>
          </p:cNvSpPr>
          <p:nvPr>
            <p:ph idx="1"/>
          </p:nvPr>
        </p:nvSpPr>
        <p:spPr>
          <a:xfrm>
            <a:off x="406400" y="1545771"/>
            <a:ext cx="11480800" cy="5312229"/>
          </a:xfrm>
        </p:spPr>
        <p:txBody>
          <a:bodyPr>
            <a:normAutofit/>
          </a:bodyPr>
          <a:lstStyle/>
          <a:p>
            <a:pPr marL="0" indent="0">
              <a:buNone/>
            </a:pPr>
            <a:r>
              <a:rPr lang="en-US" b="1" dirty="0"/>
              <a:t>• </a:t>
            </a:r>
            <a:r>
              <a:rPr lang="en-US" b="1" dirty="0" smtClean="0"/>
              <a:t>Summarize </a:t>
            </a:r>
            <a:r>
              <a:rPr lang="en-US" b="1" dirty="0"/>
              <a:t>what has been discussed. </a:t>
            </a:r>
            <a:r>
              <a:rPr lang="en-US" dirty="0" smtClean="0"/>
              <a:t>Summaries </a:t>
            </a:r>
            <a:r>
              <a:rPr lang="en-US" dirty="0"/>
              <a:t>are good for reminding the customer what has been discussed and agreed. </a:t>
            </a:r>
            <a:endParaRPr lang="en-US" dirty="0" smtClean="0"/>
          </a:p>
          <a:p>
            <a:pPr marL="0" indent="0">
              <a:buNone/>
            </a:pPr>
            <a:r>
              <a:rPr lang="en-US" b="1" dirty="0" smtClean="0"/>
              <a:t>• </a:t>
            </a:r>
            <a:r>
              <a:rPr lang="en-US" b="1" dirty="0"/>
              <a:t>Ask for commitment. </a:t>
            </a:r>
            <a:r>
              <a:rPr lang="en-US" dirty="0"/>
              <a:t>Don’t be afraid to ask for some sort of commitment. 70% of salespeople fail to ask for commitment because they fear rejection. </a:t>
            </a:r>
            <a:endParaRPr lang="en-US" dirty="0" smtClean="0"/>
          </a:p>
          <a:p>
            <a:pPr marL="0" indent="0">
              <a:buNone/>
            </a:pPr>
            <a:r>
              <a:rPr lang="en-US" b="1" dirty="0" smtClean="0"/>
              <a:t>• </a:t>
            </a:r>
            <a:r>
              <a:rPr lang="en-US" b="1" dirty="0"/>
              <a:t>Remember to structure your call. </a:t>
            </a:r>
            <a:endParaRPr lang="en-US" b="1" dirty="0" smtClean="0"/>
          </a:p>
          <a:p>
            <a:pPr marL="0" indent="0">
              <a:buNone/>
            </a:pPr>
            <a:endParaRPr lang="en-US" dirty="0" smtClean="0"/>
          </a:p>
          <a:p>
            <a:pPr marL="0" indent="0">
              <a:buNone/>
            </a:pPr>
            <a:r>
              <a:rPr lang="en-US" dirty="0" smtClean="0"/>
              <a:t>Most </a:t>
            </a:r>
            <a:r>
              <a:rPr lang="en-US" dirty="0"/>
              <a:t>sales conversations can be structured the following way: </a:t>
            </a: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29012179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Sales Direction 16X9">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SalesDirection_16x9.potx" id="{FE35DD5A-B687-4161-B4D9-35484B75A379}" vid="{5DB76398-B2EF-4269-B3B2-C0E4C29F3554}"/>
    </a:ext>
  </a:extLst>
</a:theme>
</file>

<file path=ppt/theme/theme2.xml><?xml version="1.0" encoding="utf-8"?>
<a:theme xmlns:a="http://schemas.openxmlformats.org/drawingml/2006/main" name="Office Them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396</TotalTime>
  <Words>1516</Words>
  <Application>Microsoft Office PowerPoint</Application>
  <PresentationFormat>Custom</PresentationFormat>
  <Paragraphs>82</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Sales Direction 16X9</vt:lpstr>
      <vt:lpstr>Producing More Effective Telephone Scripts</vt:lpstr>
      <vt:lpstr>Producing More Effective Telephone Scripts</vt:lpstr>
      <vt:lpstr>Producing More Effective Telephone Scripts</vt:lpstr>
      <vt:lpstr>Producing More Effective Telephone Scripts</vt:lpstr>
      <vt:lpstr>Producing More Effective Telephone Scripts</vt:lpstr>
      <vt:lpstr>Producing More Effective Telephone Scripts</vt:lpstr>
      <vt:lpstr>Producing More Effective Telephone Scripts</vt:lpstr>
      <vt:lpstr>Producing More Effective Telephone Scripts</vt:lpstr>
      <vt:lpstr>Producing More Effective Telephone Scripts</vt:lpstr>
      <vt:lpstr>Producing More Effective Telephone Scripts</vt:lpstr>
      <vt:lpstr>Producing More Effective Telephone Scripts</vt:lpstr>
      <vt:lpstr>Producing More Effective Telephone Scripts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with Picture Layout</dc:title>
  <dc:creator>JW Owens</dc:creator>
  <cp:lastModifiedBy>JW Owens</cp:lastModifiedBy>
  <cp:revision>36</cp:revision>
  <dcterms:created xsi:type="dcterms:W3CDTF">2012-08-30T21:52:00Z</dcterms:created>
  <dcterms:modified xsi:type="dcterms:W3CDTF">2016-08-01T14:22:38Z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0x0101007C1D5F340F01F94FA2FD29A5E6DC872E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