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8" r:id="rId3"/>
    <p:sldId id="293" r:id="rId4"/>
    <p:sldId id="294" r:id="rId5"/>
    <p:sldId id="296" r:id="rId6"/>
    <p:sldId id="297" r:id="rId7"/>
    <p:sldId id="298" r:id="rId8"/>
    <p:sldId id="299" r:id="rId9"/>
    <p:sldId id="300" r:id="rId10"/>
    <p:sldId id="301" r:id="rId11"/>
    <p:sldId id="302" r:id="rId12"/>
    <p:sldId id="303" r:id="rId13"/>
    <p:sldId id="29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520" y="1873584"/>
            <a:ext cx="6268720" cy="992279"/>
          </a:xfrm>
        </p:spPr>
        <p:txBody>
          <a:bodyPr>
            <a:noAutofit/>
          </a:bodyPr>
          <a:lstStyle/>
          <a:p>
            <a:pPr algn="ctr"/>
            <a:r>
              <a:rPr lang="en-US" sz="5400" b="1" dirty="0"/>
              <a:t>Asking Questions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t="24999" b="24999"/>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187</a:t>
            </a:r>
            <a:endParaRPr lang="en-US" sz="1600" b="1" dirty="0">
              <a:solidFill>
                <a:srgbClr val="FFFF00"/>
              </a:solidFill>
            </a:endParaRPr>
          </a:p>
        </p:txBody>
      </p:sp>
      <p:sp>
        <p:nvSpPr>
          <p:cNvPr id="7" name="TextBox 6"/>
          <p:cNvSpPr txBox="1"/>
          <p:nvPr/>
        </p:nvSpPr>
        <p:spPr>
          <a:xfrm>
            <a:off x="1405439" y="579159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Linking </a:t>
            </a:r>
          </a:p>
          <a:p>
            <a:pPr marL="0" indent="0">
              <a:buNone/>
            </a:pPr>
            <a:r>
              <a:rPr lang="en-US" dirty="0" smtClean="0"/>
              <a:t>Another </a:t>
            </a:r>
            <a:r>
              <a:rPr lang="en-US" dirty="0"/>
              <a:t>way to get acceptance for questions is to refer back to a previous statement made by the customer. </a:t>
            </a:r>
            <a:endParaRPr lang="en-US" dirty="0" smtClean="0"/>
          </a:p>
          <a:p>
            <a:pPr marL="0" indent="0">
              <a:buNone/>
            </a:pPr>
            <a:r>
              <a:rPr lang="en-US" dirty="0" smtClean="0"/>
              <a:t>You </a:t>
            </a:r>
            <a:r>
              <a:rPr lang="en-US" dirty="0"/>
              <a:t>mentioned before that you work at ABC Limited. Do they use these products as part of their manufacturing process? </a:t>
            </a:r>
          </a:p>
          <a:p>
            <a:pPr marL="0" indent="0">
              <a:buNone/>
            </a:pPr>
            <a:r>
              <a:rPr lang="en-US" dirty="0" smtClean="0"/>
              <a:t>You </a:t>
            </a:r>
            <a:r>
              <a:rPr lang="en-US" dirty="0"/>
              <a:t>said that your company is expanding. How are you going to manage the extra volume of information being processed by your accounts department? </a:t>
            </a:r>
          </a:p>
          <a:p>
            <a:pPr marL="0" indent="0">
              <a:buNone/>
            </a:pPr>
            <a:r>
              <a:rPr lang="en-US" dirty="0" smtClean="0"/>
              <a:t>You </a:t>
            </a:r>
            <a:r>
              <a:rPr lang="en-US" dirty="0"/>
              <a:t>mentioned earlier that you are launching a new product. When will the launch take place? </a:t>
            </a:r>
            <a:endParaRPr lang="en-US" dirty="0" smtClean="0"/>
          </a:p>
          <a:p>
            <a:pPr marL="0" indent="0">
              <a:buNone/>
            </a:pPr>
            <a:r>
              <a:rPr lang="en-US" dirty="0" smtClean="0"/>
              <a:t>Feedback </a:t>
            </a:r>
            <a:r>
              <a:rPr lang="en-US" dirty="0"/>
              <a:t>It is important to acknowledge the customer's response, before moving on to the next question. We see this in the use of non-verbal communication and by the use of expressions like "I see" or "That's interesting"</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061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fontScale="85000" lnSpcReduction="10000"/>
          </a:bodyPr>
          <a:lstStyle/>
          <a:p>
            <a:pPr marL="0" indent="0">
              <a:buNone/>
            </a:pPr>
            <a:r>
              <a:rPr lang="en-US" b="1" dirty="0"/>
              <a:t>Two techniques </a:t>
            </a:r>
            <a:r>
              <a:rPr lang="en-US" dirty="0"/>
              <a:t>that can be used are restating what has been said, paraphrasing, or how we feel about what has been said, reflection. </a:t>
            </a:r>
            <a:endParaRPr lang="en-US" dirty="0" smtClean="0"/>
          </a:p>
          <a:p>
            <a:pPr marL="0" indent="0">
              <a:buNone/>
            </a:pPr>
            <a:r>
              <a:rPr lang="en-US" dirty="0" smtClean="0"/>
              <a:t>Here </a:t>
            </a:r>
            <a:r>
              <a:rPr lang="en-US" dirty="0"/>
              <a:t>are some examples: </a:t>
            </a:r>
            <a:endParaRPr lang="en-US" dirty="0" smtClean="0"/>
          </a:p>
          <a:p>
            <a:pPr marL="0" indent="0">
              <a:buNone/>
            </a:pPr>
            <a:r>
              <a:rPr lang="en-US" b="1" dirty="0" smtClean="0"/>
              <a:t>Statement</a:t>
            </a:r>
            <a:r>
              <a:rPr lang="en-US" b="1" dirty="0"/>
              <a:t>: </a:t>
            </a:r>
            <a:r>
              <a:rPr lang="en-US" dirty="0"/>
              <a:t>I'm concerned I may lose my job and not be able to keep up with the payments </a:t>
            </a:r>
            <a:endParaRPr lang="en-US" dirty="0" smtClean="0"/>
          </a:p>
          <a:p>
            <a:pPr marL="0" indent="0">
              <a:buNone/>
            </a:pPr>
            <a:r>
              <a:rPr lang="en-US" b="1" dirty="0" smtClean="0"/>
              <a:t>Paraphrase</a:t>
            </a:r>
            <a:r>
              <a:rPr lang="en-US" b="1" dirty="0"/>
              <a:t>: </a:t>
            </a:r>
            <a:r>
              <a:rPr lang="en-US" dirty="0"/>
              <a:t>So, what you are saying is that you are worried about job security and payment protection? </a:t>
            </a:r>
            <a:endParaRPr lang="en-US" dirty="0" smtClean="0"/>
          </a:p>
          <a:p>
            <a:pPr marL="0" indent="0">
              <a:buNone/>
            </a:pPr>
            <a:r>
              <a:rPr lang="en-US" b="1" dirty="0" smtClean="0"/>
              <a:t>Statement</a:t>
            </a:r>
            <a:r>
              <a:rPr lang="en-US" dirty="0"/>
              <a:t>: I am looking for a long-term investment that is low risk </a:t>
            </a:r>
            <a:endParaRPr lang="en-US" dirty="0" smtClean="0"/>
          </a:p>
          <a:p>
            <a:pPr marL="0" indent="0">
              <a:buNone/>
            </a:pPr>
            <a:r>
              <a:rPr lang="en-US" b="1" dirty="0" smtClean="0"/>
              <a:t>Paraphrase</a:t>
            </a:r>
            <a:r>
              <a:rPr lang="en-US" b="1" dirty="0"/>
              <a:t>: </a:t>
            </a:r>
            <a:r>
              <a:rPr lang="en-US" dirty="0"/>
              <a:t>So you are not looking for a quick return on your investment that might prove risky? Is that correct? </a:t>
            </a:r>
            <a:endParaRPr lang="en-US" dirty="0" smtClean="0"/>
          </a:p>
          <a:p>
            <a:pPr marL="0" indent="0">
              <a:buNone/>
            </a:pPr>
            <a:r>
              <a:rPr lang="en-US" b="1" dirty="0" smtClean="0"/>
              <a:t>Statement</a:t>
            </a:r>
            <a:r>
              <a:rPr lang="en-US" b="1" dirty="0"/>
              <a:t>: </a:t>
            </a:r>
            <a:r>
              <a:rPr lang="en-US" dirty="0"/>
              <a:t>I don't want to be forced into making a quick decision </a:t>
            </a:r>
            <a:endParaRPr lang="en-US" dirty="0" smtClean="0"/>
          </a:p>
          <a:p>
            <a:pPr marL="0" indent="0">
              <a:buNone/>
            </a:pPr>
            <a:r>
              <a:rPr lang="en-US" b="1" dirty="0" smtClean="0"/>
              <a:t>Reflection</a:t>
            </a:r>
            <a:r>
              <a:rPr lang="en-US" b="1" dirty="0"/>
              <a:t>: </a:t>
            </a:r>
            <a:r>
              <a:rPr lang="en-US" dirty="0"/>
              <a:t>You are right. It would be better to weigh up all the pro's and con's before going ahead </a:t>
            </a:r>
            <a:endParaRPr lang="en-US" dirty="0" smtClean="0"/>
          </a:p>
          <a:p>
            <a:pPr marL="0" indent="0">
              <a:buNone/>
            </a:pPr>
            <a:r>
              <a:rPr lang="en-US" b="1" dirty="0" smtClean="0"/>
              <a:t>Statement</a:t>
            </a:r>
            <a:r>
              <a:rPr lang="en-US" b="1" dirty="0"/>
              <a:t>: </a:t>
            </a:r>
            <a:r>
              <a:rPr lang="en-US" dirty="0"/>
              <a:t>I'm concerned about making the right decision for my company Reflection: That is very sensible. It is important to look at this decision carefully before making a long term commitment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958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Reflection can be a useful skill. </a:t>
            </a:r>
            <a:endParaRPr lang="en-US" b="1" dirty="0" smtClean="0"/>
          </a:p>
          <a:p>
            <a:pPr marL="0" indent="0">
              <a:buNone/>
            </a:pPr>
            <a:r>
              <a:rPr lang="en-US" dirty="0" smtClean="0"/>
              <a:t>In </a:t>
            </a:r>
            <a:r>
              <a:rPr lang="en-US" dirty="0"/>
              <a:t>selling it shows we understand how the customer feels, which can create and build empathy. </a:t>
            </a:r>
            <a:endParaRPr lang="en-US" dirty="0" smtClean="0"/>
          </a:p>
          <a:p>
            <a:pPr marL="0" indent="0">
              <a:buNone/>
            </a:pPr>
            <a:r>
              <a:rPr lang="en-US" dirty="0" smtClean="0"/>
              <a:t>It </a:t>
            </a:r>
            <a:r>
              <a:rPr lang="en-US" dirty="0"/>
              <a:t>can reveal what we have not understood and encourages further feedback. </a:t>
            </a:r>
            <a:endParaRPr lang="en-US" dirty="0" smtClean="0"/>
          </a:p>
          <a:p>
            <a:pPr marL="0" indent="0">
              <a:buNone/>
            </a:pPr>
            <a:r>
              <a:rPr lang="en-US" dirty="0" smtClean="0"/>
              <a:t>To </a:t>
            </a:r>
            <a:r>
              <a:rPr lang="en-US" dirty="0"/>
              <a:t>do this well, it is important to use different words than those in the original statement and seek clarification if you don't fully understand what was said in the original statement. </a:t>
            </a:r>
            <a:endParaRPr lang="en-US" dirty="0" smtClean="0"/>
          </a:p>
          <a:p>
            <a:pPr marL="0" indent="0">
              <a:buNone/>
            </a:pPr>
            <a:r>
              <a:rPr lang="en-US" b="1" dirty="0" smtClean="0"/>
              <a:t>Work </a:t>
            </a:r>
            <a:r>
              <a:rPr lang="en-US" b="1" dirty="0"/>
              <a:t>on your questioning skills.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148241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Asking Questions </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89801" y="231732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1757" y="4397822"/>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780578" y="1534884"/>
            <a:ext cx="2386679" cy="4509253"/>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533345" y="569696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10482" y="1545771"/>
            <a:ext cx="11480800" cy="5312229"/>
          </a:xfrm>
        </p:spPr>
        <p:txBody>
          <a:bodyPr>
            <a:normAutofit fontScale="62500" lnSpcReduction="20000"/>
          </a:bodyPr>
          <a:lstStyle/>
          <a:p>
            <a:pPr marL="0" indent="0">
              <a:buNone/>
            </a:pPr>
            <a:r>
              <a:rPr lang="en-US" dirty="0"/>
              <a:t>The most important skill in selling is the ability to ask questions. </a:t>
            </a:r>
            <a:endParaRPr lang="en-US" dirty="0" smtClean="0"/>
          </a:p>
          <a:p>
            <a:pPr marL="0" indent="0">
              <a:buNone/>
            </a:pPr>
            <a:r>
              <a:rPr lang="en-US" b="1" i="1" dirty="0" smtClean="0"/>
              <a:t>“</a:t>
            </a:r>
            <a:r>
              <a:rPr lang="en-US" b="1" i="1" dirty="0"/>
              <a:t>Asking questions is 3 times more persuasive than presenting information”. </a:t>
            </a:r>
            <a:endParaRPr lang="en-US" b="1" i="1" dirty="0" smtClean="0"/>
          </a:p>
          <a:p>
            <a:pPr marL="0" indent="0">
              <a:buNone/>
            </a:pPr>
            <a:r>
              <a:rPr lang="en-US" dirty="0" smtClean="0"/>
              <a:t>This </a:t>
            </a:r>
            <a:r>
              <a:rPr lang="en-US" dirty="0"/>
              <a:t>is true. The best salespeople ask more questions and listen effectively. The least successful salespeople think that listening means “waiting to interrupt” So, what are the main things we can do to improve this most important of skills? </a:t>
            </a:r>
            <a:endParaRPr lang="en-US" dirty="0" smtClean="0"/>
          </a:p>
          <a:p>
            <a:pPr marL="0" indent="0">
              <a:buNone/>
            </a:pPr>
            <a:r>
              <a:rPr lang="en-US" dirty="0" smtClean="0"/>
              <a:t>There </a:t>
            </a:r>
            <a:r>
              <a:rPr lang="en-US" dirty="0"/>
              <a:t>are 3 issues: design, sequence and introduction. </a:t>
            </a:r>
            <a:endParaRPr lang="en-US" dirty="0" smtClean="0"/>
          </a:p>
          <a:p>
            <a:pPr marL="0" indent="0">
              <a:buNone/>
            </a:pPr>
            <a:r>
              <a:rPr lang="en-US" b="1" dirty="0" smtClean="0"/>
              <a:t>Design </a:t>
            </a:r>
          </a:p>
          <a:p>
            <a:pPr marL="0" indent="0">
              <a:buNone/>
            </a:pPr>
            <a:r>
              <a:rPr lang="en-US" dirty="0" smtClean="0"/>
              <a:t>The </a:t>
            </a:r>
            <a:r>
              <a:rPr lang="en-US" dirty="0"/>
              <a:t>most effective questions are open questions, closed questions and follow up questions. </a:t>
            </a:r>
            <a:endParaRPr lang="en-US" dirty="0" smtClean="0"/>
          </a:p>
          <a:p>
            <a:pPr marL="0" indent="0">
              <a:buNone/>
            </a:pPr>
            <a:r>
              <a:rPr lang="en-US" b="1" dirty="0" smtClean="0"/>
              <a:t>Open </a:t>
            </a:r>
            <a:r>
              <a:rPr lang="en-US" b="1" dirty="0"/>
              <a:t>questions </a:t>
            </a:r>
            <a:endParaRPr lang="en-US" b="1" dirty="0" smtClean="0"/>
          </a:p>
          <a:p>
            <a:pPr marL="0" indent="0">
              <a:buNone/>
            </a:pPr>
            <a:r>
              <a:rPr lang="en-US" dirty="0" smtClean="0"/>
              <a:t>Open </a:t>
            </a:r>
            <a:r>
              <a:rPr lang="en-US" dirty="0"/>
              <a:t>questions are useful because they enable us to do several things: </a:t>
            </a:r>
            <a:endParaRPr lang="en-US" dirty="0" smtClean="0"/>
          </a:p>
          <a:p>
            <a:pPr marL="0" indent="0">
              <a:buNone/>
            </a:pPr>
            <a:r>
              <a:rPr lang="en-US" dirty="0" smtClean="0"/>
              <a:t>• </a:t>
            </a:r>
            <a:r>
              <a:rPr lang="en-US" dirty="0"/>
              <a:t>Establish rapport </a:t>
            </a:r>
            <a:endParaRPr lang="en-US" dirty="0" smtClean="0"/>
          </a:p>
          <a:p>
            <a:pPr marL="0" indent="0">
              <a:buNone/>
            </a:pPr>
            <a:r>
              <a:rPr lang="en-US" dirty="0" smtClean="0"/>
              <a:t>• </a:t>
            </a:r>
            <a:r>
              <a:rPr lang="en-US" dirty="0"/>
              <a:t>Open up particular topics </a:t>
            </a:r>
            <a:endParaRPr lang="en-US" dirty="0" smtClean="0"/>
          </a:p>
          <a:p>
            <a:pPr marL="0" indent="0">
              <a:buNone/>
            </a:pPr>
            <a:r>
              <a:rPr lang="en-US" dirty="0" smtClean="0"/>
              <a:t>• </a:t>
            </a:r>
            <a:r>
              <a:rPr lang="en-US" dirty="0"/>
              <a:t>Discover how customers feel </a:t>
            </a:r>
            <a:endParaRPr lang="en-US" dirty="0" smtClean="0"/>
          </a:p>
          <a:p>
            <a:pPr marL="0" indent="0">
              <a:buNone/>
            </a:pPr>
            <a:r>
              <a:rPr lang="en-US" dirty="0" smtClean="0"/>
              <a:t>Open </a:t>
            </a:r>
            <a:r>
              <a:rPr lang="en-US" dirty="0"/>
              <a:t>questions are those which cannot be answered with a simple yes or no, but require the customer to give more information. They generally begin with words like `how' and `what' or `tell me' and have the effect of `opening' the customer up.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200" b="1" dirty="0"/>
              <a:t>Open questions </a:t>
            </a:r>
          </a:p>
          <a:p>
            <a:pPr marL="0" indent="0">
              <a:buNone/>
            </a:pPr>
            <a:r>
              <a:rPr lang="en-US" dirty="0"/>
              <a:t>Open questions are useful because they enable us to do several things: </a:t>
            </a:r>
          </a:p>
          <a:p>
            <a:pPr marL="0" indent="0">
              <a:buNone/>
            </a:pPr>
            <a:r>
              <a:rPr lang="en-US" dirty="0"/>
              <a:t>• </a:t>
            </a:r>
            <a:r>
              <a:rPr lang="en-US" b="1" dirty="0"/>
              <a:t>Establish rapport </a:t>
            </a:r>
          </a:p>
          <a:p>
            <a:pPr marL="0" indent="0">
              <a:buNone/>
            </a:pPr>
            <a:r>
              <a:rPr lang="en-US" b="1" dirty="0"/>
              <a:t>• Open up particular topics </a:t>
            </a:r>
          </a:p>
          <a:p>
            <a:pPr marL="0" indent="0">
              <a:buNone/>
            </a:pPr>
            <a:r>
              <a:rPr lang="en-US" b="1" dirty="0"/>
              <a:t>• Discover how customers feel</a:t>
            </a:r>
            <a:r>
              <a:rPr lang="en-US" dirty="0"/>
              <a:t> </a:t>
            </a:r>
          </a:p>
          <a:p>
            <a:pPr marL="0" indent="0">
              <a:buNone/>
            </a:pPr>
            <a:r>
              <a:rPr lang="en-US" dirty="0"/>
              <a:t>Open questions are those which cannot be answered with a simple yes or no, but require the customer to give more information. </a:t>
            </a:r>
            <a:endParaRPr lang="en-US" dirty="0" smtClean="0"/>
          </a:p>
          <a:p>
            <a:pPr marL="0" indent="0">
              <a:buNone/>
            </a:pPr>
            <a:r>
              <a:rPr lang="en-US" dirty="0" smtClean="0"/>
              <a:t>They </a:t>
            </a:r>
            <a:r>
              <a:rPr lang="en-US" dirty="0"/>
              <a:t>generally begin with words like </a:t>
            </a:r>
            <a:r>
              <a:rPr lang="en-US" b="1" dirty="0"/>
              <a:t>`how' and `what' or `tell me' </a:t>
            </a:r>
            <a:r>
              <a:rPr lang="en-US" dirty="0"/>
              <a:t>and have the effect of </a:t>
            </a:r>
            <a:r>
              <a:rPr lang="en-US" b="1" dirty="0"/>
              <a:t>`opening' the customer up. </a:t>
            </a:r>
          </a:p>
          <a:p>
            <a:pPr marL="0" indent="0">
              <a:buNone/>
            </a:pP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Examples of open questions: </a:t>
            </a:r>
            <a:endParaRPr lang="en-US" dirty="0" smtClean="0"/>
          </a:p>
          <a:p>
            <a:pPr marL="0" indent="0">
              <a:buNone/>
            </a:pPr>
            <a:r>
              <a:rPr lang="en-US" dirty="0" smtClean="0"/>
              <a:t>How </a:t>
            </a:r>
            <a:r>
              <a:rPr lang="en-US" dirty="0"/>
              <a:t>did you first hear about us? </a:t>
            </a:r>
            <a:endParaRPr lang="en-US" dirty="0" smtClean="0"/>
          </a:p>
          <a:p>
            <a:pPr marL="0" indent="0">
              <a:buNone/>
            </a:pPr>
            <a:r>
              <a:rPr lang="en-US" dirty="0" smtClean="0"/>
              <a:t>What </a:t>
            </a:r>
            <a:r>
              <a:rPr lang="en-US" dirty="0"/>
              <a:t>made you decide to invest in a Personal Pension? </a:t>
            </a:r>
            <a:endParaRPr lang="en-US" dirty="0" smtClean="0"/>
          </a:p>
          <a:p>
            <a:pPr marL="0" indent="0">
              <a:buNone/>
            </a:pPr>
            <a:r>
              <a:rPr lang="en-US" dirty="0" smtClean="0"/>
              <a:t>Tell </a:t>
            </a:r>
            <a:r>
              <a:rPr lang="en-US" dirty="0"/>
              <a:t>me, what is the best time for us to call and see you? </a:t>
            </a:r>
            <a:endParaRPr lang="en-US" dirty="0" smtClean="0"/>
          </a:p>
          <a:p>
            <a:pPr marL="0" indent="0">
              <a:buNone/>
            </a:pPr>
            <a:r>
              <a:rPr lang="en-US" dirty="0" smtClean="0"/>
              <a:t>Who </a:t>
            </a:r>
            <a:r>
              <a:rPr lang="en-US" dirty="0"/>
              <a:t>else would benefit from being at our meeting? </a:t>
            </a:r>
            <a:endParaRPr lang="en-US" dirty="0" smtClean="0"/>
          </a:p>
          <a:p>
            <a:pPr marL="0" indent="0">
              <a:buNone/>
            </a:pPr>
            <a:r>
              <a:rPr lang="en-US" dirty="0" smtClean="0"/>
              <a:t>These </a:t>
            </a:r>
            <a:r>
              <a:rPr lang="en-US" dirty="0"/>
              <a:t>open questions bring out facts, opinions and suggestions from the customer. These are particularly useful in sales when customers are uncommunicative and not very forthcoming.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900" b="1" dirty="0"/>
              <a:t>Closed Questions </a:t>
            </a:r>
            <a:endParaRPr lang="en-US" sz="3900" b="1" dirty="0" smtClean="0"/>
          </a:p>
          <a:p>
            <a:pPr marL="0" indent="0">
              <a:buNone/>
            </a:pPr>
            <a:r>
              <a:rPr lang="en-US" dirty="0" smtClean="0"/>
              <a:t>Closed </a:t>
            </a:r>
            <a:r>
              <a:rPr lang="en-US" dirty="0"/>
              <a:t>questions can be equally useful in the sales process because they enable us to gain specific information. </a:t>
            </a:r>
            <a:endParaRPr lang="en-US" dirty="0" smtClean="0"/>
          </a:p>
          <a:p>
            <a:pPr marL="0" indent="0">
              <a:buNone/>
            </a:pPr>
            <a:r>
              <a:rPr lang="en-US" dirty="0" smtClean="0"/>
              <a:t>Closed </a:t>
            </a:r>
            <a:r>
              <a:rPr lang="en-US" dirty="0"/>
              <a:t>questions bring responses that arm us with facts or specific yes/no opinions. </a:t>
            </a:r>
            <a:endParaRPr lang="en-US" dirty="0" smtClean="0"/>
          </a:p>
          <a:p>
            <a:pPr marL="0" indent="0">
              <a:buNone/>
            </a:pPr>
            <a:r>
              <a:rPr lang="en-US" dirty="0" smtClean="0"/>
              <a:t>For </a:t>
            </a:r>
            <a:r>
              <a:rPr lang="en-US" dirty="0"/>
              <a:t>example: </a:t>
            </a:r>
            <a:endParaRPr lang="en-US" dirty="0" smtClean="0"/>
          </a:p>
          <a:p>
            <a:pPr marL="0" indent="0">
              <a:buNone/>
            </a:pPr>
            <a:r>
              <a:rPr lang="en-US" dirty="0" smtClean="0"/>
              <a:t>Did </a:t>
            </a:r>
            <a:r>
              <a:rPr lang="en-US" dirty="0"/>
              <a:t>you remember receiving our literature? </a:t>
            </a:r>
            <a:endParaRPr lang="en-US" dirty="0" smtClean="0"/>
          </a:p>
          <a:p>
            <a:pPr marL="0" indent="0">
              <a:buNone/>
            </a:pPr>
            <a:r>
              <a:rPr lang="en-US" dirty="0" smtClean="0"/>
              <a:t>How </a:t>
            </a:r>
            <a:r>
              <a:rPr lang="en-US" dirty="0"/>
              <a:t>old are </a:t>
            </a:r>
            <a:r>
              <a:rPr lang="en-US" dirty="0" smtClean="0"/>
              <a:t>you? </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200" b="1" dirty="0"/>
              <a:t>Follow-up Questions </a:t>
            </a:r>
            <a:endParaRPr lang="en-US" sz="3200" b="1" dirty="0" smtClean="0"/>
          </a:p>
          <a:p>
            <a:pPr marL="0" indent="0">
              <a:buNone/>
            </a:pPr>
            <a:r>
              <a:rPr lang="en-US" dirty="0" smtClean="0"/>
              <a:t>Effective </a:t>
            </a:r>
            <a:r>
              <a:rPr lang="en-US" dirty="0"/>
              <a:t>listening can involve the use of follow-up questions. The objectives of asking follow-up questions are as follows: </a:t>
            </a:r>
            <a:endParaRPr lang="en-US" dirty="0" smtClean="0"/>
          </a:p>
          <a:p>
            <a:pPr marL="0" indent="0">
              <a:buNone/>
            </a:pPr>
            <a:r>
              <a:rPr lang="en-US" b="1" dirty="0" smtClean="0"/>
              <a:t>• </a:t>
            </a:r>
            <a:r>
              <a:rPr lang="en-US" b="1" dirty="0"/>
              <a:t>To show interest and encourage the customer to keep talking. </a:t>
            </a:r>
            <a:endParaRPr lang="en-US" b="1" dirty="0" smtClean="0"/>
          </a:p>
          <a:p>
            <a:pPr marL="0" indent="0">
              <a:buNone/>
            </a:pPr>
            <a:r>
              <a:rPr lang="en-US" b="1" dirty="0" smtClean="0"/>
              <a:t>• </a:t>
            </a:r>
            <a:r>
              <a:rPr lang="en-US" b="1" dirty="0"/>
              <a:t>To increase the quality and quantity of information already gained. </a:t>
            </a:r>
            <a:endParaRPr lang="en-US" b="1" dirty="0" smtClean="0"/>
          </a:p>
          <a:p>
            <a:pPr marL="0" indent="0">
              <a:buNone/>
            </a:pPr>
            <a:r>
              <a:rPr lang="en-US" b="1" dirty="0" smtClean="0"/>
              <a:t>• </a:t>
            </a:r>
            <a:r>
              <a:rPr lang="en-US" b="1" dirty="0"/>
              <a:t>To confirm understanding of information already gained. </a:t>
            </a:r>
            <a:endParaRPr lang="en-US" b="1" dirty="0" smtClean="0"/>
          </a:p>
          <a:p>
            <a:pPr marL="0" indent="0">
              <a:buNone/>
            </a:pPr>
            <a:r>
              <a:rPr lang="en-US" dirty="0" smtClean="0"/>
              <a:t>For </a:t>
            </a:r>
            <a:r>
              <a:rPr lang="en-US" dirty="0"/>
              <a:t>example, by responding with really? or ?... and then?, you encourage the customer to continue by actively showing interest in what he, or she, is saying</a:t>
            </a:r>
            <a:r>
              <a:rPr lang="en-US" dirty="0" smtClean="0"/>
              <a:t>.</a:t>
            </a:r>
          </a:p>
          <a:p>
            <a:pPr marL="0" indent="0">
              <a:buNone/>
            </a:pPr>
            <a:r>
              <a:rPr lang="en-US" dirty="0" smtClean="0"/>
              <a:t> </a:t>
            </a:r>
            <a:r>
              <a:rPr lang="en-US" dirty="0"/>
              <a:t>Examples of follow-up questions So, you changed the policy last year. Why was that? </a:t>
            </a:r>
            <a:r>
              <a:rPr lang="en-US" dirty="0" smtClean="0"/>
              <a:t> You </a:t>
            </a:r>
            <a:r>
              <a:rPr lang="en-US" dirty="0"/>
              <a:t>say you weren't happy with the service. What happened?</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fontScale="70000" lnSpcReduction="20000"/>
          </a:bodyPr>
          <a:lstStyle/>
          <a:p>
            <a:pPr marL="0" indent="0">
              <a:buNone/>
            </a:pPr>
            <a:r>
              <a:rPr lang="en-US" b="1" dirty="0"/>
              <a:t>Sequence </a:t>
            </a:r>
            <a:r>
              <a:rPr lang="en-US" dirty="0"/>
              <a:t>The sales process is intuitive and while we can plan ahead, we need to keep flexible. Part of our planning should be to think about the key areas that we need to find out about when talking to our customers. </a:t>
            </a:r>
            <a:endParaRPr lang="en-US" dirty="0" smtClean="0"/>
          </a:p>
          <a:p>
            <a:pPr marL="0" indent="0">
              <a:buNone/>
            </a:pPr>
            <a:r>
              <a:rPr lang="en-US" dirty="0" smtClean="0"/>
              <a:t>These </a:t>
            </a:r>
            <a:r>
              <a:rPr lang="en-US" dirty="0"/>
              <a:t>are: </a:t>
            </a:r>
            <a:endParaRPr lang="en-US" dirty="0" smtClean="0"/>
          </a:p>
          <a:p>
            <a:pPr marL="0" indent="0">
              <a:buNone/>
            </a:pPr>
            <a:r>
              <a:rPr lang="en-US" b="1" dirty="0" smtClean="0"/>
              <a:t>1</a:t>
            </a:r>
            <a:r>
              <a:rPr lang="en-US" b="1" dirty="0"/>
              <a:t>. Our contact. </a:t>
            </a:r>
            <a:r>
              <a:rPr lang="en-US" dirty="0"/>
              <a:t>The person we are talking to. Their role, responsibilities, job history and personal motivation. People like talking about themselves. This is a good way of building rapport. </a:t>
            </a:r>
            <a:endParaRPr lang="en-US" dirty="0" smtClean="0"/>
          </a:p>
          <a:p>
            <a:pPr marL="0" indent="0">
              <a:buNone/>
            </a:pPr>
            <a:r>
              <a:rPr lang="en-US" b="1" dirty="0" smtClean="0"/>
              <a:t>2</a:t>
            </a:r>
            <a:r>
              <a:rPr lang="en-US" b="1" dirty="0"/>
              <a:t>. Their </a:t>
            </a:r>
            <a:r>
              <a:rPr lang="en-US" b="1" dirty="0" smtClean="0"/>
              <a:t>organization. </a:t>
            </a:r>
            <a:r>
              <a:rPr lang="en-US" dirty="0"/>
              <a:t>Ask them about their business. Where are they based, </a:t>
            </a:r>
            <a:r>
              <a:rPr lang="en-US" dirty="0" smtClean="0"/>
              <a:t>what </a:t>
            </a:r>
            <a:r>
              <a:rPr lang="en-US" dirty="0"/>
              <a:t>are their major products, where are they going? </a:t>
            </a:r>
            <a:endParaRPr lang="en-US" dirty="0" smtClean="0"/>
          </a:p>
          <a:p>
            <a:pPr marL="0" indent="0">
              <a:buNone/>
            </a:pPr>
            <a:r>
              <a:rPr lang="en-US" b="1" dirty="0" smtClean="0"/>
              <a:t>3</a:t>
            </a:r>
            <a:r>
              <a:rPr lang="en-US" b="1" dirty="0"/>
              <a:t>. Their decision making process. </a:t>
            </a:r>
            <a:r>
              <a:rPr lang="en-US" dirty="0"/>
              <a:t>Who makes decisions, how do they do it and what time scales are involved? </a:t>
            </a:r>
            <a:endParaRPr lang="en-US" dirty="0" smtClean="0"/>
          </a:p>
          <a:p>
            <a:pPr marL="0" indent="0">
              <a:buNone/>
            </a:pPr>
            <a:r>
              <a:rPr lang="en-US" b="1" dirty="0" smtClean="0"/>
              <a:t>4</a:t>
            </a:r>
            <a:r>
              <a:rPr lang="en-US" b="1" dirty="0"/>
              <a:t>. Problems. </a:t>
            </a:r>
            <a:r>
              <a:rPr lang="en-US" dirty="0"/>
              <a:t>Selling is problem solving. What problems do they face that we could help solve? </a:t>
            </a:r>
            <a:endParaRPr lang="en-US" dirty="0" smtClean="0"/>
          </a:p>
          <a:p>
            <a:pPr marL="0" indent="0">
              <a:buNone/>
            </a:pPr>
            <a:r>
              <a:rPr lang="en-US" b="1" dirty="0" smtClean="0"/>
              <a:t>5</a:t>
            </a:r>
            <a:r>
              <a:rPr lang="en-US" b="1" dirty="0"/>
              <a:t>. Needs. </a:t>
            </a:r>
            <a:r>
              <a:rPr lang="en-US" dirty="0"/>
              <a:t>What are their needs? What are they looking for from a supplier? Can we give them what they are looking for? Find out their buying criteria </a:t>
            </a:r>
            <a:endParaRPr lang="en-US" dirty="0" smtClean="0"/>
          </a:p>
          <a:p>
            <a:pPr marL="0" indent="0">
              <a:buNone/>
            </a:pPr>
            <a:r>
              <a:rPr lang="en-US" b="1" dirty="0" smtClean="0"/>
              <a:t>6</a:t>
            </a:r>
            <a:r>
              <a:rPr lang="en-US" b="1" dirty="0"/>
              <a:t>. Finance. </a:t>
            </a:r>
            <a:r>
              <a:rPr lang="en-US" dirty="0"/>
              <a:t>What are the budget issues we need to discuss? How important is cost to them? </a:t>
            </a:r>
            <a:endParaRPr lang="en-US" dirty="0" smtClean="0"/>
          </a:p>
          <a:p>
            <a:pPr marL="0" indent="0">
              <a:buNone/>
            </a:pPr>
            <a:r>
              <a:rPr lang="en-US" b="1" dirty="0" smtClean="0"/>
              <a:t>7</a:t>
            </a:r>
            <a:r>
              <a:rPr lang="en-US" b="1" dirty="0"/>
              <a:t>. Current suppliers. </a:t>
            </a:r>
            <a:r>
              <a:rPr lang="en-US" dirty="0"/>
              <a:t>Who are they? How happy are they with the service they receive? Can we do better? 8. Competition. Are we in a competitive situation? Who else is involved? Introduction To make sure our questions do not seem abrupt, irrelevant, critical, manipulative, or inquisitorial, we need to introduce them in such a way as to make the feel customer comfortable. To do this we can use 3 techniques; Prefacing, Labelling and Linking.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7512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Prefacing </a:t>
            </a:r>
            <a:endParaRPr lang="en-US" b="1" dirty="0" smtClean="0"/>
          </a:p>
          <a:p>
            <a:pPr marL="0" indent="0">
              <a:buNone/>
            </a:pPr>
            <a:r>
              <a:rPr lang="en-US" dirty="0" smtClean="0"/>
              <a:t>All </a:t>
            </a:r>
            <a:r>
              <a:rPr lang="en-US" dirty="0"/>
              <a:t>communication contains 2 main elements - content and feeling. Once we have decided on the content, we must make sure the customer feels right about us. The easiest way to do this is to begin our question with polite phrases, such as: </a:t>
            </a:r>
            <a:endParaRPr lang="en-US" dirty="0" smtClean="0"/>
          </a:p>
          <a:p>
            <a:pPr marL="0" indent="0">
              <a:buNone/>
            </a:pPr>
            <a:r>
              <a:rPr lang="en-US" dirty="0" smtClean="0"/>
              <a:t>May </a:t>
            </a:r>
            <a:r>
              <a:rPr lang="en-US" dirty="0"/>
              <a:t>I ask you.....? Could you tell me.....? I would be interested to know.....? Can we establish when.....? Would you mind telling me.....? It would be helpful to know.....? Can you explain.....? </a:t>
            </a:r>
            <a:endParaRPr lang="en-US" dirty="0" smtClean="0"/>
          </a:p>
          <a:p>
            <a:pPr marL="0" indent="0">
              <a:buNone/>
            </a:pPr>
            <a:r>
              <a:rPr lang="en-US" dirty="0" smtClean="0"/>
              <a:t>This </a:t>
            </a:r>
            <a:r>
              <a:rPr lang="en-US" dirty="0"/>
              <a:t>method helps us to create a positive working environment and put the customer at their ease.</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437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Asking Questions </a:t>
            </a:r>
          </a:p>
        </p:txBody>
      </p:sp>
      <p:sp>
        <p:nvSpPr>
          <p:cNvPr id="3" name="Content Placeholder 2"/>
          <p:cNvSpPr>
            <a:spLocks noGrp="1"/>
          </p:cNvSpPr>
          <p:nvPr>
            <p:ph idx="1"/>
          </p:nvPr>
        </p:nvSpPr>
        <p:spPr>
          <a:xfrm>
            <a:off x="406400" y="1545771"/>
            <a:ext cx="11480800" cy="5312229"/>
          </a:xfrm>
        </p:spPr>
        <p:txBody>
          <a:bodyPr>
            <a:normAutofit fontScale="77500" lnSpcReduction="20000"/>
          </a:bodyPr>
          <a:lstStyle/>
          <a:p>
            <a:pPr marL="0" indent="0">
              <a:buNone/>
            </a:pPr>
            <a:r>
              <a:rPr lang="en-US" b="1" dirty="0"/>
              <a:t>Labelling </a:t>
            </a:r>
            <a:endParaRPr lang="en-US" b="1" dirty="0" smtClean="0"/>
          </a:p>
          <a:p>
            <a:pPr marL="0" indent="0">
              <a:buNone/>
            </a:pPr>
            <a:r>
              <a:rPr lang="en-US" dirty="0" smtClean="0"/>
              <a:t>Sometimes </a:t>
            </a:r>
            <a:r>
              <a:rPr lang="en-US" dirty="0"/>
              <a:t>called </a:t>
            </a:r>
            <a:r>
              <a:rPr lang="en-US" dirty="0" smtClean="0"/>
              <a:t>behavior </a:t>
            </a:r>
            <a:r>
              <a:rPr lang="en-US" dirty="0"/>
              <a:t>labelling, this gives the customer advanced warning of the </a:t>
            </a:r>
            <a:r>
              <a:rPr lang="en-US" dirty="0" err="1"/>
              <a:t>behaviour</a:t>
            </a:r>
            <a:r>
              <a:rPr lang="en-US" dirty="0"/>
              <a:t> we are about to adopt. The next stage of the questionnaire helps us to ensure that we recommend only what you are able to comfortably afford. </a:t>
            </a:r>
            <a:endParaRPr lang="en-US" dirty="0" smtClean="0"/>
          </a:p>
          <a:p>
            <a:pPr marL="0" indent="0">
              <a:buNone/>
            </a:pPr>
            <a:r>
              <a:rPr lang="en-US" dirty="0" smtClean="0"/>
              <a:t>How </a:t>
            </a:r>
            <a:r>
              <a:rPr lang="en-US" dirty="0"/>
              <a:t>much is your annual income, before tax? </a:t>
            </a:r>
            <a:endParaRPr lang="en-US" dirty="0" smtClean="0"/>
          </a:p>
          <a:p>
            <a:pPr marL="0" indent="0">
              <a:buNone/>
            </a:pPr>
            <a:r>
              <a:rPr lang="en-US" dirty="0" smtClean="0"/>
              <a:t>In </a:t>
            </a:r>
            <a:r>
              <a:rPr lang="en-US" dirty="0"/>
              <a:t>order to be able to prepare the best possible proposal to meet your needs, I need to understand your budgetary requirements. Tell me, how much have you budgeted for this project? </a:t>
            </a:r>
            <a:endParaRPr lang="en-US" dirty="0" smtClean="0"/>
          </a:p>
          <a:p>
            <a:pPr marL="0" indent="0">
              <a:buNone/>
            </a:pPr>
            <a:r>
              <a:rPr lang="en-US" dirty="0" smtClean="0"/>
              <a:t>Labeling </a:t>
            </a:r>
            <a:r>
              <a:rPr lang="en-US" dirty="0"/>
              <a:t>involves introducing a question with a statement about its content or purpose. By giving advanced warning about what might be a difficult question to answer, we achieve several advantages: </a:t>
            </a:r>
            <a:endParaRPr lang="en-US" dirty="0" smtClean="0"/>
          </a:p>
          <a:p>
            <a:pPr marL="0" indent="0">
              <a:buNone/>
            </a:pPr>
            <a:r>
              <a:rPr lang="en-US" dirty="0" smtClean="0"/>
              <a:t>• </a:t>
            </a:r>
            <a:r>
              <a:rPr lang="en-US" dirty="0"/>
              <a:t>We create trust by eliminating surprise </a:t>
            </a:r>
            <a:endParaRPr lang="en-US" dirty="0" smtClean="0"/>
          </a:p>
          <a:p>
            <a:pPr marL="0" indent="0">
              <a:buNone/>
            </a:pPr>
            <a:r>
              <a:rPr lang="en-US" dirty="0" smtClean="0"/>
              <a:t>• </a:t>
            </a:r>
            <a:r>
              <a:rPr lang="en-US" dirty="0"/>
              <a:t>We give the other party thinking time and often get more considered answers </a:t>
            </a:r>
            <a:endParaRPr lang="en-US" dirty="0" smtClean="0"/>
          </a:p>
          <a:p>
            <a:pPr marL="0" indent="0">
              <a:buNone/>
            </a:pPr>
            <a:r>
              <a:rPr lang="en-US" dirty="0" smtClean="0"/>
              <a:t>• </a:t>
            </a:r>
            <a:r>
              <a:rPr lang="en-US" dirty="0"/>
              <a:t>We soften the impact of the discussion and put the other party at their ease </a:t>
            </a:r>
            <a:endParaRPr lang="en-US" dirty="0" smtClean="0"/>
          </a:p>
          <a:p>
            <a:pPr marL="0" indent="0">
              <a:buNone/>
            </a:pPr>
            <a:r>
              <a:rPr lang="en-US" dirty="0" smtClean="0"/>
              <a:t>There </a:t>
            </a:r>
            <a:r>
              <a:rPr lang="en-US" dirty="0"/>
              <a:t>are negative examples of labelling which should be avoided: </a:t>
            </a:r>
            <a:endParaRPr lang="en-US" dirty="0" smtClean="0"/>
          </a:p>
          <a:p>
            <a:pPr marL="0" indent="0">
              <a:buNone/>
            </a:pPr>
            <a:r>
              <a:rPr lang="en-US" dirty="0" smtClean="0"/>
              <a:t>I’m </a:t>
            </a:r>
            <a:r>
              <a:rPr lang="en-US" dirty="0"/>
              <a:t>sure it is probably against company policy to give out this kind of information, but could you give me an idea of what you’ve got in your budget?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26327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TotalTime>
  <Words>1756</Words>
  <Application>Microsoft Office PowerPoint</Application>
  <PresentationFormat>Custom</PresentationFormat>
  <Paragraphs>104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Sales Direction 16X9</vt:lpstr>
      <vt:lpstr>Asking Questions </vt:lpstr>
      <vt:lpstr>Asking Questions </vt:lpstr>
      <vt:lpstr>Asking Questions </vt:lpstr>
      <vt:lpstr>Asking Questions </vt:lpstr>
      <vt:lpstr>Asking Questions </vt:lpstr>
      <vt:lpstr>Asking Questions </vt:lpstr>
      <vt:lpstr>Asking Questions </vt:lpstr>
      <vt:lpstr>Asking Questions </vt:lpstr>
      <vt:lpstr>Asking Questions </vt:lpstr>
      <vt:lpstr>Asking Questions </vt:lpstr>
      <vt:lpstr>Asking Questions </vt:lpstr>
      <vt:lpstr>Asking Questions </vt:lpstr>
      <vt:lpstr>Asking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35</cp:revision>
  <dcterms:created xsi:type="dcterms:W3CDTF">2012-08-30T21:52:00Z</dcterms:created>
  <dcterms:modified xsi:type="dcterms:W3CDTF">2016-08-01T14:21:47Z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