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93" r:id="rId4"/>
    <p:sldId id="294" r:id="rId5"/>
    <p:sldId id="296" r:id="rId6"/>
    <p:sldId id="297" r:id="rId7"/>
    <p:sldId id="29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520" y="1873584"/>
            <a:ext cx="6268720" cy="992279"/>
          </a:xfrm>
        </p:spPr>
        <p:txBody>
          <a:bodyPr>
            <a:noAutofit/>
          </a:bodyPr>
          <a:lstStyle/>
          <a:p>
            <a:pPr algn="ctr"/>
            <a:r>
              <a:rPr lang="en-US" sz="5400" b="1" dirty="0"/>
              <a:t>Breaking Down Your Sales Target </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7237" r="27237"/>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183</a:t>
            </a:r>
            <a:endParaRPr lang="en-US" sz="1600" b="1" dirty="0">
              <a:solidFill>
                <a:srgbClr val="FFFF00"/>
              </a:solidFill>
            </a:endParaRPr>
          </a:p>
        </p:txBody>
      </p:sp>
      <p:sp>
        <p:nvSpPr>
          <p:cNvPr id="7" name="TextBox 6"/>
          <p:cNvSpPr txBox="1"/>
          <p:nvPr/>
        </p:nvSpPr>
        <p:spPr>
          <a:xfrm>
            <a:off x="1405439" y="582424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Breaking Down Your Sales Target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dirty="0"/>
              <a:t>Most salespeople are set sales targets. </a:t>
            </a:r>
            <a:endParaRPr lang="en-US" dirty="0" smtClean="0"/>
          </a:p>
          <a:p>
            <a:pPr marL="0" indent="0">
              <a:buNone/>
            </a:pPr>
            <a:r>
              <a:rPr lang="en-US" dirty="0" smtClean="0"/>
              <a:t>These </a:t>
            </a:r>
            <a:r>
              <a:rPr lang="en-US" dirty="0"/>
              <a:t>are usually expressed in terms of turnover, market share, profitability, number of new accounts, renewal of existing contracts and so on. </a:t>
            </a:r>
            <a:endParaRPr lang="en-US" dirty="0" smtClean="0"/>
          </a:p>
          <a:p>
            <a:pPr marL="0" indent="0">
              <a:buNone/>
            </a:pPr>
            <a:r>
              <a:rPr lang="en-US" dirty="0" smtClean="0"/>
              <a:t>The </a:t>
            </a:r>
            <a:r>
              <a:rPr lang="en-US" dirty="0"/>
              <a:t>problem with being in sales is that everything we do is measured and if we are underperforming we are vulnerable. </a:t>
            </a:r>
            <a:endParaRPr lang="en-US" dirty="0" smtClean="0"/>
          </a:p>
          <a:p>
            <a:pPr marL="0" indent="0">
              <a:buNone/>
            </a:pPr>
            <a:r>
              <a:rPr lang="en-US" dirty="0" smtClean="0"/>
              <a:t>It’s </a:t>
            </a:r>
            <a:r>
              <a:rPr lang="en-US" dirty="0"/>
              <a:t>not our sales manager’s fault. He or she is also measured on results and are equally vulnerable if the results of the team aren’t good. </a:t>
            </a:r>
            <a:endParaRPr lang="en-US" dirty="0" smtClean="0"/>
          </a:p>
          <a:p>
            <a:pPr marL="0" indent="0">
              <a:buNone/>
            </a:pPr>
            <a:r>
              <a:rPr lang="en-US" dirty="0" smtClean="0"/>
              <a:t>I </a:t>
            </a:r>
            <a:r>
              <a:rPr lang="en-US" dirty="0"/>
              <a:t>learned many years ago that if you are exceeding target they tend to leave you alone so I made it a priority to understand how to beat my sales targets on a consistent basis.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Breaking Down Your Sales Target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Here are a few thoughts: </a:t>
            </a:r>
            <a:endParaRPr lang="en-US" sz="2800" b="1" dirty="0" smtClean="0"/>
          </a:p>
          <a:p>
            <a:pPr marL="457200" indent="-457200">
              <a:buAutoNum type="arabicPeriod"/>
            </a:pPr>
            <a:r>
              <a:rPr lang="en-US" b="1" dirty="0" smtClean="0"/>
              <a:t>Always </a:t>
            </a:r>
            <a:r>
              <a:rPr lang="en-US" b="1" dirty="0"/>
              <a:t>challenge your target </a:t>
            </a:r>
            <a:r>
              <a:rPr lang="en-US" dirty="0"/>
              <a:t>if you feel it is artificially high or unfair. Use logical arguments rather than emotional arguments to present your case </a:t>
            </a:r>
            <a:endParaRPr lang="en-US" dirty="0" smtClean="0"/>
          </a:p>
          <a:p>
            <a:pPr marL="457200" indent="-457200">
              <a:buAutoNum type="arabicPeriod"/>
            </a:pPr>
            <a:r>
              <a:rPr lang="en-US" b="1" dirty="0" smtClean="0"/>
              <a:t>Aim </a:t>
            </a:r>
            <a:r>
              <a:rPr lang="en-US" b="1" dirty="0"/>
              <a:t>to hit target before the year end. </a:t>
            </a:r>
            <a:r>
              <a:rPr lang="en-US" dirty="0"/>
              <a:t>I work on the basis that there are 40 working weeks in the year during which I have to hit target. Call me old fashioned but I prefer not to be hitting target on New Years Eve!! </a:t>
            </a:r>
            <a:endParaRPr lang="en-US" dirty="0" smtClean="0"/>
          </a:p>
          <a:p>
            <a:pPr marL="457200" indent="-457200">
              <a:buAutoNum type="arabicPeriod"/>
            </a:pPr>
            <a:r>
              <a:rPr lang="en-US" b="1" dirty="0" smtClean="0"/>
              <a:t>Begin </a:t>
            </a:r>
            <a:r>
              <a:rPr lang="en-US" b="1" dirty="0"/>
              <a:t>by </a:t>
            </a:r>
            <a:r>
              <a:rPr lang="en-US" b="1" dirty="0" smtClean="0"/>
              <a:t>realizing </a:t>
            </a:r>
            <a:r>
              <a:rPr lang="en-US" b="1" dirty="0"/>
              <a:t>you can’t manage your target, which is an output</a:t>
            </a:r>
            <a:r>
              <a:rPr lang="en-US" dirty="0"/>
              <a:t>. You can’t manage outputs. What you can manage is inputs </a:t>
            </a:r>
            <a:endParaRPr lang="en-US" dirty="0" smtClean="0"/>
          </a:p>
          <a:p>
            <a:pPr marL="457200" indent="-457200">
              <a:buAutoNum type="arabicPeriod"/>
            </a:pPr>
            <a:r>
              <a:rPr lang="en-US" b="1" dirty="0" smtClean="0"/>
              <a:t>Inputs </a:t>
            </a:r>
            <a:r>
              <a:rPr lang="en-US" b="1" dirty="0"/>
              <a:t>are all the activities </a:t>
            </a:r>
            <a:r>
              <a:rPr lang="en-US" dirty="0"/>
              <a:t>that make up a typical day in the life of a salesperson. These include things like cold calling, booking appointments, going to see customers, selling over the phone, negotiating with customers and asking for referrals.</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Breaking Down Your Sales Target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5. What we need to do is to set ourselves targets </a:t>
            </a:r>
            <a:r>
              <a:rPr lang="en-US" dirty="0"/>
              <a:t>for all these activities so that we hit our overall target by the end of the year </a:t>
            </a:r>
            <a:endParaRPr lang="en-US" dirty="0" smtClean="0"/>
          </a:p>
          <a:p>
            <a:pPr marL="0" indent="0">
              <a:buNone/>
            </a:pPr>
            <a:r>
              <a:rPr lang="en-US" b="1" dirty="0" smtClean="0"/>
              <a:t>6</a:t>
            </a:r>
            <a:r>
              <a:rPr lang="en-US" b="1" dirty="0"/>
              <a:t>. It is really important to measure your sales activity and results. </a:t>
            </a:r>
            <a:r>
              <a:rPr lang="en-US" dirty="0"/>
              <a:t>Remember, if you can’t measure it you can’t manage it. By measuring activity and results we can predict future results more accurately </a:t>
            </a:r>
            <a:endParaRPr lang="en-US" dirty="0" smtClean="0"/>
          </a:p>
          <a:p>
            <a:pPr marL="0" indent="0">
              <a:buNone/>
            </a:pPr>
            <a:r>
              <a:rPr lang="en-US" b="1" dirty="0" smtClean="0"/>
              <a:t>7</a:t>
            </a:r>
            <a:r>
              <a:rPr lang="en-US" b="1" dirty="0"/>
              <a:t>. Key ratios. </a:t>
            </a:r>
            <a:r>
              <a:rPr lang="en-US" dirty="0"/>
              <a:t>If we make 100 cold calls and, as a result, gain 10 appointments the key ratio here is 1:10. What this means is that if we need to book 6 appointments in the future it makes sense to have 60 prospects to call up</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Breaking Down Your Sales Target </a:t>
            </a:r>
          </a:p>
        </p:txBody>
      </p:sp>
      <p:sp>
        <p:nvSpPr>
          <p:cNvPr id="3" name="Content Placeholder 2"/>
          <p:cNvSpPr>
            <a:spLocks noGrp="1"/>
          </p:cNvSpPr>
          <p:nvPr>
            <p:ph idx="1"/>
          </p:nvPr>
        </p:nvSpPr>
        <p:spPr>
          <a:xfrm>
            <a:off x="406400" y="1545771"/>
            <a:ext cx="11480800" cy="5312229"/>
          </a:xfrm>
        </p:spPr>
        <p:txBody>
          <a:bodyPr>
            <a:normAutofit fontScale="77500" lnSpcReduction="20000"/>
          </a:bodyPr>
          <a:lstStyle/>
          <a:p>
            <a:pPr marL="0" indent="0" algn="ctr">
              <a:buNone/>
            </a:pPr>
            <a:r>
              <a:rPr lang="en-US" sz="3100" b="1" dirty="0"/>
              <a:t>Here is a simple target broken down into sales activity: </a:t>
            </a:r>
            <a:endParaRPr lang="en-US" sz="3100" b="1" dirty="0" smtClean="0"/>
          </a:p>
          <a:p>
            <a:pPr marL="0" indent="0">
              <a:buNone/>
            </a:pPr>
            <a:r>
              <a:rPr lang="en-US" b="1" dirty="0" smtClean="0"/>
              <a:t>Annual </a:t>
            </a:r>
            <a:r>
              <a:rPr lang="en-US" b="1" dirty="0"/>
              <a:t>target: </a:t>
            </a:r>
            <a:r>
              <a:rPr lang="en-US" b="1" dirty="0" smtClean="0"/>
              <a:t>_________</a:t>
            </a:r>
          </a:p>
          <a:p>
            <a:pPr marL="0" indent="0">
              <a:buNone/>
            </a:pPr>
            <a:r>
              <a:rPr lang="en-US" b="1" dirty="0" smtClean="0"/>
              <a:t>Average </a:t>
            </a:r>
            <a:r>
              <a:rPr lang="en-US" b="1" dirty="0"/>
              <a:t>sales value: </a:t>
            </a:r>
            <a:r>
              <a:rPr lang="en-US" b="1" dirty="0" smtClean="0"/>
              <a:t>________</a:t>
            </a:r>
          </a:p>
          <a:p>
            <a:pPr marL="0" indent="0">
              <a:buNone/>
            </a:pPr>
            <a:r>
              <a:rPr lang="en-US" b="1" dirty="0" smtClean="0"/>
              <a:t>Number </a:t>
            </a:r>
            <a:r>
              <a:rPr lang="en-US" b="1" dirty="0"/>
              <a:t>of sales required: </a:t>
            </a:r>
            <a:r>
              <a:rPr lang="en-US" b="1" dirty="0" smtClean="0"/>
              <a:t>_____per </a:t>
            </a:r>
            <a:r>
              <a:rPr lang="en-US" b="1" dirty="0"/>
              <a:t>annum </a:t>
            </a:r>
            <a:endParaRPr lang="en-US" b="1" dirty="0" smtClean="0"/>
          </a:p>
          <a:p>
            <a:pPr marL="0" indent="0">
              <a:buNone/>
            </a:pPr>
            <a:r>
              <a:rPr lang="en-US" b="1" dirty="0" smtClean="0"/>
              <a:t>Number </a:t>
            </a:r>
            <a:r>
              <a:rPr lang="en-US" b="1" dirty="0"/>
              <a:t>of working weeks: </a:t>
            </a:r>
            <a:r>
              <a:rPr lang="en-US" b="1" dirty="0" smtClean="0"/>
              <a:t>_____ </a:t>
            </a:r>
            <a:r>
              <a:rPr lang="en-US" b="1" dirty="0"/>
              <a:t>Sales per week: </a:t>
            </a:r>
            <a:r>
              <a:rPr lang="en-US" b="1" dirty="0" smtClean="0"/>
              <a:t>____</a:t>
            </a:r>
          </a:p>
          <a:p>
            <a:pPr marL="0" indent="0">
              <a:buNone/>
            </a:pPr>
            <a:r>
              <a:rPr lang="en-US" b="1" dirty="0" smtClean="0"/>
              <a:t>Key </a:t>
            </a:r>
            <a:r>
              <a:rPr lang="en-US" b="1" dirty="0"/>
              <a:t>ratio: </a:t>
            </a:r>
            <a:r>
              <a:rPr lang="en-US" b="1" dirty="0" smtClean="0"/>
              <a:t>Appointments </a:t>
            </a:r>
            <a:r>
              <a:rPr lang="en-US" b="1" dirty="0"/>
              <a:t>: Sales </a:t>
            </a:r>
            <a:r>
              <a:rPr lang="en-US" b="1" dirty="0" smtClean="0"/>
              <a:t>_____</a:t>
            </a:r>
          </a:p>
          <a:p>
            <a:pPr marL="0" indent="0">
              <a:buNone/>
            </a:pPr>
            <a:r>
              <a:rPr lang="en-US" b="1" dirty="0" smtClean="0"/>
              <a:t>Number </a:t>
            </a:r>
            <a:r>
              <a:rPr lang="en-US" b="1" dirty="0"/>
              <a:t>of appointments per week: </a:t>
            </a:r>
            <a:r>
              <a:rPr lang="en-US" b="1" dirty="0" smtClean="0"/>
              <a:t>_____ </a:t>
            </a:r>
          </a:p>
          <a:p>
            <a:pPr marL="0" indent="0">
              <a:buNone/>
            </a:pPr>
            <a:r>
              <a:rPr lang="en-US" b="1" dirty="0" smtClean="0"/>
              <a:t>Key </a:t>
            </a:r>
            <a:r>
              <a:rPr lang="en-US" b="1" dirty="0"/>
              <a:t>ratio: Telephone calls: Appointments made </a:t>
            </a:r>
            <a:r>
              <a:rPr lang="en-US" b="1" dirty="0" smtClean="0"/>
              <a:t>_____ </a:t>
            </a:r>
          </a:p>
          <a:p>
            <a:pPr marL="0" indent="0">
              <a:buNone/>
            </a:pPr>
            <a:r>
              <a:rPr lang="en-US" b="1" dirty="0" smtClean="0"/>
              <a:t>Number </a:t>
            </a:r>
            <a:r>
              <a:rPr lang="en-US" b="1" dirty="0"/>
              <a:t>of potential customers: </a:t>
            </a:r>
            <a:r>
              <a:rPr lang="en-US" b="1" dirty="0" smtClean="0"/>
              <a:t>____contacted </a:t>
            </a:r>
            <a:r>
              <a:rPr lang="en-US" b="1" dirty="0"/>
              <a:t>per week </a:t>
            </a:r>
            <a:endParaRPr lang="en-US" b="1" dirty="0" smtClean="0"/>
          </a:p>
          <a:p>
            <a:pPr marL="0" indent="0">
              <a:buNone/>
            </a:pPr>
            <a:r>
              <a:rPr lang="en-US" dirty="0" smtClean="0"/>
              <a:t>The </a:t>
            </a:r>
            <a:r>
              <a:rPr lang="en-US" dirty="0"/>
              <a:t>target of </a:t>
            </a:r>
            <a:r>
              <a:rPr lang="en-US" dirty="0" smtClean="0"/>
              <a:t>_________is </a:t>
            </a:r>
            <a:r>
              <a:rPr lang="en-US" dirty="0"/>
              <a:t>broken down first of all by looking at the average sales value. Because the average sales value is </a:t>
            </a:r>
            <a:r>
              <a:rPr lang="en-US" dirty="0" smtClean="0"/>
              <a:t>_________we </a:t>
            </a:r>
            <a:r>
              <a:rPr lang="en-US" dirty="0"/>
              <a:t>need to achieve </a:t>
            </a:r>
            <a:r>
              <a:rPr lang="en-US" dirty="0" smtClean="0"/>
              <a:t>____sales </a:t>
            </a:r>
            <a:r>
              <a:rPr lang="en-US" dirty="0"/>
              <a:t>to achieve target Given that we are assuming </a:t>
            </a:r>
            <a:r>
              <a:rPr lang="en-US" dirty="0" smtClean="0"/>
              <a:t>____working </a:t>
            </a:r>
            <a:r>
              <a:rPr lang="en-US" dirty="0"/>
              <a:t>weeks we need to achieve an average of </a:t>
            </a:r>
            <a:r>
              <a:rPr lang="en-US" dirty="0" smtClean="0"/>
              <a:t>____sales </a:t>
            </a:r>
            <a:r>
              <a:rPr lang="en-US" dirty="0"/>
              <a:t>per week and as we have assumed that it takes </a:t>
            </a:r>
            <a:r>
              <a:rPr lang="en-US" dirty="0" smtClean="0"/>
              <a:t>___appointments </a:t>
            </a:r>
            <a:r>
              <a:rPr lang="en-US" dirty="0"/>
              <a:t>to achieve a sale we need to be getting </a:t>
            </a:r>
            <a:r>
              <a:rPr lang="en-US" dirty="0" smtClean="0"/>
              <a:t>____appointments </a:t>
            </a:r>
            <a:r>
              <a:rPr lang="en-US" dirty="0"/>
              <a:t>a week On average, in this example, it takes </a:t>
            </a:r>
            <a:r>
              <a:rPr lang="en-US" dirty="0" smtClean="0"/>
              <a:t>___telephone </a:t>
            </a:r>
            <a:r>
              <a:rPr lang="en-US" dirty="0"/>
              <a:t>calls to get an appointment so we need to be making </a:t>
            </a:r>
            <a:r>
              <a:rPr lang="en-US" dirty="0" smtClean="0"/>
              <a:t>___ </a:t>
            </a:r>
            <a:r>
              <a:rPr lang="en-US" dirty="0"/>
              <a:t>contacts per week to potential customers</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Autofit/>
          </a:bodyPr>
          <a:lstStyle/>
          <a:p>
            <a:r>
              <a:rPr lang="en-US" sz="4800" b="1" dirty="0">
                <a:solidFill>
                  <a:srgbClr val="FFFF00"/>
                </a:solidFill>
              </a:rPr>
              <a:t>Breaking Down Your Sales Target </a:t>
            </a:r>
          </a:p>
        </p:txBody>
      </p:sp>
      <p:sp>
        <p:nvSpPr>
          <p:cNvPr id="3" name="Content Placeholder 2"/>
          <p:cNvSpPr>
            <a:spLocks noGrp="1"/>
          </p:cNvSpPr>
          <p:nvPr>
            <p:ph idx="1"/>
          </p:nvPr>
        </p:nvSpPr>
        <p:spPr>
          <a:xfrm>
            <a:off x="406400" y="1545771"/>
            <a:ext cx="11480800" cy="5312229"/>
          </a:xfrm>
        </p:spPr>
        <p:txBody>
          <a:bodyPr>
            <a:normAutofit lnSpcReduction="10000"/>
          </a:bodyPr>
          <a:lstStyle/>
          <a:p>
            <a:pPr marL="0" indent="0">
              <a:buNone/>
            </a:pPr>
            <a:r>
              <a:rPr lang="en-US" dirty="0"/>
              <a:t>Some targets are more complicated and it may not be possible to plan this accurately. </a:t>
            </a:r>
            <a:r>
              <a:rPr lang="en-US" dirty="0" smtClean="0"/>
              <a:t>  However </a:t>
            </a:r>
            <a:r>
              <a:rPr lang="en-US" dirty="0"/>
              <a:t>the basic principles apply: </a:t>
            </a:r>
            <a:endParaRPr lang="en-US" dirty="0" smtClean="0"/>
          </a:p>
          <a:p>
            <a:pPr marL="457200" indent="-457200">
              <a:buAutoNum type="arabicPeriod"/>
            </a:pPr>
            <a:r>
              <a:rPr lang="en-US" b="1" dirty="0" smtClean="0"/>
              <a:t>You </a:t>
            </a:r>
            <a:r>
              <a:rPr lang="en-US" b="1" dirty="0"/>
              <a:t>must have a plan. </a:t>
            </a:r>
            <a:r>
              <a:rPr lang="en-US" dirty="0"/>
              <a:t>Planning is imperfect and our assumptions usually turn out wrong but the plan can be amended and changed over time giving us better data to produce future plans </a:t>
            </a:r>
            <a:endParaRPr lang="en-US" dirty="0" smtClean="0"/>
          </a:p>
          <a:p>
            <a:pPr marL="457200" indent="-457200">
              <a:buAutoNum type="arabicPeriod"/>
            </a:pPr>
            <a:r>
              <a:rPr lang="en-US" b="1" dirty="0" smtClean="0"/>
              <a:t>Agree </a:t>
            </a:r>
            <a:r>
              <a:rPr lang="en-US" b="1" dirty="0"/>
              <a:t>your plan with your manager. </a:t>
            </a:r>
            <a:r>
              <a:rPr lang="en-US" dirty="0"/>
              <a:t>The more work you put into developing your plan the more persuasive it will be. Don’t let your manager force a target on you that is illogical or unreasonable </a:t>
            </a:r>
            <a:endParaRPr lang="en-US" dirty="0" smtClean="0"/>
          </a:p>
          <a:p>
            <a:pPr marL="457200" indent="-457200">
              <a:buAutoNum type="arabicPeriod"/>
            </a:pPr>
            <a:r>
              <a:rPr lang="en-US" b="1" dirty="0" smtClean="0"/>
              <a:t>Give </a:t>
            </a:r>
            <a:r>
              <a:rPr lang="en-US" b="1" dirty="0"/>
              <a:t>your manager regular feedback. </a:t>
            </a:r>
            <a:r>
              <a:rPr lang="en-US" dirty="0"/>
              <a:t>This is especially important if there is bad news. Give bad news early. This gives everyone involved the opportunity to deal with it with plenty of time to spare </a:t>
            </a:r>
            <a:endParaRPr lang="en-US" dirty="0" smtClean="0"/>
          </a:p>
          <a:p>
            <a:pPr marL="457200" indent="-457200">
              <a:buAutoNum type="arabicPeriod"/>
            </a:pPr>
            <a:r>
              <a:rPr lang="en-US" b="1" dirty="0" smtClean="0"/>
              <a:t>Keep </a:t>
            </a:r>
            <a:r>
              <a:rPr lang="en-US" b="1" dirty="0"/>
              <a:t>reviewing and updating your plan. </a:t>
            </a:r>
            <a:r>
              <a:rPr lang="en-US" dirty="0"/>
              <a:t>Work hard and measure everything. There’s a good chance if you plan well and achieve results they will promote you!</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4800" b="1" dirty="0">
                <a:solidFill>
                  <a:srgbClr val="FFFF00"/>
                </a:solidFill>
              </a:rPr>
              <a:t>Breaking Down Your Sales Target </a:t>
            </a:r>
            <a:endParaRPr lang="en-US" sz="48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1998" y="1703614"/>
            <a:ext cx="7620001" cy="4340524"/>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646210" y="5664310"/>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269</TotalTime>
  <Words>990</Words>
  <Application>Microsoft Office PowerPoint</Application>
  <PresentationFormat>Custom</PresentationFormat>
  <Paragraphs>45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Sales Direction 16X9</vt:lpstr>
      <vt:lpstr>Breaking Down Your Sales Target </vt:lpstr>
      <vt:lpstr>Breaking Down Your Sales Target </vt:lpstr>
      <vt:lpstr>Breaking Down Your Sales Target </vt:lpstr>
      <vt:lpstr>Breaking Down Your Sales Target </vt:lpstr>
      <vt:lpstr>Breaking Down Your Sales Target </vt:lpstr>
      <vt:lpstr>Breaking Down Your Sales Target </vt:lpstr>
      <vt:lpstr>Breaking Down Your Sales Target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33</cp:revision>
  <dcterms:created xsi:type="dcterms:W3CDTF">2012-08-30T21:52:00Z</dcterms:created>
  <dcterms:modified xsi:type="dcterms:W3CDTF">2016-08-01T14:17:54Z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