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7" r:id="rId2"/>
    <p:sldId id="258" r:id="rId3"/>
    <p:sldId id="293" r:id="rId4"/>
    <p:sldId id="294" r:id="rId5"/>
    <p:sldId id="296" r:id="rId6"/>
    <p:sldId id="297" r:id="rId7"/>
    <p:sldId id="298" r:id="rId8"/>
    <p:sldId id="299" r:id="rId9"/>
    <p:sldId id="300" r:id="rId10"/>
    <p:sldId id="301" r:id="rId11"/>
    <p:sldId id="302" r:id="rId12"/>
    <p:sldId id="303" r:id="rId13"/>
    <p:sldId id="29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4660"/>
  </p:normalViewPr>
  <p:slideViewPr>
    <p:cSldViewPr snapToGrid="0">
      <p:cViewPr>
        <p:scale>
          <a:sx n="100" d="100"/>
          <a:sy n="100" d="100"/>
        </p:scale>
        <p:origin x="6" y="450"/>
      </p:cViewPr>
      <p:guideLst>
        <p:guide orient="horz" pos="2160"/>
        <p:guide pos="3840"/>
      </p:guideLst>
    </p:cSldViewPr>
  </p:slideViewPr>
  <p:notesTextViewPr>
    <p:cViewPr>
      <p:scale>
        <a:sx n="1" d="1"/>
        <a:sy n="1" d="1"/>
      </p:scale>
      <p:origin x="0" y="0"/>
    </p:cViewPr>
  </p:notesTextViewPr>
  <p:notesViewPr>
    <p:cSldViewPr snapToGrid="0" showGuides="1">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63D5444-F62C-42C3-A75A-D9DBA807730F}" type="datetimeFigureOut">
              <a:rPr lang="en-US" smtClean="0"/>
              <a:t>8/1/2016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A4F617-7A30-41D4-AB86-5D833C98E18B}" type="slidenum">
              <a:rPr lang="en-US" smtClean="0"/>
              <a:t>‹#›</a:t>
            </a:fld>
            <a:endParaRPr lang="en-US"/>
          </a:p>
        </p:txBody>
      </p:sp>
    </p:spTree>
    <p:extLst>
      <p:ext uri="{BB962C8B-B14F-4D97-AF65-F5344CB8AC3E}">
        <p14:creationId xmlns:p14="http://schemas.microsoft.com/office/powerpoint/2010/main" val="9946248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AA1FA-7B6A-47D2-8D61-F225D71B51FF}" type="datetimeFigureOut">
              <a:rPr lang="en-US" smtClean="0"/>
              <a:t>8/1/2016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9A179D-2D27-49E2-B022-8EDDA2EFE682}" type="slidenum">
              <a:rPr lang="en-US" smtClean="0"/>
              <a:t>‹#›</a:t>
            </a:fld>
            <a:endParaRPr lang="en-US"/>
          </a:p>
        </p:txBody>
      </p:sp>
    </p:spTree>
    <p:extLst>
      <p:ext uri="{BB962C8B-B14F-4D97-AF65-F5344CB8AC3E}">
        <p14:creationId xmlns:p14="http://schemas.microsoft.com/office/powerpoint/2010/main" val="117460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Freeform 11"/>
          <p:cNvSpPr>
            <a:spLocks noChangeArrowheads="1"/>
          </p:cNvSpPr>
          <p:nvPr/>
        </p:nvSpPr>
        <p:spPr bwMode="white">
          <a:xfrm>
            <a:off x="8429022" y="0"/>
            <a:ext cx="3762978" cy="6858000"/>
          </a:xfrm>
          <a:custGeom>
            <a:avLst/>
            <a:gdLst>
              <a:gd name="connsiteX0" fmla="*/ 0 w 3762978"/>
              <a:gd name="connsiteY0" fmla="*/ 0 h 6858000"/>
              <a:gd name="connsiteX1" fmla="*/ 3762978 w 3762978"/>
              <a:gd name="connsiteY1" fmla="*/ 0 h 6858000"/>
              <a:gd name="connsiteX2" fmla="*/ 3762978 w 3762978"/>
              <a:gd name="connsiteY2" fmla="*/ 6858000 h 6858000"/>
              <a:gd name="connsiteX3" fmla="*/ 338667 w 3762978"/>
              <a:gd name="connsiteY3" fmla="*/ 6858000 h 6858000"/>
              <a:gd name="connsiteX4" fmla="*/ 1189567 w 3762978"/>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62978" h="6858000">
                <a:moveTo>
                  <a:pt x="0" y="0"/>
                </a:moveTo>
                <a:lnTo>
                  <a:pt x="3762978" y="0"/>
                </a:lnTo>
                <a:lnTo>
                  <a:pt x="3762978" y="6858000"/>
                </a:lnTo>
                <a:lnTo>
                  <a:pt x="338667" y="6858000"/>
                </a:lnTo>
                <a:lnTo>
                  <a:pt x="1189567"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noAutofit/>
          </a:bodyPr>
          <a:lstStyle/>
          <a:p>
            <a:endParaRPr lang="en-US" sz="1800"/>
          </a:p>
        </p:txBody>
      </p:sp>
      <p:sp>
        <p:nvSpPr>
          <p:cNvPr id="7" name="Freeform 6"/>
          <p:cNvSpPr>
            <a:spLocks/>
          </p:cNvSpPr>
          <p:nvPr/>
        </p:nvSpPr>
        <p:spPr bwMode="auto">
          <a:xfrm>
            <a:off x="8145385"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p:spPr>
        <p:txBody>
          <a:bodyPr vert="horz" wrap="square" lIns="91440" tIns="45720" rIns="91440" bIns="45720" numCol="1" anchor="t" anchorCtr="0" compatLnSpc="1">
            <a:prstTxWarp prst="textNoShape">
              <a:avLst/>
            </a:prstTxWarp>
          </a:bodyPr>
          <a:lstStyle/>
          <a:p>
            <a:pPr lvl="0"/>
            <a:endParaRPr lang="en-US" sz="1800"/>
          </a:p>
        </p:txBody>
      </p:sp>
      <p:sp>
        <p:nvSpPr>
          <p:cNvPr id="8" name="Freeform 7"/>
          <p:cNvSpPr>
            <a:spLocks/>
          </p:cNvSpPr>
          <p:nvPr/>
        </p:nvSpPr>
        <p:spPr bwMode="auto">
          <a:xfrm>
            <a:off x="7950653"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0" y="1873584"/>
            <a:ext cx="640080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0" y="4572000"/>
            <a:ext cx="6400800" cy="1600200"/>
          </a:xfrm>
        </p:spPr>
        <p:txBody>
          <a:bodyPr/>
          <a:lstStyle>
            <a:lvl1pPr marL="0" indent="0" algn="l">
              <a:spcBef>
                <a:spcPts val="1200"/>
              </a:spcBef>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512585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4724400" y="1828801"/>
            <a:ext cx="6172200" cy="4343400"/>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6759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Two Pictures with Captions">
    <p:spTree>
      <p:nvGrpSpPr>
        <p:cNvPr id="1" name=""/>
        <p:cNvGrpSpPr/>
        <p:nvPr/>
      </p:nvGrpSpPr>
      <p:grpSpPr>
        <a:xfrm>
          <a:off x="0" y="0"/>
          <a:ext cx="0" cy="0"/>
          <a:chOff x="0" y="0"/>
          <a:chExt cx="0" cy="0"/>
        </a:xfrm>
      </p:grpSpPr>
      <p:sp>
        <p:nvSpPr>
          <p:cNvPr id="9" name="Rectangle 8"/>
          <p:cNvSpPr/>
          <p:nvPr/>
        </p:nvSpPr>
        <p:spPr>
          <a:xfrm>
            <a:off x="1295400"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95400" y="255134"/>
            <a:ext cx="9601200" cy="1036850"/>
          </a:xfrm>
        </p:spPr>
        <p:txBody>
          <a:bodyPr anchor="b"/>
          <a:lstStyle>
            <a:lvl1pPr>
              <a:defRPr sz="3200"/>
            </a:lvl1pPr>
          </a:lstStyle>
          <a:p>
            <a:r>
              <a:rPr lang="en-US" smtClean="0"/>
              <a:t>Click to edit Master title style</a:t>
            </a:r>
            <a:endParaRPr lang="en-US"/>
          </a:p>
        </p:txBody>
      </p:sp>
      <p:sp>
        <p:nvSpPr>
          <p:cNvPr id="4" name="Text Placeholder 3"/>
          <p:cNvSpPr>
            <a:spLocks noGrp="1"/>
          </p:cNvSpPr>
          <p:nvPr>
            <p:ph type="body" sz="half" idx="2"/>
          </p:nvPr>
        </p:nvSpPr>
        <p:spPr>
          <a:xfrm>
            <a:off x="1371273"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
        <p:nvSpPr>
          <p:cNvPr id="10" name="Rectangle 9"/>
          <p:cNvSpPr/>
          <p:nvPr/>
        </p:nvSpPr>
        <p:spPr>
          <a:xfrm>
            <a:off x="6324599" y="5257800"/>
            <a:ext cx="4572000" cy="914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295400"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6324599" y="5257800"/>
            <a:ext cx="4572000" cy="5486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ext Placeholder 3"/>
          <p:cNvSpPr>
            <a:spLocks noGrp="1"/>
          </p:cNvSpPr>
          <p:nvPr>
            <p:ph type="body" sz="half" idx="14"/>
          </p:nvPr>
        </p:nvSpPr>
        <p:spPr>
          <a:xfrm>
            <a:off x="6412954" y="5333098"/>
            <a:ext cx="4420252" cy="839102"/>
          </a:xfrm>
        </p:spPr>
        <p:txBody>
          <a:bodyPr anchor="t">
            <a:normAutofit/>
          </a:bodyPr>
          <a:lstStyle>
            <a:lvl1pPr marL="0" indent="0">
              <a:spcBef>
                <a:spcPts val="0"/>
              </a:spcBef>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3" name="Picture Placeholder 2"/>
          <p:cNvSpPr>
            <a:spLocks noGrp="1"/>
          </p:cNvSpPr>
          <p:nvPr>
            <p:ph type="pic" idx="1"/>
          </p:nvPr>
        </p:nvSpPr>
        <p:spPr>
          <a:xfrm>
            <a:off x="12954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8" name="Picture Placeholder 2"/>
          <p:cNvSpPr>
            <a:spLocks noGrp="1"/>
          </p:cNvSpPr>
          <p:nvPr>
            <p:ph type="pic" idx="13"/>
          </p:nvPr>
        </p:nvSpPr>
        <p:spPr>
          <a:xfrm>
            <a:off x="6324600" y="1828801"/>
            <a:ext cx="4572000" cy="3428999"/>
          </a:xfrm>
        </p:spPr>
        <p:txBody>
          <a:bodyPr tIns="27432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944010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092945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white">
          <a:xfrm rot="5400000">
            <a:off x="7562850" y="2228850"/>
            <a:ext cx="6858000" cy="24003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rot="5400000">
            <a:off x="6331230" y="3387909"/>
            <a:ext cx="6858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rot="5400000">
            <a:off x="6251613" y="3387909"/>
            <a:ext cx="6858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9871318" y="685800"/>
            <a:ext cx="1033272" cy="54864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1295400" y="685800"/>
            <a:ext cx="7976754"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1804110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A3335-6331-4872-A8B7-ECD55539F4D0}" type="datetimeFigureOut">
              <a:rPr lang="en-US" smtClean="0"/>
              <a:t>8/1/2016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961823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6540503" y="0"/>
            <a:ext cx="5651496"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6256868"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6062136" y="0"/>
            <a:ext cx="1528232"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1295401" y="1873584"/>
            <a:ext cx="5120640" cy="2560320"/>
          </a:xfrm>
        </p:spPr>
        <p:txBody>
          <a:bodyPr anchor="b">
            <a:normAutofit/>
          </a:bodyPr>
          <a:lstStyle>
            <a:lvl1pPr algn="l">
              <a:defRPr sz="40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295401" y="4572000"/>
            <a:ext cx="512064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6743703" y="0"/>
            <a:ext cx="5448297"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endParaRPr lang="en-US"/>
          </a:p>
        </p:txBody>
      </p:sp>
    </p:spTree>
    <p:extLst>
      <p:ext uri="{BB962C8B-B14F-4D97-AF65-F5344CB8AC3E}">
        <p14:creationId xmlns:p14="http://schemas.microsoft.com/office/powerpoint/2010/main" val="2402813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5"/>
          <p:cNvSpPr>
            <a:spLocks noChangeArrowheads="1"/>
          </p:cNvSpPr>
          <p:nvPr/>
        </p:nvSpPr>
        <p:spPr bwMode="white">
          <a:xfrm>
            <a:off x="9622368" y="0"/>
            <a:ext cx="2569632" cy="6858000"/>
          </a:xfrm>
          <a:custGeom>
            <a:avLst/>
            <a:gdLst/>
            <a:ahLst/>
            <a:cxnLst/>
            <a:rect l="l" t="t" r="r" b="b"/>
            <a:pathLst>
              <a:path w="1927224" h="6858000">
                <a:moveTo>
                  <a:pt x="0" y="0"/>
                </a:moveTo>
                <a:lnTo>
                  <a:pt x="1927224" y="0"/>
                </a:lnTo>
                <a:lnTo>
                  <a:pt x="1927224"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8" name="Freeform 6"/>
          <p:cNvSpPr>
            <a:spLocks/>
          </p:cNvSpPr>
          <p:nvPr/>
        </p:nvSpPr>
        <p:spPr bwMode="auto">
          <a:xfrm>
            <a:off x="9237132" y="0"/>
            <a:ext cx="1672169"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9"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outerShdw blurRad="101600" dist="50800" algn="l" rotWithShape="0">
              <a:prstClr val="black">
                <a:alpha val="25000"/>
              </a:prstClr>
            </a:out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0" name="Freeform 7"/>
          <p:cNvSpPr>
            <a:spLocks/>
          </p:cNvSpPr>
          <p:nvPr/>
        </p:nvSpPr>
        <p:spPr bwMode="auto">
          <a:xfrm>
            <a:off x="9173633" y="0"/>
            <a:ext cx="1460499" cy="6858000"/>
          </a:xfrm>
          <a:custGeom>
            <a:avLst/>
            <a:gdLst/>
            <a:ahLst/>
            <a:cxnLst/>
            <a:rect l="l" t="t" r="r" b="b"/>
            <a:pathLst>
              <a:path w="1095374" h="6858000">
                <a:moveTo>
                  <a:pt x="0" y="0"/>
                </a:moveTo>
                <a:lnTo>
                  <a:pt x="203199" y="0"/>
                </a:lnTo>
                <a:lnTo>
                  <a:pt x="1095374" y="4337050"/>
                </a:lnTo>
                <a:lnTo>
                  <a:pt x="460374" y="6858000"/>
                </a:lnTo>
                <a:lnTo>
                  <a:pt x="257175" y="6858000"/>
                </a:lnTo>
                <a:lnTo>
                  <a:pt x="892175" y="4337050"/>
                </a:lnTo>
                <a:close/>
              </a:path>
            </a:pathLst>
          </a:custGeom>
          <a:solidFill>
            <a:schemeClr val="accent1"/>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title"/>
          </p:nvPr>
        </p:nvSpPr>
        <p:spPr>
          <a:xfrm>
            <a:off x="1295398" y="2914650"/>
            <a:ext cx="8046720" cy="1557338"/>
          </a:xfrm>
        </p:spPr>
        <p:txBody>
          <a:bodyPr anchor="b">
            <a:normAutofit/>
          </a:bodyPr>
          <a:lstStyle>
            <a:lvl1pPr>
              <a:defRPr sz="3200">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1295398" y="4589463"/>
            <a:ext cx="8046718" cy="1011237"/>
          </a:xfrm>
        </p:spPr>
        <p:txBody>
          <a:bodyPr/>
          <a:lstStyle>
            <a:lvl1pPr marL="0" indent="0">
              <a:spcBef>
                <a:spcPts val="1200"/>
              </a:spcBef>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519642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324600" y="1828799"/>
            <a:ext cx="4572000" cy="43434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448206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95400" y="255134"/>
            <a:ext cx="9601200" cy="1036850"/>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28800"/>
            <a:ext cx="4572000" cy="850392"/>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95400" y="2705100"/>
            <a:ext cx="4572000" cy="3467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324600" y="1828800"/>
            <a:ext cx="4572000" cy="847725"/>
          </a:xfrm>
        </p:spPr>
        <p:txBody>
          <a:bodyPr anchor="ctr">
            <a:normAutofit/>
          </a:bodyPr>
          <a:lstStyle>
            <a:lvl1pPr marL="0" indent="0">
              <a:buNone/>
              <a:defRPr sz="26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24600" y="2705100"/>
            <a:ext cx="4572000" cy="34671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A79A3335-6331-4872-A8B7-ECD55539F4D0}" type="datetimeFigureOut">
              <a:rPr lang="en-US" smtClean="0"/>
              <a:t>8/1/2016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6023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A3335-6331-4872-A8B7-ECD55539F4D0}" type="datetimeFigureOut">
              <a:rPr lang="en-US" smtClean="0"/>
              <a:t>8/1/2016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3397337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A3335-6331-4872-A8B7-ECD55539F4D0}" type="datetimeFigureOut">
              <a:rPr lang="en-US" smtClean="0"/>
              <a:t>8/1/2016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9836364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4728209" y="1828800"/>
            <a:ext cx="6126480" cy="43434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1295400" y="1828800"/>
            <a:ext cx="3017520" cy="4343400"/>
          </a:xfrm>
        </p:spPr>
        <p:txBody>
          <a:bodyPr anchor="ctr">
            <a:normAutofit/>
          </a:bodyPr>
          <a:lstStyle>
            <a:lvl1pPr marL="0" indent="0">
              <a:spcBef>
                <a:spcPts val="1200"/>
              </a:spcBef>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9A3335-6331-4872-A8B7-ECD55539F4D0}" type="datetimeFigureOut">
              <a:rPr lang="en-US" smtClean="0"/>
              <a:t>8/1/2016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F8E3F6-DE14-48B2-B2BC-6FABA9630FB8}" type="slidenum">
              <a:rPr lang="en-US" smtClean="0"/>
              <a:t>‹#›</a:t>
            </a:fld>
            <a:endParaRPr lang="en-US"/>
          </a:p>
        </p:txBody>
      </p:sp>
    </p:spTree>
    <p:extLst>
      <p:ext uri="{BB962C8B-B14F-4D97-AF65-F5344CB8AC3E}">
        <p14:creationId xmlns:p14="http://schemas.microsoft.com/office/powerpoint/2010/main" val="25476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userDrawn="1"/>
        </p:nvSpPr>
        <p:spPr bwMode="white">
          <a:xfrm>
            <a:off x="0" y="0"/>
            <a:ext cx="12192000" cy="1371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1371600"/>
            <a:ext cx="12192000" cy="82183"/>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0" y="1443006"/>
            <a:ext cx="12192000" cy="82183"/>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295400" y="255134"/>
            <a:ext cx="9601200" cy="103685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95400" y="1828800"/>
            <a:ext cx="96012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7791449" y="6374999"/>
            <a:ext cx="1480705" cy="274320"/>
          </a:xfrm>
          <a:prstGeom prst="rect">
            <a:avLst/>
          </a:prstGeom>
        </p:spPr>
        <p:txBody>
          <a:bodyPr vert="horz" lIns="91440" tIns="45720" rIns="91440" bIns="45720" rtlCol="0" anchor="ctr"/>
          <a:lstStyle>
            <a:lvl1pPr algn="r">
              <a:defRPr sz="1000">
                <a:solidFill>
                  <a:schemeClr val="tx1"/>
                </a:solidFill>
              </a:defRPr>
            </a:lvl1pPr>
          </a:lstStyle>
          <a:p>
            <a:fld id="{A79A3335-6331-4872-A8B7-ECD55539F4D0}" type="datetimeFigureOut">
              <a:rPr lang="en-US" smtClean="0"/>
              <a:pPr/>
              <a:t>8/1/2016</a:t>
            </a:fld>
            <a:endParaRPr lang="en-US"/>
          </a:p>
        </p:txBody>
      </p:sp>
      <p:sp>
        <p:nvSpPr>
          <p:cNvPr id="5" name="Footer Placeholder 4"/>
          <p:cNvSpPr>
            <a:spLocks noGrp="1"/>
          </p:cNvSpPr>
          <p:nvPr>
            <p:ph type="ftr" sz="quarter" idx="3"/>
          </p:nvPr>
        </p:nvSpPr>
        <p:spPr>
          <a:xfrm>
            <a:off x="1295399" y="6374999"/>
            <a:ext cx="6243203" cy="274320"/>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9525000" y="6374999"/>
            <a:ext cx="1371600" cy="274320"/>
          </a:xfrm>
          <a:prstGeom prst="rect">
            <a:avLst/>
          </a:prstGeom>
        </p:spPr>
        <p:txBody>
          <a:bodyPr vert="horz" lIns="91440" tIns="45720" rIns="91440" bIns="45720" rtlCol="0" anchor="ctr"/>
          <a:lstStyle>
            <a:lvl1pPr algn="r">
              <a:defRPr sz="1000">
                <a:solidFill>
                  <a:schemeClr val="tx1"/>
                </a:solidFill>
              </a:defRPr>
            </a:lvl1pPr>
          </a:lstStyle>
          <a:p>
            <a:fld id="{A7F8E3F6-DE14-48B2-B2BC-6FABA9630FB8}" type="slidenum">
              <a:rPr lang="en-US" smtClean="0"/>
              <a:pPr/>
              <a:t>‹#›</a:t>
            </a:fld>
            <a:endParaRPr lang="en-US"/>
          </a:p>
        </p:txBody>
      </p:sp>
    </p:spTree>
    <p:extLst>
      <p:ext uri="{BB962C8B-B14F-4D97-AF65-F5344CB8AC3E}">
        <p14:creationId xmlns:p14="http://schemas.microsoft.com/office/powerpoint/2010/main" val="259473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61" r:id="rId11"/>
    <p:sldLayoutId id="2147483658" r:id="rId12"/>
    <p:sldLayoutId id="2147483659"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200" kern="1200">
          <a:solidFill>
            <a:schemeClr val="bg1"/>
          </a:solidFill>
          <a:latin typeface="+mj-lt"/>
          <a:ea typeface="+mj-ea"/>
          <a:cs typeface="+mj-cs"/>
        </a:defRPr>
      </a:lvl1pPr>
    </p:titleStyle>
    <p:body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7"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7520" y="1873584"/>
            <a:ext cx="6268720" cy="992279"/>
          </a:xfrm>
        </p:spPr>
        <p:txBody>
          <a:bodyPr>
            <a:noAutofit/>
          </a:bodyPr>
          <a:lstStyle/>
          <a:p>
            <a:pPr algn="ctr"/>
            <a:r>
              <a:rPr lang="en-US" sz="7200" b="1" dirty="0"/>
              <a:t>Customer Service Tips </a:t>
            </a:r>
          </a:p>
        </p:txBody>
      </p:sp>
      <p:sp>
        <p:nvSpPr>
          <p:cNvPr id="3" name="Subtitle 2"/>
          <p:cNvSpPr>
            <a:spLocks noGrp="1"/>
          </p:cNvSpPr>
          <p:nvPr>
            <p:ph type="subTitle" idx="1"/>
          </p:nvPr>
        </p:nvSpPr>
        <p:spPr/>
        <p:txBody>
          <a:bodyPr/>
          <a:lstStyle/>
          <a:p>
            <a:r>
              <a:rPr lang="en-US" dirty="0" smtClean="0"/>
              <a:t>Presented by J.W. Owens</a:t>
            </a:r>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23275" y="5120036"/>
            <a:ext cx="1790700" cy="476250"/>
          </a:xfrm>
          <a:prstGeom prst="rect">
            <a:avLst/>
          </a:prstGeom>
        </p:spPr>
      </p:pic>
      <p:pic>
        <p:nvPicPr>
          <p:cNvPr id="14" name="Picture Placeholder 13"/>
          <p:cNvPicPr>
            <a:picLocks noGrp="1" noChangeAspect="1"/>
          </p:cNvPicPr>
          <p:nvPr>
            <p:ph type="pic" sz="quarter" idx="10"/>
          </p:nvPr>
        </p:nvPicPr>
        <p:blipFill>
          <a:blip r:embed="rId4">
            <a:extLst>
              <a:ext uri="{28A0092B-C50C-407E-A947-70E740481C1C}">
                <a14:useLocalDpi xmlns:a14="http://schemas.microsoft.com/office/drawing/2010/main" val="0"/>
              </a:ext>
            </a:extLst>
          </a:blip>
          <a:srcRect l="27252" r="27252"/>
          <a:stretch>
            <a:fillRect/>
          </a:stretch>
        </p:blipFill>
        <p:spPr/>
      </p:pic>
      <p:sp>
        <p:nvSpPr>
          <p:cNvPr id="8" name="Rectangle 7"/>
          <p:cNvSpPr/>
          <p:nvPr/>
        </p:nvSpPr>
        <p:spPr>
          <a:xfrm>
            <a:off x="11114314" y="6520543"/>
            <a:ext cx="1077686" cy="337457"/>
          </a:xfrm>
          <a:prstGeom prst="rect">
            <a:avLst/>
          </a:prstGeom>
          <a:solidFill>
            <a:schemeClr val="tx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smtClean="0">
                <a:solidFill>
                  <a:srgbClr val="FFFF00"/>
                </a:solidFill>
              </a:rPr>
              <a:t>JWO 182</a:t>
            </a:r>
            <a:endParaRPr lang="en-US" sz="1600" b="1" dirty="0">
              <a:solidFill>
                <a:srgbClr val="FFFF00"/>
              </a:solidFill>
            </a:endParaRPr>
          </a:p>
        </p:txBody>
      </p:sp>
      <p:sp>
        <p:nvSpPr>
          <p:cNvPr id="7" name="TextBox 6"/>
          <p:cNvSpPr txBox="1"/>
          <p:nvPr/>
        </p:nvSpPr>
        <p:spPr>
          <a:xfrm>
            <a:off x="1405439" y="5730359"/>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138059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Customer Service Tips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2800" b="1" dirty="0"/>
              <a:t>Don't be elusive </a:t>
            </a:r>
            <a:endParaRPr lang="en-US" sz="2800" b="1" dirty="0" smtClean="0"/>
          </a:p>
          <a:p>
            <a:pPr marL="0" indent="0">
              <a:buNone/>
            </a:pPr>
            <a:r>
              <a:rPr lang="en-US" dirty="0" smtClean="0"/>
              <a:t>Make </a:t>
            </a:r>
            <a:r>
              <a:rPr lang="en-US" dirty="0"/>
              <a:t>it easy for customers to get in touch with you. </a:t>
            </a:r>
            <a:endParaRPr lang="en-US" dirty="0" smtClean="0"/>
          </a:p>
          <a:p>
            <a:pPr marL="0" indent="0">
              <a:buNone/>
            </a:pPr>
            <a:r>
              <a:rPr lang="en-US" dirty="0" smtClean="0"/>
              <a:t>Find </a:t>
            </a:r>
            <a:r>
              <a:rPr lang="en-US" dirty="0"/>
              <a:t>out what ways your customers prefer to get in touch with you. </a:t>
            </a:r>
            <a:endParaRPr lang="en-US" dirty="0" smtClean="0"/>
          </a:p>
          <a:p>
            <a:pPr marL="0" indent="0">
              <a:buNone/>
            </a:pPr>
            <a:r>
              <a:rPr lang="en-US" dirty="0" smtClean="0"/>
              <a:t>If</a:t>
            </a:r>
            <a:r>
              <a:rPr lang="en-US" dirty="0"/>
              <a:t>, for example, you run an internet ordering company, you may find that the vast majority of your customer contact will be by email. </a:t>
            </a:r>
            <a:endParaRPr lang="en-US" dirty="0" smtClean="0"/>
          </a:p>
          <a:p>
            <a:pPr marL="0" indent="0">
              <a:buNone/>
            </a:pPr>
            <a:r>
              <a:rPr lang="en-US" dirty="0" smtClean="0"/>
              <a:t>Therefore</a:t>
            </a:r>
            <a:r>
              <a:rPr lang="en-US" dirty="0"/>
              <a:t>, you should ensure that you have a </a:t>
            </a:r>
            <a:r>
              <a:rPr lang="en-US" b="1" dirty="0"/>
              <a:t>'Contact Us' </a:t>
            </a:r>
            <a:r>
              <a:rPr lang="en-US" dirty="0"/>
              <a:t>link on every page of the website and in a prominent position.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6750917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Customer Service Tips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2800" b="1" dirty="0"/>
              <a:t>Don't confuse your customers </a:t>
            </a:r>
            <a:endParaRPr lang="en-US" sz="2800" b="1" dirty="0" smtClean="0"/>
          </a:p>
          <a:p>
            <a:pPr marL="0" indent="0">
              <a:buNone/>
            </a:pPr>
            <a:r>
              <a:rPr lang="en-US" dirty="0" smtClean="0"/>
              <a:t>Don't </a:t>
            </a:r>
            <a:r>
              <a:rPr lang="en-US" dirty="0"/>
              <a:t>use jargon or try to blind your customers with science. </a:t>
            </a:r>
            <a:endParaRPr lang="en-US" dirty="0" smtClean="0"/>
          </a:p>
          <a:p>
            <a:pPr marL="0" indent="0">
              <a:buNone/>
            </a:pPr>
            <a:r>
              <a:rPr lang="en-US" dirty="0" smtClean="0"/>
              <a:t>You </a:t>
            </a:r>
            <a:r>
              <a:rPr lang="en-US" dirty="0"/>
              <a:t>will know more about the product than they do and you should seek to simplify and explain what's happening in plain, clear language. </a:t>
            </a:r>
            <a:endParaRPr lang="en-US" dirty="0" smtClean="0"/>
          </a:p>
          <a:p>
            <a:pPr marL="0" indent="0">
              <a:buNone/>
            </a:pPr>
            <a:r>
              <a:rPr lang="en-US" dirty="0" smtClean="0"/>
              <a:t>If </a:t>
            </a:r>
            <a:r>
              <a:rPr lang="en-US" dirty="0"/>
              <a:t>the customer feels he is being </a:t>
            </a:r>
            <a:r>
              <a:rPr lang="en-US" dirty="0" err="1"/>
              <a:t>patronised</a:t>
            </a:r>
            <a:r>
              <a:rPr lang="en-US" dirty="0"/>
              <a:t> or talked down to he will be much less likely to buy from you in the future.</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894690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Customer Service Tips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2800" b="1" dirty="0"/>
              <a:t>Understand the specifics of a complaint </a:t>
            </a:r>
            <a:endParaRPr lang="en-US" sz="2800" b="1" dirty="0" smtClean="0"/>
          </a:p>
          <a:p>
            <a:pPr marL="0" indent="0">
              <a:buNone/>
            </a:pPr>
            <a:r>
              <a:rPr lang="en-US" dirty="0" smtClean="0"/>
              <a:t>Remember</a:t>
            </a:r>
            <a:r>
              <a:rPr lang="en-US" dirty="0"/>
              <a:t>, before offering a solution to a problem you must fully understand what the problem is. </a:t>
            </a:r>
            <a:endParaRPr lang="en-US" dirty="0" smtClean="0"/>
          </a:p>
          <a:p>
            <a:pPr marL="0" indent="0">
              <a:buNone/>
            </a:pPr>
            <a:r>
              <a:rPr lang="en-US" dirty="0" smtClean="0"/>
              <a:t>Asking </a:t>
            </a:r>
            <a:r>
              <a:rPr lang="en-US" dirty="0"/>
              <a:t>questions and effective listening are the key skills here. </a:t>
            </a:r>
            <a:endParaRPr lang="en-US" dirty="0" smtClean="0"/>
          </a:p>
          <a:p>
            <a:pPr marL="0" indent="0">
              <a:buNone/>
            </a:pPr>
            <a:r>
              <a:rPr lang="en-US" dirty="0" smtClean="0"/>
              <a:t>Be </a:t>
            </a:r>
            <a:r>
              <a:rPr lang="en-US" dirty="0"/>
              <a:t>clear about the actions: what the customer needs to do and what you have promised to do. </a:t>
            </a:r>
            <a:endParaRPr lang="en-US" dirty="0" smtClean="0"/>
          </a:p>
          <a:p>
            <a:pPr marL="0" indent="0">
              <a:buNone/>
            </a:pPr>
            <a:r>
              <a:rPr lang="en-US" dirty="0" smtClean="0"/>
              <a:t>Above </a:t>
            </a:r>
            <a:r>
              <a:rPr lang="en-US" dirty="0"/>
              <a:t>all, take responsibility and keep the customer informed even if there is bad news.</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996209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000" b="1" dirty="0">
                <a:solidFill>
                  <a:srgbClr val="FFFF00"/>
                </a:solidFill>
              </a:rPr>
              <a:t>Customer Service Tips </a:t>
            </a:r>
            <a:endParaRPr lang="en-US" sz="60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
        <p:nvSpPr>
          <p:cNvPr id="6" name="TextBox 5"/>
          <p:cNvSpPr txBox="1"/>
          <p:nvPr/>
        </p:nvSpPr>
        <p:spPr>
          <a:xfrm>
            <a:off x="402771" y="2329543"/>
            <a:ext cx="3820886" cy="1938992"/>
          </a:xfrm>
          <a:prstGeom prst="rect">
            <a:avLst/>
          </a:prstGeom>
          <a:noFill/>
        </p:spPr>
        <p:txBody>
          <a:bodyPr wrap="square" rtlCol="0">
            <a:spAutoFit/>
          </a:bodyPr>
          <a:lstStyle/>
          <a:p>
            <a:pPr algn="ctr"/>
            <a:r>
              <a:rPr lang="en-US" sz="6000" b="1" dirty="0" smtClean="0"/>
              <a:t>Good Selling !</a:t>
            </a:r>
            <a:endParaRPr lang="en-US" sz="6000" b="1"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0041" y="4256315"/>
            <a:ext cx="1685360" cy="609600"/>
          </a:xfrm>
          <a:prstGeom prst="rect">
            <a:avLst/>
          </a:prstGeom>
        </p:spPr>
      </p:pic>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573278" y="1586593"/>
            <a:ext cx="7513948" cy="4400394"/>
          </a:xfrm>
        </p:spPr>
      </p:pic>
      <p:sp>
        <p:nvSpPr>
          <p:cNvPr id="8" name="Content Placeholder 7"/>
          <p:cNvSpPr txBox="1">
            <a:spLocks/>
          </p:cNvSpPr>
          <p:nvPr/>
        </p:nvSpPr>
        <p:spPr>
          <a:xfrm>
            <a:off x="0" y="6044137"/>
            <a:ext cx="12192000" cy="875508"/>
          </a:xfrm>
          <a:prstGeom prst="rect">
            <a:avLst/>
          </a:prstGeom>
        </p:spPr>
        <p:txBody>
          <a:bodyPr vert="horz" lIns="91440" tIns="45720" rIns="91440" bIns="45720" rtlCol="0">
            <a:normAutofit/>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76200" y="1543050"/>
            <a:ext cx="449579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Sales &amp; Office TEAM</a:t>
            </a:r>
            <a:endParaRPr lang="en-US" b="1" dirty="0"/>
          </a:p>
        </p:txBody>
      </p:sp>
      <p:sp>
        <p:nvSpPr>
          <p:cNvPr id="10" name="TextBox 9"/>
          <p:cNvSpPr txBox="1"/>
          <p:nvPr/>
        </p:nvSpPr>
        <p:spPr>
          <a:xfrm>
            <a:off x="231239" y="5084488"/>
            <a:ext cx="4256314"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1" name="TextBox 6"/>
          <p:cNvSpPr txBox="1"/>
          <p:nvPr/>
        </p:nvSpPr>
        <p:spPr>
          <a:xfrm>
            <a:off x="579535" y="5674805"/>
            <a:ext cx="3426372" cy="369332"/>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1" dirty="0" smtClean="0">
                <a:solidFill>
                  <a:srgbClr val="0070C0"/>
                </a:solidFill>
                <a:latin typeface="Bodoni MT" panose="02070603080606020203" pitchFamily="18" charset="0"/>
              </a:rPr>
              <a:t>A Perspective 101 Series</a:t>
            </a:r>
            <a:endParaRPr lang="en-US" b="1" dirty="0">
              <a:solidFill>
                <a:srgbClr val="0070C0"/>
              </a:solidFill>
              <a:latin typeface="Bodoni MT" panose="02070603080606020203" pitchFamily="18" charset="0"/>
            </a:endParaRPr>
          </a:p>
        </p:txBody>
      </p:sp>
    </p:spTree>
    <p:extLst>
      <p:ext uri="{BB962C8B-B14F-4D97-AF65-F5344CB8AC3E}">
        <p14:creationId xmlns:p14="http://schemas.microsoft.com/office/powerpoint/2010/main" val="2435109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Customer Service Tips </a:t>
            </a:r>
          </a:p>
        </p:txBody>
      </p:sp>
      <p:sp>
        <p:nvSpPr>
          <p:cNvPr id="3" name="Content Placeholder 2"/>
          <p:cNvSpPr>
            <a:spLocks noGrp="1"/>
          </p:cNvSpPr>
          <p:nvPr>
            <p:ph idx="1"/>
          </p:nvPr>
        </p:nvSpPr>
        <p:spPr>
          <a:xfrm>
            <a:off x="410482" y="1545771"/>
            <a:ext cx="11480800" cy="5312229"/>
          </a:xfrm>
        </p:spPr>
        <p:txBody>
          <a:bodyPr>
            <a:normAutofit/>
          </a:bodyPr>
          <a:lstStyle/>
          <a:p>
            <a:pPr marL="0" indent="0">
              <a:buNone/>
            </a:pPr>
            <a:r>
              <a:rPr lang="en-US" b="1" i="1" dirty="0"/>
              <a:t>"It is imperative that those people responsible for delivering service to customers know about every aspect of the company and the product/service range" </a:t>
            </a:r>
            <a:endParaRPr lang="en-US" b="1" i="1" dirty="0" smtClean="0"/>
          </a:p>
          <a:p>
            <a:pPr marL="0" indent="0">
              <a:buNone/>
            </a:pPr>
            <a:r>
              <a:rPr lang="en-US" dirty="0" smtClean="0"/>
              <a:t>Keeping </a:t>
            </a:r>
            <a:r>
              <a:rPr lang="en-US" dirty="0"/>
              <a:t>customers happy, ensuring that they come back in the future and encouraging them to sell the merits of your firm to their friends, relations and colleagues is an aspiration of the majority of businesses. </a:t>
            </a:r>
            <a:endParaRPr lang="en-US" dirty="0" smtClean="0"/>
          </a:p>
          <a:p>
            <a:pPr marL="0" indent="0">
              <a:buNone/>
            </a:pPr>
            <a:r>
              <a:rPr lang="en-US" dirty="0" smtClean="0"/>
              <a:t>There </a:t>
            </a:r>
            <a:r>
              <a:rPr lang="en-US" dirty="0"/>
              <a:t>are a number of ways to do this and one of the most effective of these is to provide excellent customer service. But this is easier said than done. Starting and maintaining a good relationship with customers can be a difficult task but once you get the basics right, it can make the difference between the success and failure of your business. Always remember that once a customer has lost faith in your service, it is very difficult to restore. </a:t>
            </a:r>
            <a:endParaRPr lang="en-US" dirty="0" smtClean="0"/>
          </a:p>
          <a:p>
            <a:pPr marL="0" indent="0">
              <a:buNone/>
            </a:pPr>
            <a:r>
              <a:rPr lang="en-US" b="1" dirty="0" smtClean="0"/>
              <a:t>Here </a:t>
            </a:r>
            <a:r>
              <a:rPr lang="en-US" b="1" dirty="0"/>
              <a:t>are some golden rules: </a:t>
            </a:r>
            <a:endParaRPr lang="en-US" b="1"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639872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Customer Service Tips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3200" b="1" dirty="0"/>
              <a:t>Be honest </a:t>
            </a:r>
            <a:endParaRPr lang="en-US" sz="3200" b="1" dirty="0" smtClean="0"/>
          </a:p>
          <a:p>
            <a:pPr marL="0" indent="0">
              <a:buNone/>
            </a:pPr>
            <a:r>
              <a:rPr lang="en-US" dirty="0" smtClean="0"/>
              <a:t>The </a:t>
            </a:r>
            <a:r>
              <a:rPr lang="en-US" dirty="0"/>
              <a:t>number one rule is not to make promises to customers unless you know you can deliver upon them. Often customers come to us whenever they have already encountered problems with your product or service. </a:t>
            </a:r>
            <a:endParaRPr lang="en-US" dirty="0" smtClean="0"/>
          </a:p>
          <a:p>
            <a:pPr marL="0" indent="0">
              <a:buNone/>
            </a:pPr>
            <a:r>
              <a:rPr lang="en-US" dirty="0" smtClean="0"/>
              <a:t>To </a:t>
            </a:r>
            <a:r>
              <a:rPr lang="en-US" dirty="0"/>
              <a:t>promise to remedy the situation, say by rebooking a delivery time or saying you'll call back within the next hour, and then fail to do so will leave customers angry and dissatisfied. </a:t>
            </a:r>
            <a:endParaRPr lang="en-US" dirty="0" smtClean="0"/>
          </a:p>
          <a:p>
            <a:pPr marL="0" indent="0">
              <a:buNone/>
            </a:pPr>
            <a:r>
              <a:rPr lang="en-US" dirty="0" smtClean="0"/>
              <a:t>If </a:t>
            </a:r>
            <a:r>
              <a:rPr lang="en-US" dirty="0"/>
              <a:t>you can't solve the problem immediately, say so. Customers will tend to be more forgiving if you are honest with them.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5402986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Customer Service Tips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3200" b="1" dirty="0"/>
              <a:t>Take responsibility for problems </a:t>
            </a:r>
            <a:endParaRPr lang="en-US" sz="3200" b="1" dirty="0" smtClean="0"/>
          </a:p>
          <a:p>
            <a:pPr marL="0" indent="0">
              <a:buNone/>
            </a:pPr>
            <a:r>
              <a:rPr lang="en-US" dirty="0" smtClean="0"/>
              <a:t>When </a:t>
            </a:r>
            <a:r>
              <a:rPr lang="en-US" dirty="0"/>
              <a:t>there is problem, take responsibility, deal with it promptly and ensure that it is dealt with the least amount of hassle to the customer. </a:t>
            </a:r>
            <a:endParaRPr lang="en-US" dirty="0" smtClean="0"/>
          </a:p>
          <a:p>
            <a:pPr marL="0" indent="0">
              <a:buNone/>
            </a:pPr>
            <a:r>
              <a:rPr lang="en-US" dirty="0" smtClean="0"/>
              <a:t>Be </a:t>
            </a:r>
            <a:r>
              <a:rPr lang="en-US" dirty="0"/>
              <a:t>friendly and polite in your dealings with customers. </a:t>
            </a:r>
            <a:endParaRPr lang="en-US" dirty="0" smtClean="0"/>
          </a:p>
          <a:p>
            <a:pPr marL="0" indent="0">
              <a:buNone/>
            </a:pPr>
            <a:r>
              <a:rPr lang="en-US" dirty="0" smtClean="0"/>
              <a:t>Ensure </a:t>
            </a:r>
            <a:r>
              <a:rPr lang="en-US" dirty="0"/>
              <a:t>they feel valued by your business and that their complaints or views are genuinely taken into consideration. </a:t>
            </a:r>
            <a:endParaRPr lang="en-US" dirty="0" smtClean="0"/>
          </a:p>
          <a:p>
            <a:pPr marL="0" indent="0">
              <a:buNone/>
            </a:pPr>
            <a:r>
              <a:rPr lang="en-US" dirty="0" smtClean="0"/>
              <a:t>In </a:t>
            </a:r>
            <a:r>
              <a:rPr lang="en-US" dirty="0"/>
              <a:t>a telephone call, give customers a chance to air their grievances rather than talking over them. </a:t>
            </a:r>
            <a:endParaRPr lang="en-US" dirty="0" smtClean="0"/>
          </a:p>
          <a:p>
            <a:pPr marL="0" indent="0">
              <a:buNone/>
            </a:pPr>
            <a:r>
              <a:rPr lang="en-US" dirty="0" smtClean="0"/>
              <a:t>Courtesy </a:t>
            </a:r>
            <a:r>
              <a:rPr lang="en-US" dirty="0"/>
              <a:t>costs nothing and will go a long way to building up a sound and long-term relationship with customers.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523885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Customer Service Tips </a:t>
            </a:r>
          </a:p>
        </p:txBody>
      </p:sp>
      <p:sp>
        <p:nvSpPr>
          <p:cNvPr id="3" name="Content Placeholder 2"/>
          <p:cNvSpPr>
            <a:spLocks noGrp="1"/>
          </p:cNvSpPr>
          <p:nvPr>
            <p:ph idx="1"/>
          </p:nvPr>
        </p:nvSpPr>
        <p:spPr>
          <a:xfrm>
            <a:off x="406400" y="1545771"/>
            <a:ext cx="11480800" cy="5312229"/>
          </a:xfrm>
        </p:spPr>
        <p:txBody>
          <a:bodyPr>
            <a:normAutofit/>
          </a:bodyPr>
          <a:lstStyle/>
          <a:p>
            <a:pPr marL="0" indent="0" algn="ctr">
              <a:buNone/>
            </a:pPr>
            <a:r>
              <a:rPr lang="en-US" sz="3600" b="1" dirty="0"/>
              <a:t>When dealing face to face remember that when we communicate with people: </a:t>
            </a:r>
            <a:endParaRPr lang="en-US" sz="3600" b="1" dirty="0" smtClean="0"/>
          </a:p>
          <a:p>
            <a:pPr marL="0" indent="0" algn="ctr">
              <a:buNone/>
            </a:pPr>
            <a:endParaRPr lang="en-US" sz="3600" b="1" dirty="0" smtClean="0"/>
          </a:p>
          <a:p>
            <a:pPr marL="0" indent="0">
              <a:buNone/>
            </a:pPr>
            <a:r>
              <a:rPr lang="en-US" sz="2800" b="1" dirty="0" smtClean="0"/>
              <a:t>• </a:t>
            </a:r>
            <a:r>
              <a:rPr lang="en-US" sz="2800" b="1" dirty="0"/>
              <a:t>7% of communication comes from the words we hear </a:t>
            </a:r>
            <a:endParaRPr lang="en-US" sz="2800" b="1" dirty="0" smtClean="0"/>
          </a:p>
          <a:p>
            <a:pPr marL="0" indent="0">
              <a:buNone/>
            </a:pPr>
            <a:r>
              <a:rPr lang="en-US" sz="2800" b="1" dirty="0" smtClean="0"/>
              <a:t>• </a:t>
            </a:r>
            <a:r>
              <a:rPr lang="en-US" sz="2800" b="1" dirty="0"/>
              <a:t>38% comes from the tone of voice </a:t>
            </a:r>
            <a:endParaRPr lang="en-US" sz="2800" b="1" dirty="0" smtClean="0"/>
          </a:p>
          <a:p>
            <a:pPr marL="0" indent="0">
              <a:buNone/>
            </a:pPr>
            <a:r>
              <a:rPr lang="en-US" sz="2800" b="1" dirty="0" smtClean="0"/>
              <a:t>• </a:t>
            </a:r>
            <a:r>
              <a:rPr lang="en-US" sz="2800" b="1" dirty="0"/>
              <a:t>55% comes from our body language</a:t>
            </a:r>
            <a:endParaRPr lang="en-US" sz="2800" b="1"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289419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Customer Service Tips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2800" b="1" dirty="0"/>
              <a:t>Try to understand your customers better </a:t>
            </a:r>
            <a:endParaRPr lang="en-US" sz="2800" b="1" dirty="0" smtClean="0"/>
          </a:p>
          <a:p>
            <a:pPr marL="0" indent="0">
              <a:buNone/>
            </a:pPr>
            <a:r>
              <a:rPr lang="en-US" dirty="0" smtClean="0"/>
              <a:t>The </a:t>
            </a:r>
            <a:r>
              <a:rPr lang="en-US" dirty="0"/>
              <a:t>primary objective of your customer service is to resolve problems, answer enquiries and generally to make the customer's experience of buying from you as easy, clear and smooth as possible. </a:t>
            </a:r>
            <a:endParaRPr lang="en-US" dirty="0" smtClean="0"/>
          </a:p>
          <a:p>
            <a:pPr marL="0" indent="0">
              <a:buNone/>
            </a:pPr>
            <a:r>
              <a:rPr lang="en-US" dirty="0" smtClean="0"/>
              <a:t>At </a:t>
            </a:r>
            <a:r>
              <a:rPr lang="en-US" dirty="0"/>
              <a:t>another level, it is an opportunity to gain insight into the concerns and opinions of customers and, as already mentioned, a chance to tailor your product or service</a:t>
            </a:r>
            <a:r>
              <a:rPr lang="en-US" dirty="0" smtClean="0"/>
              <a:t>.</a:t>
            </a:r>
          </a:p>
          <a:p>
            <a:pPr marL="0" indent="0">
              <a:buNone/>
            </a:pPr>
            <a:r>
              <a:rPr lang="en-US" dirty="0" smtClean="0"/>
              <a:t> </a:t>
            </a:r>
            <a:r>
              <a:rPr lang="en-US" dirty="0"/>
              <a:t>It is also a chance to sell but this must be done, if at all, sparingly and sensitively</a:t>
            </a:r>
            <a:r>
              <a:rPr lang="en-US" dirty="0" smtClean="0"/>
              <a:t>.</a:t>
            </a:r>
          </a:p>
          <a:p>
            <a:pPr marL="0" indent="0">
              <a:buNone/>
            </a:pPr>
            <a:r>
              <a:rPr lang="en-US" dirty="0" smtClean="0"/>
              <a:t> </a:t>
            </a:r>
            <a:r>
              <a:rPr lang="en-US" dirty="0"/>
              <a:t>The long-term goal is to satisfy customers and try to ensure that they will buy from you in the future and they may not appreciate a hard sell when they have contacted you with a problem.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43988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Customer Service Tips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3200" b="1" dirty="0"/>
              <a:t>Know everything there is to know </a:t>
            </a:r>
            <a:endParaRPr lang="en-US" sz="3200" b="1" dirty="0" smtClean="0"/>
          </a:p>
          <a:p>
            <a:pPr marL="0" indent="0">
              <a:buNone/>
            </a:pPr>
            <a:r>
              <a:rPr lang="en-US" dirty="0" smtClean="0"/>
              <a:t>Dealing </a:t>
            </a:r>
            <a:r>
              <a:rPr lang="en-US" dirty="0"/>
              <a:t>with customers requires knowledge of the business, the products and services, the prices, the terms and conditions, the guarantee terms, promotions and so on. </a:t>
            </a:r>
            <a:endParaRPr lang="en-US" dirty="0" smtClean="0"/>
          </a:p>
          <a:p>
            <a:pPr marL="0" indent="0">
              <a:buNone/>
            </a:pPr>
            <a:r>
              <a:rPr lang="en-US" dirty="0" smtClean="0"/>
              <a:t>It </a:t>
            </a:r>
            <a:r>
              <a:rPr lang="en-US" dirty="0"/>
              <a:t>is imperative that those actually dealing with customers know about every aspect of the company and the product/service range otherwise they will look unprofessional and </a:t>
            </a:r>
            <a:r>
              <a:rPr lang="en-US" dirty="0" err="1"/>
              <a:t>illinformed</a:t>
            </a:r>
            <a:r>
              <a:rPr lang="en-US" dirty="0"/>
              <a:t>.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3042599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Customer Service Tips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2800" b="1" dirty="0"/>
              <a:t>Make your products and services better </a:t>
            </a:r>
            <a:endParaRPr lang="en-US" sz="2800" b="1" dirty="0" smtClean="0"/>
          </a:p>
          <a:p>
            <a:pPr marL="0" indent="0">
              <a:buNone/>
            </a:pPr>
            <a:r>
              <a:rPr lang="en-US" dirty="0" smtClean="0"/>
              <a:t>Most </a:t>
            </a:r>
            <a:r>
              <a:rPr lang="en-US" dirty="0"/>
              <a:t>product innovation comes as a result of feedback from customers. </a:t>
            </a:r>
          </a:p>
          <a:p>
            <a:pPr marL="0" indent="0">
              <a:buNone/>
            </a:pPr>
            <a:r>
              <a:rPr lang="en-US" dirty="0" smtClean="0"/>
              <a:t>When </a:t>
            </a:r>
            <a:r>
              <a:rPr lang="en-US" dirty="0"/>
              <a:t>customers regularly call to ask questions about the assembly instructions you provide with a certain product, for example, you should take this as a signal that the instructions are not adequately detailed or clear for all of your customers. </a:t>
            </a:r>
            <a:endParaRPr lang="en-US" dirty="0" smtClean="0"/>
          </a:p>
          <a:p>
            <a:pPr marL="0" indent="0">
              <a:buNone/>
            </a:pPr>
            <a:r>
              <a:rPr lang="en-US" dirty="0" smtClean="0"/>
              <a:t>This </a:t>
            </a:r>
            <a:r>
              <a:rPr lang="en-US" dirty="0"/>
              <a:t>gives you the opportunity to provide better instructions next time, improving the customer experience as you go along and reducing the number of calls you receive on that particular aspect of the service.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2840410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543" y="102734"/>
            <a:ext cx="10472057" cy="1036850"/>
          </a:xfrm>
        </p:spPr>
        <p:txBody>
          <a:bodyPr>
            <a:normAutofit/>
          </a:bodyPr>
          <a:lstStyle/>
          <a:p>
            <a:r>
              <a:rPr lang="en-US" sz="6600" b="1" dirty="0">
                <a:solidFill>
                  <a:srgbClr val="FFFF00"/>
                </a:solidFill>
              </a:rPr>
              <a:t>Customer Service Tips </a:t>
            </a:r>
          </a:p>
        </p:txBody>
      </p:sp>
      <p:sp>
        <p:nvSpPr>
          <p:cNvPr id="3" name="Content Placeholder 2"/>
          <p:cNvSpPr>
            <a:spLocks noGrp="1"/>
          </p:cNvSpPr>
          <p:nvPr>
            <p:ph idx="1"/>
          </p:nvPr>
        </p:nvSpPr>
        <p:spPr>
          <a:xfrm>
            <a:off x="406400" y="1545771"/>
            <a:ext cx="11480800" cy="5312229"/>
          </a:xfrm>
        </p:spPr>
        <p:txBody>
          <a:bodyPr>
            <a:normAutofit/>
          </a:bodyPr>
          <a:lstStyle/>
          <a:p>
            <a:pPr marL="0" indent="0">
              <a:buNone/>
            </a:pPr>
            <a:r>
              <a:rPr lang="en-US" sz="2800" b="1" dirty="0"/>
              <a:t>Never lose your cool, or get angry </a:t>
            </a:r>
            <a:endParaRPr lang="en-US" sz="2800" b="1" dirty="0" smtClean="0"/>
          </a:p>
          <a:p>
            <a:pPr marL="0" indent="0">
              <a:buNone/>
            </a:pPr>
            <a:r>
              <a:rPr lang="en-US" dirty="0" smtClean="0"/>
              <a:t>There's </a:t>
            </a:r>
            <a:r>
              <a:rPr lang="en-US" dirty="0"/>
              <a:t>no point in getting into a heated argument with your customers where it can be avoided. </a:t>
            </a:r>
            <a:endParaRPr lang="en-US" dirty="0" smtClean="0"/>
          </a:p>
          <a:p>
            <a:pPr marL="0" indent="0">
              <a:buNone/>
            </a:pPr>
            <a:r>
              <a:rPr lang="en-US" dirty="0" smtClean="0"/>
              <a:t>Never </a:t>
            </a:r>
            <a:r>
              <a:rPr lang="en-US" dirty="0"/>
              <a:t>lose your temper and always concentrate on the resolution rather than focus on minor details of the problem. </a:t>
            </a:r>
            <a:endParaRPr lang="en-US" dirty="0" smtClean="0"/>
          </a:p>
          <a:p>
            <a:pPr marL="0" indent="0">
              <a:buNone/>
            </a:pPr>
            <a:r>
              <a:rPr lang="en-US" dirty="0" smtClean="0"/>
              <a:t>Sometimes </a:t>
            </a:r>
            <a:r>
              <a:rPr lang="en-US" dirty="0"/>
              <a:t>you may need to back down in a negotiation to retain the loyalty of your customers even when you know they are in the wrong. </a:t>
            </a: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6150" y="296635"/>
            <a:ext cx="895350" cy="238125"/>
          </a:xfrm>
          <a:prstGeom prst="rect">
            <a:avLst/>
          </a:prstGeom>
        </p:spPr>
      </p:pic>
    </p:spTree>
    <p:extLst>
      <p:ext uri="{BB962C8B-B14F-4D97-AF65-F5344CB8AC3E}">
        <p14:creationId xmlns:p14="http://schemas.microsoft.com/office/powerpoint/2010/main" val="16071559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Sales Direction 16X9">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SalesDirection_16x9.potx" id="{FE35DD5A-B687-4161-B4D9-35484B75A379}" vid="{5DB76398-B2EF-4269-B3B2-C0E4C29F3554}"/>
    </a:ext>
  </a:extLst>
</a:theme>
</file>

<file path=ppt/theme/theme2.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alesDirection">
      <a:dk1>
        <a:srgbClr val="595959"/>
      </a:dk1>
      <a:lt1>
        <a:sysClr val="window" lastClr="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Book Antiqua">
      <a:majorFont>
        <a:latin typeface="Book Antiqua"/>
        <a:ea typeface=""/>
        <a:cs typeface=""/>
      </a:majorFont>
      <a:minorFont>
        <a:latin typeface="Book Antiqu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283</TotalTime>
  <Words>1257</Words>
  <Application>Microsoft Office PowerPoint</Application>
  <PresentationFormat>Custom</PresentationFormat>
  <Paragraphs>72</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Sales Direction 16X9</vt:lpstr>
      <vt:lpstr>Customer Service Tips </vt:lpstr>
      <vt:lpstr>Customer Service Tips </vt:lpstr>
      <vt:lpstr>Customer Service Tips </vt:lpstr>
      <vt:lpstr>Customer Service Tips </vt:lpstr>
      <vt:lpstr>Customer Service Tips </vt:lpstr>
      <vt:lpstr>Customer Service Tips </vt:lpstr>
      <vt:lpstr>Customer Service Tips </vt:lpstr>
      <vt:lpstr>Customer Service Tips </vt:lpstr>
      <vt:lpstr>Customer Service Tips </vt:lpstr>
      <vt:lpstr>Customer Service Tips </vt:lpstr>
      <vt:lpstr>Customer Service Tips </vt:lpstr>
      <vt:lpstr>Customer Service Tips </vt:lpstr>
      <vt:lpstr>Customer Service Tips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with Picture Layout</dc:title>
  <dc:creator>JW Owens</dc:creator>
  <cp:lastModifiedBy>JW Owens</cp:lastModifiedBy>
  <cp:revision>33</cp:revision>
  <dcterms:created xsi:type="dcterms:W3CDTF">2012-08-30T21:52:00Z</dcterms:created>
  <dcterms:modified xsi:type="dcterms:W3CDTF">2016-08-01T14:17:12Z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0x0101007C1D5F340F01F94FA2FD29A5E6DC872E</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