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258" r:id="rId3"/>
    <p:sldId id="293" r:id="rId4"/>
    <p:sldId id="294" r:id="rId5"/>
    <p:sldId id="296" r:id="rId6"/>
    <p:sldId id="297" r:id="rId7"/>
    <p:sldId id="301" r:id="rId8"/>
    <p:sldId id="300" r:id="rId9"/>
    <p:sldId id="299" r:id="rId10"/>
    <p:sldId id="298" r:id="rId11"/>
    <p:sldId id="302" r:id="rId12"/>
    <p:sldId id="303" r:id="rId13"/>
    <p:sldId id="305" r:id="rId14"/>
    <p:sldId id="304" r:id="rId15"/>
    <p:sldId id="29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7520" y="1873584"/>
            <a:ext cx="6268720" cy="992279"/>
          </a:xfrm>
        </p:spPr>
        <p:txBody>
          <a:bodyPr>
            <a:noAutofit/>
          </a:bodyPr>
          <a:lstStyle/>
          <a:p>
            <a:pPr algn="ctr"/>
            <a:r>
              <a:rPr lang="en-US" sz="5400" b="1" dirty="0"/>
              <a:t>Dealing With Objections </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3519" r="23519"/>
          <a:stretch>
            <a:fillRect/>
          </a:stretch>
        </p:blipFill>
        <p:spPr/>
      </p:pic>
      <p:sp>
        <p:nvSpPr>
          <p:cNvPr id="9" name="Rectangle 8"/>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180</a:t>
            </a:r>
            <a:endParaRPr lang="en-US" sz="1600" b="1" dirty="0">
              <a:solidFill>
                <a:srgbClr val="FFFF00"/>
              </a:solidFill>
            </a:endParaRPr>
          </a:p>
        </p:txBody>
      </p:sp>
      <p:sp>
        <p:nvSpPr>
          <p:cNvPr id="7" name="TextBox 6"/>
          <p:cNvSpPr txBox="1"/>
          <p:nvPr/>
        </p:nvSpPr>
        <p:spPr>
          <a:xfrm>
            <a:off x="1405439" y="5737163"/>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3. Deal with the objection </a:t>
            </a:r>
            <a:endParaRPr lang="en-US" sz="2800" b="1" dirty="0" smtClean="0"/>
          </a:p>
          <a:p>
            <a:pPr marL="0" indent="0">
              <a:buNone/>
            </a:pPr>
            <a:endParaRPr lang="en-US" dirty="0" smtClean="0"/>
          </a:p>
          <a:p>
            <a:pPr marL="0" indent="0">
              <a:buNone/>
            </a:pPr>
            <a:r>
              <a:rPr lang="en-US" dirty="0" smtClean="0"/>
              <a:t>Once </a:t>
            </a:r>
            <a:r>
              <a:rPr lang="en-US" dirty="0"/>
              <a:t>you fully understand the nature of the objection then it can be answered in different ways depending on whether it is </a:t>
            </a:r>
            <a:endParaRPr lang="en-US" dirty="0" smtClean="0"/>
          </a:p>
          <a:p>
            <a:pPr marL="0" indent="0">
              <a:buNone/>
            </a:pPr>
            <a:endParaRPr lang="en-US" b="1" dirty="0" smtClean="0"/>
          </a:p>
          <a:p>
            <a:pPr marL="0" indent="0">
              <a:buNone/>
            </a:pPr>
            <a:r>
              <a:rPr lang="en-US" b="1" dirty="0" smtClean="0"/>
              <a:t>• </a:t>
            </a:r>
            <a:r>
              <a:rPr lang="en-US" b="1" dirty="0"/>
              <a:t>a misunderstanding by the customer </a:t>
            </a:r>
            <a:endParaRPr lang="en-US" b="1" dirty="0" smtClean="0"/>
          </a:p>
          <a:p>
            <a:pPr marL="0" indent="0">
              <a:buNone/>
            </a:pPr>
            <a:r>
              <a:rPr lang="en-US" b="1" dirty="0" smtClean="0"/>
              <a:t>• </a:t>
            </a:r>
            <a:r>
              <a:rPr lang="en-US" b="1" dirty="0"/>
              <a:t>disbelief over claims you are making </a:t>
            </a:r>
            <a:endParaRPr lang="en-US" b="1" dirty="0" smtClean="0"/>
          </a:p>
          <a:p>
            <a:pPr marL="0" indent="0">
              <a:buNone/>
            </a:pPr>
            <a:r>
              <a:rPr lang="en-US" b="1" dirty="0" smtClean="0"/>
              <a:t>• </a:t>
            </a:r>
            <a:r>
              <a:rPr lang="en-US" b="1" dirty="0"/>
              <a:t>a product disadvantage</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72864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lnSpcReduction="10000"/>
          </a:bodyPr>
          <a:lstStyle/>
          <a:p>
            <a:pPr marL="0" indent="0">
              <a:buNone/>
            </a:pPr>
            <a:r>
              <a:rPr lang="en-US" b="1" dirty="0"/>
              <a:t>Misunderstanding </a:t>
            </a:r>
            <a:endParaRPr lang="en-US" b="1" dirty="0" smtClean="0"/>
          </a:p>
          <a:p>
            <a:pPr marL="0" indent="0">
              <a:buNone/>
            </a:pPr>
            <a:r>
              <a:rPr lang="en-US" dirty="0" smtClean="0"/>
              <a:t>Where </a:t>
            </a:r>
            <a:r>
              <a:rPr lang="en-US" dirty="0"/>
              <a:t>the objection is based on a misunderstanding of something you have said then you must: </a:t>
            </a:r>
            <a:endParaRPr lang="en-US" dirty="0" smtClean="0"/>
          </a:p>
          <a:p>
            <a:pPr marL="0" indent="0">
              <a:buNone/>
            </a:pPr>
            <a:r>
              <a:rPr lang="en-US" dirty="0" smtClean="0"/>
              <a:t>• </a:t>
            </a:r>
            <a:r>
              <a:rPr lang="en-US" dirty="0"/>
              <a:t>take responsibility for the misunderstanding </a:t>
            </a:r>
            <a:endParaRPr lang="en-US" dirty="0" smtClean="0"/>
          </a:p>
          <a:p>
            <a:pPr marL="0" indent="0">
              <a:buNone/>
            </a:pPr>
            <a:r>
              <a:rPr lang="en-US" dirty="0" smtClean="0"/>
              <a:t>• </a:t>
            </a:r>
            <a:r>
              <a:rPr lang="en-US" dirty="0"/>
              <a:t>give information to clarify the true position </a:t>
            </a:r>
            <a:endParaRPr lang="en-US" dirty="0" smtClean="0"/>
          </a:p>
          <a:p>
            <a:pPr marL="0" indent="0">
              <a:buNone/>
            </a:pPr>
            <a:r>
              <a:rPr lang="en-US" dirty="0" smtClean="0"/>
              <a:t>• </a:t>
            </a:r>
            <a:r>
              <a:rPr lang="en-US" dirty="0"/>
              <a:t>gain agreement to proceed </a:t>
            </a:r>
            <a:endParaRPr lang="en-US" dirty="0" smtClean="0"/>
          </a:p>
          <a:p>
            <a:pPr marL="0" indent="0">
              <a:buNone/>
            </a:pPr>
            <a:r>
              <a:rPr lang="en-US" dirty="0" smtClean="0"/>
              <a:t>For </a:t>
            </a:r>
            <a:r>
              <a:rPr lang="en-US" dirty="0"/>
              <a:t>example the customer says: </a:t>
            </a:r>
            <a:r>
              <a:rPr lang="en-US" b="1" i="1" dirty="0"/>
              <a:t>I don't wish to see anyone from your company as I am working full-time and can't afford to take time off work during the day</a:t>
            </a:r>
            <a:r>
              <a:rPr lang="en-US" dirty="0"/>
              <a:t>. </a:t>
            </a:r>
            <a:endParaRPr lang="en-US" dirty="0" smtClean="0"/>
          </a:p>
          <a:p>
            <a:pPr marL="0" indent="0">
              <a:buNone/>
            </a:pPr>
            <a:r>
              <a:rPr lang="en-US" dirty="0" smtClean="0"/>
              <a:t>The </a:t>
            </a:r>
            <a:r>
              <a:rPr lang="en-US" dirty="0"/>
              <a:t>customer has clearly misunderstood the fact that someone will be available to call outside normal office hours. </a:t>
            </a:r>
            <a:r>
              <a:rPr lang="en-US" b="1" i="1" dirty="0"/>
              <a:t>I obviously haven't made myself clear </a:t>
            </a:r>
            <a:r>
              <a:rPr lang="en-US" b="1" i="1" dirty="0" err="1"/>
              <a:t>Mr</a:t>
            </a:r>
            <a:r>
              <a:rPr lang="en-US" b="1" i="1" dirty="0"/>
              <a:t> Smith. I will be pleased to call at any time in the evening to suit yourself. I will actually be in your area on Thursday. Would 7.30 be convenient or would you prefer a slightly earlier time. </a:t>
            </a:r>
            <a:endParaRPr lang="en-US" b="1" i="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419737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lnSpcReduction="10000"/>
          </a:bodyPr>
          <a:lstStyle/>
          <a:p>
            <a:pPr marL="0" indent="0">
              <a:buNone/>
            </a:pPr>
            <a:r>
              <a:rPr lang="en-US" b="1" dirty="0"/>
              <a:t>Disbelief </a:t>
            </a:r>
            <a:endParaRPr lang="en-US" b="1" dirty="0" smtClean="0"/>
          </a:p>
          <a:p>
            <a:pPr marL="0" indent="0">
              <a:buNone/>
            </a:pPr>
            <a:r>
              <a:rPr lang="en-US" dirty="0" smtClean="0"/>
              <a:t>This </a:t>
            </a:r>
            <a:r>
              <a:rPr lang="en-US" dirty="0"/>
              <a:t>occurs where you have made a statement and the customer does not believe you, or at least doubts some of the claims you have made. For example: </a:t>
            </a:r>
            <a:r>
              <a:rPr lang="en-US" b="1" i="1" dirty="0"/>
              <a:t>I think you are too </a:t>
            </a:r>
            <a:r>
              <a:rPr lang="en-US" b="1" i="1" dirty="0" smtClean="0"/>
              <a:t>expensive.</a:t>
            </a:r>
            <a:r>
              <a:rPr lang="en-US" dirty="0" smtClean="0"/>
              <a:t>   To </a:t>
            </a:r>
            <a:r>
              <a:rPr lang="en-US" dirty="0"/>
              <a:t>answer this and other types of objection there is a method called </a:t>
            </a:r>
            <a:r>
              <a:rPr lang="en-US" b="1" dirty="0"/>
              <a:t>Feel, Felt, Found</a:t>
            </a:r>
            <a:r>
              <a:rPr lang="en-US" dirty="0"/>
              <a:t>, which is very effective for dealing with objections without attacking your customer’s belief system. </a:t>
            </a:r>
            <a:r>
              <a:rPr lang="en-US" dirty="0" smtClean="0"/>
              <a:t> Let's </a:t>
            </a:r>
            <a:r>
              <a:rPr lang="en-US" dirty="0"/>
              <a:t>use the price example. </a:t>
            </a:r>
            <a:r>
              <a:rPr lang="en-US" dirty="0" smtClean="0"/>
              <a:t> After </a:t>
            </a:r>
            <a:r>
              <a:rPr lang="en-US" dirty="0"/>
              <a:t>clarifying, we could say: </a:t>
            </a:r>
            <a:endParaRPr lang="en-US" dirty="0" smtClean="0"/>
          </a:p>
          <a:p>
            <a:pPr marL="0" indent="0">
              <a:buNone/>
            </a:pPr>
            <a:r>
              <a:rPr lang="en-US" b="1" i="1" dirty="0" smtClean="0"/>
              <a:t>I </a:t>
            </a:r>
            <a:r>
              <a:rPr lang="en-US" b="1" i="1" dirty="0"/>
              <a:t>understand how you feel </a:t>
            </a:r>
            <a:r>
              <a:rPr lang="en-US" b="1" i="1" dirty="0" err="1"/>
              <a:t>Mrs</a:t>
            </a:r>
            <a:r>
              <a:rPr lang="en-US" b="1" i="1" dirty="0"/>
              <a:t> Smith. Other people have felt exactly the same. People in the same business as yourself who are now our customers. When we first made contact there were often other companies who were able to provide quotes that were a little bit cheaper than ours. However, what they found was that because we have invested heavily in new technology and are able to guarantee a 3 hour response to any problems that may occur during implementation, it was very much more cost effective in the longer term to pay a little bit more up front. So, that being the case, would you like to go ahead with the project?</a:t>
            </a:r>
            <a:endParaRPr lang="en-US" b="1" i="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61736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fontScale="92500" lnSpcReduction="10000"/>
          </a:bodyPr>
          <a:lstStyle/>
          <a:p>
            <a:pPr marL="0" indent="0">
              <a:buNone/>
            </a:pPr>
            <a:r>
              <a:rPr lang="en-US" sz="2600" b="1" dirty="0"/>
              <a:t>Product Disadvantage </a:t>
            </a:r>
            <a:endParaRPr lang="en-US" sz="2600" b="1" dirty="0" smtClean="0"/>
          </a:p>
          <a:p>
            <a:pPr marL="0" indent="0">
              <a:buNone/>
            </a:pPr>
            <a:r>
              <a:rPr lang="en-US" dirty="0" smtClean="0"/>
              <a:t>This </a:t>
            </a:r>
            <a:r>
              <a:rPr lang="en-US" dirty="0"/>
              <a:t>occurs where there is a feature of your product or service that is genuinely less advantageous than a feature of a competitor's product or service.  </a:t>
            </a:r>
            <a:r>
              <a:rPr lang="en-US" dirty="0" smtClean="0"/>
              <a:t> For </a:t>
            </a:r>
            <a:r>
              <a:rPr lang="en-US" dirty="0"/>
              <a:t>example, the customer could say: </a:t>
            </a:r>
            <a:endParaRPr lang="en-US" dirty="0" smtClean="0"/>
          </a:p>
          <a:p>
            <a:pPr marL="0" indent="0">
              <a:buNone/>
            </a:pPr>
            <a:r>
              <a:rPr lang="en-US" b="1" i="1" dirty="0" smtClean="0"/>
              <a:t>We </a:t>
            </a:r>
            <a:r>
              <a:rPr lang="en-US" b="1" i="1" dirty="0"/>
              <a:t>use a local company with an office in the high street. There is a disadvantage here because you don't have a similar office in this location and is a genuine disadvantage, which needs to be put in perspective. </a:t>
            </a:r>
            <a:r>
              <a:rPr lang="en-US" b="1" i="1" dirty="0" smtClean="0"/>
              <a:t>  </a:t>
            </a:r>
          </a:p>
          <a:p>
            <a:pPr marL="0" indent="0">
              <a:buNone/>
            </a:pPr>
            <a:r>
              <a:rPr lang="en-US" dirty="0" smtClean="0"/>
              <a:t>We </a:t>
            </a:r>
            <a:r>
              <a:rPr lang="en-US" dirty="0"/>
              <a:t>try to overcome the disadvantage by stating the advantages of dealing with your company, in the hope that the advantages will outweigh any disadvantages. This is often called the </a:t>
            </a:r>
            <a:r>
              <a:rPr lang="en-US" b="1" i="1" dirty="0"/>
              <a:t>`Balance Sheet Method'. </a:t>
            </a:r>
            <a:r>
              <a:rPr lang="en-US" dirty="0"/>
              <a:t>To do this successfully you need to be aware of your main selling points and the services you can provide that are superior to those provided by others. </a:t>
            </a:r>
            <a:endParaRPr lang="en-US" dirty="0" smtClean="0"/>
          </a:p>
          <a:p>
            <a:pPr marL="0" indent="0">
              <a:buNone/>
            </a:pPr>
            <a:r>
              <a:rPr lang="en-US" dirty="0" smtClean="0"/>
              <a:t>However</a:t>
            </a:r>
            <a:r>
              <a:rPr lang="en-US" dirty="0"/>
              <a:t>, before we deal with the objection we need to clarify why having a local office is important to the customer and whether other parts of our service might outweigh the disadvantage that has been identified. </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06847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b="1" dirty="0"/>
              <a:t>4. Advance the sale. </a:t>
            </a:r>
            <a:endParaRPr lang="en-US" b="1" dirty="0" smtClean="0"/>
          </a:p>
          <a:p>
            <a:pPr marL="0" indent="0">
              <a:buNone/>
            </a:pPr>
            <a:r>
              <a:rPr lang="en-US" dirty="0" smtClean="0"/>
              <a:t>The </a:t>
            </a:r>
            <a:r>
              <a:rPr lang="en-US" dirty="0"/>
              <a:t>key to objection handling is to react less quickly when an objection is raised and find out more about the problem. </a:t>
            </a:r>
            <a:endParaRPr lang="en-US" dirty="0" smtClean="0"/>
          </a:p>
          <a:p>
            <a:pPr marL="0" indent="0">
              <a:buNone/>
            </a:pPr>
            <a:r>
              <a:rPr lang="en-US" dirty="0" smtClean="0"/>
              <a:t>Clarify </a:t>
            </a:r>
            <a:r>
              <a:rPr lang="en-US" dirty="0"/>
              <a:t>exactly what the problem is then try to overcome the objection. </a:t>
            </a:r>
            <a:endParaRPr lang="en-US" dirty="0" smtClean="0"/>
          </a:p>
          <a:p>
            <a:pPr marL="0" indent="0">
              <a:buNone/>
            </a:pPr>
            <a:r>
              <a:rPr lang="en-US" dirty="0" smtClean="0"/>
              <a:t>Ask </a:t>
            </a:r>
            <a:r>
              <a:rPr lang="en-US" dirty="0"/>
              <a:t>more questions. </a:t>
            </a:r>
            <a:endParaRPr lang="en-US" dirty="0" smtClean="0"/>
          </a:p>
          <a:p>
            <a:pPr marL="0" indent="0">
              <a:buNone/>
            </a:pPr>
            <a:r>
              <a:rPr lang="en-US" dirty="0" smtClean="0"/>
              <a:t>Finally</a:t>
            </a:r>
            <a:r>
              <a:rPr lang="en-US" dirty="0"/>
              <a:t>, if you have dealt with the objection successfully and it is the right time, close the sale, or move on the next stage of the sales process.</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45269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Dealing With Objections </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10875"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487" y="4376061"/>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267200" y="1632856"/>
            <a:ext cx="7818206" cy="4411281"/>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610913" y="5686082"/>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10482" y="1545771"/>
            <a:ext cx="11480800" cy="5312229"/>
          </a:xfrm>
        </p:spPr>
        <p:txBody>
          <a:bodyPr>
            <a:normAutofit lnSpcReduction="10000"/>
          </a:bodyPr>
          <a:lstStyle/>
          <a:p>
            <a:pPr marL="0" indent="0">
              <a:buNone/>
            </a:pPr>
            <a:r>
              <a:rPr lang="en-US" sz="3200" b="1" dirty="0"/>
              <a:t>During the sales process most people will raise objections. </a:t>
            </a:r>
            <a:r>
              <a:rPr lang="en-US" dirty="0"/>
              <a:t>Objections are raised for many reasons. </a:t>
            </a:r>
            <a:endParaRPr lang="en-US" dirty="0" smtClean="0"/>
          </a:p>
          <a:p>
            <a:pPr marL="0" indent="0">
              <a:buNone/>
            </a:pPr>
            <a:r>
              <a:rPr lang="en-US" b="1" dirty="0" smtClean="0"/>
              <a:t>At </a:t>
            </a:r>
            <a:r>
              <a:rPr lang="en-US" b="1" dirty="0"/>
              <a:t>some stage, customers </a:t>
            </a:r>
            <a:endParaRPr lang="en-US" b="1" dirty="0" smtClean="0"/>
          </a:p>
          <a:p>
            <a:pPr marL="0" indent="0">
              <a:buNone/>
            </a:pPr>
            <a:r>
              <a:rPr lang="en-US" b="1" dirty="0" smtClean="0"/>
              <a:t>• </a:t>
            </a:r>
            <a:r>
              <a:rPr lang="en-US" b="1" dirty="0"/>
              <a:t>misunderstand something you have said </a:t>
            </a:r>
            <a:endParaRPr lang="en-US" b="1" dirty="0" smtClean="0"/>
          </a:p>
          <a:p>
            <a:pPr marL="0" indent="0">
              <a:buNone/>
            </a:pPr>
            <a:r>
              <a:rPr lang="en-US" b="1" dirty="0" smtClean="0"/>
              <a:t>• </a:t>
            </a:r>
            <a:r>
              <a:rPr lang="en-US" b="1" dirty="0"/>
              <a:t>feel </a:t>
            </a:r>
            <a:r>
              <a:rPr lang="en-US" b="1" dirty="0" smtClean="0"/>
              <a:t>pressurized </a:t>
            </a:r>
          </a:p>
          <a:p>
            <a:pPr marL="0" indent="0">
              <a:buNone/>
            </a:pPr>
            <a:r>
              <a:rPr lang="en-US" b="1" dirty="0" smtClean="0"/>
              <a:t>• </a:t>
            </a:r>
            <a:r>
              <a:rPr lang="en-US" b="1" dirty="0"/>
              <a:t>are not convinced about your claims </a:t>
            </a:r>
            <a:endParaRPr lang="en-US" b="1" dirty="0" smtClean="0"/>
          </a:p>
          <a:p>
            <a:pPr marL="0" indent="0">
              <a:buNone/>
            </a:pPr>
            <a:r>
              <a:rPr lang="en-US" b="1" dirty="0" smtClean="0"/>
              <a:t>• </a:t>
            </a:r>
            <a:r>
              <a:rPr lang="en-US" b="1" dirty="0"/>
              <a:t>haven't yet made up their mind </a:t>
            </a:r>
            <a:endParaRPr lang="en-US" b="1" dirty="0" smtClean="0"/>
          </a:p>
          <a:p>
            <a:pPr marL="0" indent="0">
              <a:buNone/>
            </a:pPr>
            <a:r>
              <a:rPr lang="en-US" b="1" dirty="0" smtClean="0"/>
              <a:t>• </a:t>
            </a:r>
            <a:r>
              <a:rPr lang="en-US" b="1" dirty="0"/>
              <a:t>have misunderstood something </a:t>
            </a:r>
            <a:endParaRPr lang="en-US" b="1" dirty="0" smtClean="0"/>
          </a:p>
          <a:p>
            <a:pPr marL="0" indent="0">
              <a:buNone/>
            </a:pPr>
            <a:r>
              <a:rPr lang="en-US" b="1" dirty="0" smtClean="0"/>
              <a:t>• </a:t>
            </a:r>
            <a:r>
              <a:rPr lang="en-US" b="1" dirty="0"/>
              <a:t>have to go back and justify their buying decision to others </a:t>
            </a:r>
            <a:endParaRPr lang="en-US" b="1" dirty="0" smtClean="0"/>
          </a:p>
          <a:p>
            <a:pPr marL="0" indent="0">
              <a:buNone/>
            </a:pPr>
            <a:r>
              <a:rPr lang="en-US" b="1" dirty="0" smtClean="0"/>
              <a:t>• </a:t>
            </a:r>
            <a:r>
              <a:rPr lang="en-US" b="1" dirty="0"/>
              <a:t>want to make a buying decision </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When people are about to make a buying decision they worry. </a:t>
            </a:r>
            <a:endParaRPr lang="en-US" sz="2800" b="1" dirty="0" smtClean="0"/>
          </a:p>
          <a:p>
            <a:pPr marL="0" indent="0">
              <a:buNone/>
            </a:pPr>
            <a:r>
              <a:rPr lang="en-US" dirty="0" smtClean="0"/>
              <a:t>What </a:t>
            </a:r>
            <a:r>
              <a:rPr lang="en-US" dirty="0"/>
              <a:t>they worry about is making a mistake. </a:t>
            </a:r>
            <a:endParaRPr lang="en-US" dirty="0" smtClean="0"/>
          </a:p>
          <a:p>
            <a:pPr marL="0" indent="0">
              <a:buNone/>
            </a:pPr>
            <a:r>
              <a:rPr lang="en-US" dirty="0" smtClean="0"/>
              <a:t>This </a:t>
            </a:r>
            <a:r>
              <a:rPr lang="en-US" dirty="0"/>
              <a:t>is the most common time, in the sales process, when objections are raised; just before the decision to purchase. </a:t>
            </a:r>
            <a:endParaRPr lang="en-US" dirty="0" smtClean="0"/>
          </a:p>
          <a:p>
            <a:pPr marL="0" indent="0">
              <a:buNone/>
            </a:pPr>
            <a:r>
              <a:rPr lang="en-US" dirty="0" smtClean="0"/>
              <a:t>Often</a:t>
            </a:r>
            <a:r>
              <a:rPr lang="en-US" dirty="0"/>
              <a:t>, what the customer is looking for is reassurance that their decision to buy is the right one. This is why objections are commonly raised at this stage. </a:t>
            </a:r>
            <a:endParaRPr lang="en-US" dirty="0" smtClean="0"/>
          </a:p>
          <a:p>
            <a:pPr marL="0" indent="0">
              <a:buNone/>
            </a:pPr>
            <a:r>
              <a:rPr lang="en-US" dirty="0" smtClean="0"/>
              <a:t>The </a:t>
            </a:r>
            <a:r>
              <a:rPr lang="en-US" dirty="0"/>
              <a:t>problem is that if we observe the </a:t>
            </a:r>
            <a:r>
              <a:rPr lang="en-US" dirty="0" smtClean="0"/>
              <a:t>behavior </a:t>
            </a:r>
            <a:r>
              <a:rPr lang="en-US" dirty="0"/>
              <a:t>of salespeople during this process, it can be quite negative. </a:t>
            </a:r>
            <a:endParaRPr lang="en-US" dirty="0" smtClean="0"/>
          </a:p>
          <a:p>
            <a:pPr marL="0" indent="0">
              <a:buNone/>
            </a:pPr>
            <a:r>
              <a:rPr lang="en-US" dirty="0" smtClean="0"/>
              <a:t>The </a:t>
            </a:r>
            <a:r>
              <a:rPr lang="en-US" dirty="0"/>
              <a:t>most common thing that happens when a salesperson hears an objection is that they interrupt the customer.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endParaRPr lang="en-US" dirty="0" smtClean="0"/>
          </a:p>
          <a:p>
            <a:pPr marL="0" indent="0">
              <a:buNone/>
            </a:pPr>
            <a:r>
              <a:rPr lang="en-US" dirty="0" smtClean="0"/>
              <a:t>The </a:t>
            </a:r>
            <a:r>
              <a:rPr lang="en-US" dirty="0"/>
              <a:t>customer says </a:t>
            </a:r>
            <a:r>
              <a:rPr lang="en-US" b="1" i="1" dirty="0"/>
              <a:t>“It looks a bit expensive” </a:t>
            </a:r>
            <a:r>
              <a:rPr lang="en-US" dirty="0"/>
              <a:t>and the salesperson, who has heard the objection many times before, interrupts and jumps in to the conversation. </a:t>
            </a:r>
            <a:endParaRPr lang="en-US" dirty="0" smtClean="0"/>
          </a:p>
          <a:p>
            <a:pPr marL="0" indent="0">
              <a:buNone/>
            </a:pPr>
            <a:endParaRPr lang="en-US" dirty="0" smtClean="0"/>
          </a:p>
          <a:p>
            <a:pPr marL="0" indent="0">
              <a:buNone/>
            </a:pPr>
            <a:r>
              <a:rPr lang="en-US" dirty="0" smtClean="0"/>
              <a:t>What </a:t>
            </a:r>
            <a:r>
              <a:rPr lang="en-US" dirty="0"/>
              <a:t>often then happens is the salesperson effectively says to the customer </a:t>
            </a:r>
            <a:r>
              <a:rPr lang="en-US" b="1" i="1" dirty="0"/>
              <a:t>“We are not too expensive” </a:t>
            </a:r>
            <a:r>
              <a:rPr lang="en-US" dirty="0"/>
              <a:t>and then offers evidence to prove the statement</a:t>
            </a:r>
            <a:r>
              <a:rPr lang="en-US" dirty="0" smtClean="0"/>
              <a:t>.</a:t>
            </a:r>
          </a:p>
          <a:p>
            <a:pPr marL="0" indent="0">
              <a:buNone/>
            </a:pPr>
            <a:r>
              <a:rPr lang="en-US" dirty="0" smtClean="0"/>
              <a:t> </a:t>
            </a:r>
          </a:p>
          <a:p>
            <a:pPr marL="0" indent="0">
              <a:buNone/>
            </a:pPr>
            <a:r>
              <a:rPr lang="en-US" dirty="0" smtClean="0"/>
              <a:t>Psychologically</a:t>
            </a:r>
            <a:r>
              <a:rPr lang="en-US" dirty="0"/>
              <a:t>, what has happened is the salesperson has said, in effect, </a:t>
            </a:r>
            <a:r>
              <a:rPr lang="en-US" b="1" i="1" dirty="0"/>
              <a:t>“You are wrong and I can prove it” </a:t>
            </a:r>
            <a:endParaRPr lang="en-US" b="1" i="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3000" b="1" dirty="0"/>
              <a:t>I don’t know about you but I don’t like: </a:t>
            </a:r>
            <a:endParaRPr lang="en-US" sz="3000" b="1" dirty="0" smtClean="0"/>
          </a:p>
          <a:p>
            <a:pPr marL="0" indent="0">
              <a:buNone/>
            </a:pPr>
            <a:endParaRPr lang="en-US" sz="3000" b="1" dirty="0" smtClean="0"/>
          </a:p>
          <a:p>
            <a:pPr marL="457200" indent="-457200">
              <a:buAutoNum type="arabicPeriod"/>
            </a:pPr>
            <a:r>
              <a:rPr lang="en-US" b="1" dirty="0" smtClean="0"/>
              <a:t>Being </a:t>
            </a:r>
            <a:r>
              <a:rPr lang="en-US" b="1" dirty="0"/>
              <a:t>interrupted </a:t>
            </a:r>
            <a:endParaRPr lang="en-US" b="1" dirty="0" smtClean="0"/>
          </a:p>
          <a:p>
            <a:pPr marL="457200" indent="-457200">
              <a:buAutoNum type="arabicPeriod"/>
            </a:pPr>
            <a:r>
              <a:rPr lang="en-US" b="1" dirty="0" smtClean="0"/>
              <a:t>Being </a:t>
            </a:r>
            <a:r>
              <a:rPr lang="en-US" b="1" dirty="0"/>
              <a:t>told I am wrong </a:t>
            </a:r>
            <a:endParaRPr lang="en-US" b="1" dirty="0" smtClean="0"/>
          </a:p>
          <a:p>
            <a:pPr marL="457200" indent="-457200">
              <a:buAutoNum type="arabicPeriod"/>
            </a:pPr>
            <a:r>
              <a:rPr lang="en-US" b="1" dirty="0" smtClean="0"/>
              <a:t>Being </a:t>
            </a:r>
            <a:r>
              <a:rPr lang="en-US" b="1" dirty="0"/>
              <a:t>proved I am wrong </a:t>
            </a:r>
            <a:endParaRPr lang="en-US" b="1" dirty="0" smtClean="0"/>
          </a:p>
          <a:p>
            <a:pPr marL="0" indent="0">
              <a:buNone/>
            </a:pPr>
            <a:endParaRPr lang="en-US" b="1" dirty="0" smtClean="0"/>
          </a:p>
          <a:p>
            <a:pPr marL="0" indent="0">
              <a:buNone/>
            </a:pPr>
            <a:r>
              <a:rPr lang="en-US" dirty="0" smtClean="0"/>
              <a:t>Most </a:t>
            </a:r>
            <a:r>
              <a:rPr lang="en-US" dirty="0"/>
              <a:t>salespeople when faced with an objection tend to react too quickly and don’t ask enough questions. </a:t>
            </a:r>
            <a:endParaRPr lang="en-US" dirty="0" smtClean="0"/>
          </a:p>
          <a:p>
            <a:pPr marL="0" indent="0">
              <a:buNone/>
            </a:pPr>
            <a:r>
              <a:rPr lang="en-US" dirty="0" smtClean="0"/>
              <a:t>This </a:t>
            </a:r>
            <a:r>
              <a:rPr lang="en-US" dirty="0"/>
              <a:t>is a bad tactic since none of us like to be wrong and all of us hate to be proved wrong.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dirty="0" smtClean="0"/>
              <a:t>This </a:t>
            </a:r>
            <a:r>
              <a:rPr lang="en-US" dirty="0"/>
              <a:t>method, therefore, of responding to an objection with a statement of fact is unwise since it puts the customer in the wrong frame of </a:t>
            </a:r>
            <a:r>
              <a:rPr lang="en-US" dirty="0" smtClean="0"/>
              <a:t>mind. </a:t>
            </a:r>
          </a:p>
          <a:p>
            <a:pPr marL="0" indent="0">
              <a:buNone/>
            </a:pPr>
            <a:r>
              <a:rPr lang="en-US" dirty="0" smtClean="0"/>
              <a:t>Rather </a:t>
            </a:r>
            <a:r>
              <a:rPr lang="en-US" dirty="0"/>
              <a:t>than attacking our customer's beliefs or opinions we should try to get them on our side. </a:t>
            </a:r>
            <a:endParaRPr lang="en-US" dirty="0" smtClean="0"/>
          </a:p>
          <a:p>
            <a:pPr marL="0" indent="0">
              <a:buNone/>
            </a:pPr>
            <a:r>
              <a:rPr lang="en-US" dirty="0" smtClean="0"/>
              <a:t>The </a:t>
            </a:r>
            <a:r>
              <a:rPr lang="en-US" dirty="0"/>
              <a:t>golden rule should be that, whatever the objection, you should never openly contradict a customer. </a:t>
            </a:r>
            <a:endParaRPr lang="en-US" dirty="0" smtClean="0"/>
          </a:p>
          <a:p>
            <a:pPr marL="0" indent="0">
              <a:buNone/>
            </a:pPr>
            <a:r>
              <a:rPr lang="en-US" dirty="0" smtClean="0"/>
              <a:t>It </a:t>
            </a:r>
            <a:r>
              <a:rPr lang="en-US" dirty="0"/>
              <a:t>may be that the customer has misunderstood something you have said previously or maybe feels it is his or her duty to question some of your claims about your product or service in order to test their validity. </a:t>
            </a:r>
            <a:endParaRPr lang="en-US" dirty="0" smtClean="0"/>
          </a:p>
          <a:p>
            <a:pPr marL="0" indent="0">
              <a:buNone/>
            </a:pPr>
            <a:r>
              <a:rPr lang="en-US" dirty="0" smtClean="0"/>
              <a:t>Whatever </a:t>
            </a:r>
            <a:r>
              <a:rPr lang="en-US" dirty="0"/>
              <a:t>the objection and whatever the circumstances the least powerful way to answer a sales objection is with a statement of fact.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a:bodyPr>
          <a:lstStyle/>
          <a:p>
            <a:pPr marL="0" indent="0" algn="ctr">
              <a:buNone/>
            </a:pPr>
            <a:r>
              <a:rPr lang="en-US" sz="3200" b="1" dirty="0"/>
              <a:t>There is a simple process that can be used to answer any sales objection. </a:t>
            </a:r>
            <a:endParaRPr lang="en-US" sz="3200" b="1" dirty="0" smtClean="0"/>
          </a:p>
          <a:p>
            <a:pPr marL="0" indent="0">
              <a:buNone/>
            </a:pPr>
            <a:endParaRPr lang="en-US" dirty="0"/>
          </a:p>
          <a:p>
            <a:pPr marL="457200" indent="-457200">
              <a:buAutoNum type="arabicPeriod"/>
            </a:pPr>
            <a:r>
              <a:rPr lang="en-US" b="1" dirty="0" smtClean="0"/>
              <a:t>Listen </a:t>
            </a:r>
            <a:r>
              <a:rPr lang="en-US" b="1" dirty="0"/>
              <a:t>to the objection. </a:t>
            </a:r>
            <a:endParaRPr lang="en-US" b="1" dirty="0" smtClean="0"/>
          </a:p>
          <a:p>
            <a:pPr marL="457200" indent="-457200">
              <a:buAutoNum type="arabicPeriod"/>
            </a:pPr>
            <a:r>
              <a:rPr lang="en-US" b="1" dirty="0" smtClean="0"/>
              <a:t>Clarify </a:t>
            </a:r>
            <a:r>
              <a:rPr lang="en-US" b="1" dirty="0"/>
              <a:t>the objection. </a:t>
            </a:r>
            <a:endParaRPr lang="en-US" b="1" dirty="0" smtClean="0"/>
          </a:p>
          <a:p>
            <a:pPr marL="457200" indent="-457200">
              <a:buAutoNum type="arabicPeriod"/>
            </a:pPr>
            <a:r>
              <a:rPr lang="en-US" b="1" dirty="0" smtClean="0"/>
              <a:t>Deal </a:t>
            </a:r>
            <a:r>
              <a:rPr lang="en-US" b="1" dirty="0"/>
              <a:t>with the objection. </a:t>
            </a:r>
            <a:endParaRPr lang="en-US" b="1" dirty="0" smtClean="0"/>
          </a:p>
          <a:p>
            <a:pPr marL="457200" indent="-457200">
              <a:buAutoNum type="arabicPeriod"/>
            </a:pPr>
            <a:r>
              <a:rPr lang="en-US" b="1" dirty="0" smtClean="0"/>
              <a:t>Advance </a:t>
            </a:r>
            <a:r>
              <a:rPr lang="en-US" b="1" dirty="0"/>
              <a:t>the sale.</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705244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a:bodyPr>
          <a:lstStyle/>
          <a:p>
            <a:pPr marL="457200" indent="-457200">
              <a:buAutoNum type="arabicPeriod"/>
            </a:pPr>
            <a:r>
              <a:rPr lang="en-US" sz="2800" b="1" dirty="0" smtClean="0"/>
              <a:t>Listen </a:t>
            </a:r>
            <a:r>
              <a:rPr lang="en-US" sz="2800" b="1" dirty="0"/>
              <a:t>to the objection </a:t>
            </a:r>
            <a:endParaRPr lang="en-US" sz="2800" b="1" dirty="0" smtClean="0"/>
          </a:p>
          <a:p>
            <a:pPr marL="0" indent="0">
              <a:buNone/>
            </a:pPr>
            <a:r>
              <a:rPr lang="en-US" dirty="0" smtClean="0"/>
              <a:t>Resist </a:t>
            </a:r>
            <a:r>
              <a:rPr lang="en-US" dirty="0"/>
              <a:t>the temptation of interrupting the customer. </a:t>
            </a:r>
            <a:endParaRPr lang="en-US" dirty="0" smtClean="0"/>
          </a:p>
          <a:p>
            <a:pPr marL="0" indent="0">
              <a:buNone/>
            </a:pPr>
            <a:r>
              <a:rPr lang="en-US" dirty="0" smtClean="0"/>
              <a:t>You </a:t>
            </a:r>
            <a:r>
              <a:rPr lang="en-US" dirty="0"/>
              <a:t>may have heard the objection a hundred times before but not from this particular customer. </a:t>
            </a:r>
            <a:endParaRPr lang="en-US" dirty="0" smtClean="0"/>
          </a:p>
          <a:p>
            <a:pPr marL="0" indent="0">
              <a:buNone/>
            </a:pPr>
            <a:r>
              <a:rPr lang="en-US" dirty="0" smtClean="0"/>
              <a:t>It </a:t>
            </a:r>
            <a:r>
              <a:rPr lang="en-US" dirty="0"/>
              <a:t>may also be that the customer has more than one objection, or that this particular objection is slightly different than the ones you usually hear. </a:t>
            </a:r>
            <a:endParaRPr lang="en-US" dirty="0" smtClean="0"/>
          </a:p>
          <a:p>
            <a:pPr marL="0" indent="0">
              <a:buNone/>
            </a:pPr>
            <a:r>
              <a:rPr lang="en-US" dirty="0" smtClean="0"/>
              <a:t>By </a:t>
            </a:r>
            <a:r>
              <a:rPr lang="en-US" dirty="0"/>
              <a:t>listening you show the customer you are interested in his or her problems and enhance your own professionalism. It also gives you time to think of a way of answering the objection.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804815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Dealing With Objections </a:t>
            </a:r>
          </a:p>
        </p:txBody>
      </p:sp>
      <p:sp>
        <p:nvSpPr>
          <p:cNvPr id="3" name="Content Placeholder 2"/>
          <p:cNvSpPr>
            <a:spLocks noGrp="1"/>
          </p:cNvSpPr>
          <p:nvPr>
            <p:ph idx="1"/>
          </p:nvPr>
        </p:nvSpPr>
        <p:spPr>
          <a:xfrm>
            <a:off x="406400" y="1545771"/>
            <a:ext cx="11480800" cy="5312229"/>
          </a:xfrm>
        </p:spPr>
        <p:txBody>
          <a:bodyPr>
            <a:normAutofit fontScale="92500" lnSpcReduction="10000"/>
          </a:bodyPr>
          <a:lstStyle/>
          <a:p>
            <a:pPr marL="0" indent="0">
              <a:buNone/>
            </a:pPr>
            <a:r>
              <a:rPr lang="en-US" dirty="0"/>
              <a:t>2. </a:t>
            </a:r>
            <a:r>
              <a:rPr lang="en-US" b="1" dirty="0"/>
              <a:t>Clarify the objection </a:t>
            </a:r>
            <a:endParaRPr lang="en-US" b="1" dirty="0" smtClean="0"/>
          </a:p>
          <a:p>
            <a:pPr marL="0" indent="0">
              <a:buNone/>
            </a:pPr>
            <a:r>
              <a:rPr lang="en-US" dirty="0" smtClean="0"/>
              <a:t>It </a:t>
            </a:r>
            <a:r>
              <a:rPr lang="en-US" dirty="0"/>
              <a:t>is very easy in the heat of the moment to mishear what your customer has said and begin to answer the wrong objection. So, for example, when the customer says you are too expensive it can mean different things. </a:t>
            </a:r>
            <a:endParaRPr lang="en-US" dirty="0" smtClean="0"/>
          </a:p>
          <a:p>
            <a:pPr marL="0" indent="0">
              <a:buNone/>
            </a:pPr>
            <a:r>
              <a:rPr lang="en-US" dirty="0" smtClean="0"/>
              <a:t>The </a:t>
            </a:r>
            <a:r>
              <a:rPr lang="en-US" dirty="0"/>
              <a:t>customer could mean: </a:t>
            </a:r>
            <a:r>
              <a:rPr lang="en-US" b="1" dirty="0"/>
              <a:t>I've had another </a:t>
            </a:r>
            <a:r>
              <a:rPr lang="en-US" b="1" dirty="0" smtClean="0"/>
              <a:t>quote, </a:t>
            </a:r>
            <a:r>
              <a:rPr lang="en-US" b="1" dirty="0"/>
              <a:t>I'm checking you </a:t>
            </a:r>
            <a:r>
              <a:rPr lang="en-US" b="1" dirty="0" smtClean="0"/>
              <a:t>out, </a:t>
            </a:r>
            <a:r>
              <a:rPr lang="en-US" b="1" dirty="0"/>
              <a:t>I'm negotiating with </a:t>
            </a:r>
            <a:r>
              <a:rPr lang="en-US" b="1" dirty="0" smtClean="0"/>
              <a:t>you, </a:t>
            </a:r>
            <a:r>
              <a:rPr lang="en-US" b="1" dirty="0"/>
              <a:t>I have to go back and convince </a:t>
            </a:r>
            <a:r>
              <a:rPr lang="en-US" b="1" dirty="0" smtClean="0"/>
              <a:t>others, </a:t>
            </a:r>
            <a:r>
              <a:rPr lang="en-US" b="1" dirty="0"/>
              <a:t>It's more than I expected </a:t>
            </a:r>
            <a:r>
              <a:rPr lang="en-US" b="1" dirty="0" smtClean="0"/>
              <a:t>, It's </a:t>
            </a:r>
            <a:r>
              <a:rPr lang="en-US" b="1" dirty="0"/>
              <a:t>more than I have in my budget </a:t>
            </a:r>
            <a:r>
              <a:rPr lang="en-US" b="1" dirty="0" smtClean="0"/>
              <a:t>, I </a:t>
            </a:r>
            <a:r>
              <a:rPr lang="en-US" b="1" dirty="0"/>
              <a:t>don't want to buy from </a:t>
            </a:r>
            <a:r>
              <a:rPr lang="en-US" b="1" dirty="0" smtClean="0"/>
              <a:t>you.</a:t>
            </a:r>
            <a:r>
              <a:rPr lang="en-US" dirty="0" smtClean="0"/>
              <a:t> </a:t>
            </a:r>
          </a:p>
          <a:p>
            <a:pPr marL="0" indent="0">
              <a:buNone/>
            </a:pPr>
            <a:r>
              <a:rPr lang="en-US" dirty="0" smtClean="0"/>
              <a:t>It </a:t>
            </a:r>
            <a:r>
              <a:rPr lang="en-US" dirty="0"/>
              <a:t>could also be that when you test your understanding of the objection you find that your customer has another objection that is fairly trivial and can be handled with ease. </a:t>
            </a:r>
            <a:r>
              <a:rPr lang="en-US" dirty="0" smtClean="0"/>
              <a:t> </a:t>
            </a:r>
          </a:p>
          <a:p>
            <a:pPr marL="0" indent="0">
              <a:buNone/>
            </a:pPr>
            <a:r>
              <a:rPr lang="en-US" dirty="0" smtClean="0"/>
              <a:t>To </a:t>
            </a:r>
            <a:r>
              <a:rPr lang="en-US" dirty="0"/>
              <a:t>clarify the objection you could say something like: </a:t>
            </a:r>
            <a:r>
              <a:rPr lang="en-US" b="1" i="1" dirty="0"/>
              <a:t>“When you say we are a little expensive, can you be more specific?” </a:t>
            </a:r>
            <a:r>
              <a:rPr lang="en-US" dirty="0"/>
              <a:t>We then need to probe and find out the real reasons behind the objection, before moving to the next stage. </a:t>
            </a:r>
            <a:endParaRPr lang="en-US" dirty="0" smtClean="0"/>
          </a:p>
          <a:p>
            <a:pPr marL="0" indent="0">
              <a:buNone/>
            </a:pPr>
            <a:r>
              <a:rPr lang="en-US" dirty="0" smtClean="0"/>
              <a:t>It </a:t>
            </a:r>
            <a:r>
              <a:rPr lang="en-US" dirty="0"/>
              <a:t>could be that by the end of this stage of the process you identify, for example, they have had a slightly cheaper quote from a competitor. Once you have enough information it is now time to deal with the objection.</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703880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879</TotalTime>
  <Words>1739</Words>
  <Application>Microsoft Office PowerPoint</Application>
  <PresentationFormat>Custom</PresentationFormat>
  <Paragraphs>103</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Sales Direction 16X9</vt:lpstr>
      <vt:lpstr>Dealing With Objections </vt:lpstr>
      <vt:lpstr>Dealing With Objections </vt:lpstr>
      <vt:lpstr>Dealing With Objections </vt:lpstr>
      <vt:lpstr>Dealing With Objections </vt:lpstr>
      <vt:lpstr>Dealing With Objections </vt:lpstr>
      <vt:lpstr>Dealing With Objections </vt:lpstr>
      <vt:lpstr>Dealing With Objections </vt:lpstr>
      <vt:lpstr>Dealing With Objections </vt:lpstr>
      <vt:lpstr>Dealing With Objections </vt:lpstr>
      <vt:lpstr>Dealing With Objections </vt:lpstr>
      <vt:lpstr>Dealing With Objections </vt:lpstr>
      <vt:lpstr>Dealing With Objections </vt:lpstr>
      <vt:lpstr>Dealing With Objections </vt:lpstr>
      <vt:lpstr>Dealing With Objections </vt:lpstr>
      <vt:lpstr>Dealing With Objections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36</cp:revision>
  <dcterms:created xsi:type="dcterms:W3CDTF">2012-08-30T21:52:00Z</dcterms:created>
  <dcterms:modified xsi:type="dcterms:W3CDTF">2016-08-01T14:15:46Z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