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7" r:id="rId2"/>
    <p:sldId id="299" r:id="rId3"/>
    <p:sldId id="300" r:id="rId4"/>
    <p:sldId id="301" r:id="rId5"/>
    <p:sldId id="302" r:id="rId6"/>
    <p:sldId id="29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7/31/2016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7/31/2016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7/31/2016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7/31/2016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7/31/2016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7/31/2016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594" y="3200579"/>
            <a:ext cx="6268720" cy="992279"/>
          </a:xfrm>
        </p:spPr>
        <p:txBody>
          <a:bodyPr>
            <a:noAutofit/>
          </a:bodyPr>
          <a:lstStyle/>
          <a:p>
            <a:pPr algn="ctr"/>
            <a:r>
              <a:rPr lang="en-US" altLang="en-US" sz="6000" b="1" dirty="0"/>
              <a:t>Create happy customers by</a:t>
            </a:r>
            <a:br>
              <a:rPr lang="en-US" altLang="en-US" sz="6000" b="1" dirty="0"/>
            </a:br>
            <a:r>
              <a:rPr lang="en-US" altLang="en-US" sz="6000" b="1" dirty="0"/>
              <a:t>avoiding these errors</a:t>
            </a:r>
            <a:endParaRPr lang="en-US" sz="6000" b="1" dirty="0"/>
          </a:p>
        </p:txBody>
      </p:sp>
      <p:sp>
        <p:nvSpPr>
          <p:cNvPr id="3" name="Subtitle 2"/>
          <p:cNvSpPr>
            <a:spLocks noGrp="1"/>
          </p:cNvSpPr>
          <p:nvPr>
            <p:ph type="subTitle" idx="1"/>
          </p:nvPr>
        </p:nvSpPr>
        <p:spPr>
          <a:xfrm>
            <a:off x="1139287" y="4572000"/>
            <a:ext cx="5120640" cy="1600200"/>
          </a:xfrm>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1493" r="21493"/>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JWO 175</a:t>
            </a:r>
            <a:endParaRPr lang="en-US" sz="1600" b="1" dirty="0">
              <a:solidFill>
                <a:srgbClr val="FFFF00"/>
              </a:solidFill>
            </a:endParaRPr>
          </a:p>
        </p:txBody>
      </p:sp>
      <p:sp>
        <p:nvSpPr>
          <p:cNvPr id="7" name="TextBox 6"/>
          <p:cNvSpPr txBox="1"/>
          <p:nvPr/>
        </p:nvSpPr>
        <p:spPr>
          <a:xfrm>
            <a:off x="1405439" y="5791591"/>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64029" y="298678"/>
            <a:ext cx="10199914" cy="1036850"/>
          </a:xfrm>
        </p:spPr>
        <p:txBody>
          <a:bodyPr>
            <a:noAutofit/>
          </a:bodyPr>
          <a:lstStyle/>
          <a:p>
            <a:r>
              <a:rPr lang="en-US" altLang="en-US" sz="4800" b="1" dirty="0">
                <a:solidFill>
                  <a:srgbClr val="FFFF00"/>
                </a:solidFill>
              </a:rPr>
              <a:t>Create happy customers </a:t>
            </a:r>
            <a:r>
              <a:rPr lang="en-US" altLang="en-US" sz="4800" b="1" dirty="0" smtClean="0">
                <a:solidFill>
                  <a:srgbClr val="FFFF00"/>
                </a:solidFill>
              </a:rPr>
              <a:t>by avoiding </a:t>
            </a:r>
            <a:r>
              <a:rPr lang="en-US" altLang="en-US" sz="4800" b="1" dirty="0">
                <a:solidFill>
                  <a:srgbClr val="FFFF00"/>
                </a:solidFill>
              </a:rPr>
              <a:t>these errors</a:t>
            </a:r>
          </a:p>
        </p:txBody>
      </p:sp>
      <p:sp>
        <p:nvSpPr>
          <p:cNvPr id="3075" name="Rectangle 3"/>
          <p:cNvSpPr>
            <a:spLocks noGrp="1" noChangeArrowheads="1"/>
          </p:cNvSpPr>
          <p:nvPr>
            <p:ph type="body" idx="1"/>
          </p:nvPr>
        </p:nvSpPr>
        <p:spPr/>
        <p:txBody>
          <a:bodyPr>
            <a:normAutofit fontScale="92500"/>
          </a:bodyPr>
          <a:lstStyle/>
          <a:p>
            <a:pPr>
              <a:lnSpc>
                <a:spcPct val="90000"/>
              </a:lnSpc>
            </a:pPr>
            <a:r>
              <a:rPr lang="en-US" altLang="en-US" sz="4000" b="1" dirty="0"/>
              <a:t>If you take customer satisfaction for granted, you’ll find yourself all alone when competitors offer better treat­ment.</a:t>
            </a:r>
          </a:p>
          <a:p>
            <a:pPr>
              <a:lnSpc>
                <a:spcPct val="90000"/>
              </a:lnSpc>
              <a:buFontTx/>
              <a:buNone/>
            </a:pPr>
            <a:r>
              <a:rPr lang="en-US" altLang="en-US" sz="3600" b="1" dirty="0"/>
              <a:t> </a:t>
            </a:r>
            <a:endParaRPr lang="en-US" altLang="en-US" sz="3600" b="1" dirty="0" smtClean="0"/>
          </a:p>
          <a:p>
            <a:pPr>
              <a:lnSpc>
                <a:spcPct val="90000"/>
              </a:lnSpc>
              <a:buFontTx/>
              <a:buNone/>
            </a:pPr>
            <a:endParaRPr lang="en-US" altLang="en-US" sz="3600" b="1" dirty="0"/>
          </a:p>
          <a:p>
            <a:pPr>
              <a:lnSpc>
                <a:spcPct val="90000"/>
              </a:lnSpc>
            </a:pPr>
            <a:r>
              <a:rPr lang="en-US" altLang="en-US" sz="3600" b="1" dirty="0"/>
              <a:t>Be careful to avoid these common customer service misconceptions:</a:t>
            </a:r>
          </a:p>
        </p:txBody>
      </p:sp>
    </p:spTree>
    <p:extLst>
      <p:ext uri="{BB962C8B-B14F-4D97-AF65-F5344CB8AC3E}">
        <p14:creationId xmlns:p14="http://schemas.microsoft.com/office/powerpoint/2010/main" val="1925790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31371" y="320450"/>
            <a:ext cx="10265229" cy="1036850"/>
          </a:xfrm>
        </p:spPr>
        <p:txBody>
          <a:bodyPr>
            <a:noAutofit/>
          </a:bodyPr>
          <a:lstStyle/>
          <a:p>
            <a:r>
              <a:rPr lang="en-US" altLang="en-US" sz="4800" b="1" dirty="0">
                <a:solidFill>
                  <a:srgbClr val="FFFF00"/>
                </a:solidFill>
              </a:rPr>
              <a:t>Create happy customers by</a:t>
            </a:r>
            <a:br>
              <a:rPr lang="en-US" altLang="en-US" sz="4800" b="1" dirty="0">
                <a:solidFill>
                  <a:srgbClr val="FFFF00"/>
                </a:solidFill>
              </a:rPr>
            </a:br>
            <a:r>
              <a:rPr lang="en-US" altLang="en-US" sz="4800" b="1" dirty="0">
                <a:solidFill>
                  <a:srgbClr val="FFFF00"/>
                </a:solidFill>
              </a:rPr>
              <a:t>avoiding these errors</a:t>
            </a:r>
          </a:p>
        </p:txBody>
      </p:sp>
      <p:sp>
        <p:nvSpPr>
          <p:cNvPr id="4099" name="Rectangle 3"/>
          <p:cNvSpPr>
            <a:spLocks noGrp="1" noChangeArrowheads="1"/>
          </p:cNvSpPr>
          <p:nvPr>
            <p:ph type="body" idx="1"/>
          </p:nvPr>
        </p:nvSpPr>
        <p:spPr>
          <a:xfrm>
            <a:off x="508000" y="1981200"/>
            <a:ext cx="11480800" cy="4724400"/>
          </a:xfrm>
        </p:spPr>
        <p:txBody>
          <a:bodyPr/>
          <a:lstStyle/>
          <a:p>
            <a:pPr>
              <a:lnSpc>
                <a:spcPct val="80000"/>
              </a:lnSpc>
            </a:pPr>
            <a:r>
              <a:rPr lang="en-US" altLang="en-US" sz="4000" b="1" dirty="0"/>
              <a:t>Silence is golden. </a:t>
            </a:r>
          </a:p>
          <a:p>
            <a:pPr>
              <a:lnSpc>
                <a:spcPct val="80000"/>
              </a:lnSpc>
              <a:buFontTx/>
              <a:buNone/>
            </a:pPr>
            <a:r>
              <a:rPr lang="en-US" altLang="en-US" sz="2800" dirty="0"/>
              <a:t>	You haven’t received any complaints from customers in months, so they must be pretty happy with you, right? </a:t>
            </a:r>
          </a:p>
          <a:p>
            <a:pPr>
              <a:lnSpc>
                <a:spcPct val="80000"/>
              </a:lnSpc>
              <a:buFontTx/>
              <a:buNone/>
            </a:pPr>
            <a:r>
              <a:rPr lang="en-US" altLang="en-US" sz="2800" dirty="0"/>
              <a:t>	No, chances are they’re just moving on to your competitors because they don’t think you care about their opinions. </a:t>
            </a:r>
          </a:p>
          <a:p>
            <a:pPr>
              <a:lnSpc>
                <a:spcPct val="80000"/>
              </a:lnSpc>
              <a:buFontTx/>
              <a:buNone/>
            </a:pPr>
            <a:r>
              <a:rPr lang="en-US" altLang="en-US" sz="2800" dirty="0"/>
              <a:t>	If you’re not getting feed-back from customers, you’ve got to seek it out yourself—with focus groups, surveys, online response forms, and other tools for collect­ing customer comments. </a:t>
            </a:r>
          </a:p>
          <a:p>
            <a:pPr>
              <a:lnSpc>
                <a:spcPct val="80000"/>
              </a:lnSpc>
              <a:buFontTx/>
              <a:buNone/>
            </a:pPr>
            <a:r>
              <a:rPr lang="en-US" altLang="en-US" sz="2800" dirty="0"/>
              <a:t>	Let your customers know what changes you’ve made in response to their gripes.</a:t>
            </a:r>
            <a:endParaRPr lang="en-US" altLang="en-US" sz="2800" b="1" dirty="0"/>
          </a:p>
        </p:txBody>
      </p:sp>
    </p:spTree>
    <p:extLst>
      <p:ext uri="{BB962C8B-B14F-4D97-AF65-F5344CB8AC3E}">
        <p14:creationId xmlns:p14="http://schemas.microsoft.com/office/powerpoint/2010/main" val="102630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07571" y="309564"/>
            <a:ext cx="10189029" cy="1036850"/>
          </a:xfrm>
        </p:spPr>
        <p:txBody>
          <a:bodyPr>
            <a:noAutofit/>
          </a:bodyPr>
          <a:lstStyle/>
          <a:p>
            <a:r>
              <a:rPr lang="en-US" altLang="en-US" sz="4800" b="1" dirty="0">
                <a:solidFill>
                  <a:srgbClr val="FFFF00"/>
                </a:solidFill>
              </a:rPr>
              <a:t>Create happy customers by</a:t>
            </a:r>
            <a:br>
              <a:rPr lang="en-US" altLang="en-US" sz="4800" b="1" dirty="0">
                <a:solidFill>
                  <a:srgbClr val="FFFF00"/>
                </a:solidFill>
              </a:rPr>
            </a:br>
            <a:r>
              <a:rPr lang="en-US" altLang="en-US" sz="4800" b="1" dirty="0">
                <a:solidFill>
                  <a:srgbClr val="FFFF00"/>
                </a:solidFill>
              </a:rPr>
              <a:t>avoiding these errors</a:t>
            </a:r>
          </a:p>
        </p:txBody>
      </p:sp>
      <p:sp>
        <p:nvSpPr>
          <p:cNvPr id="5123" name="Rectangle 3"/>
          <p:cNvSpPr>
            <a:spLocks noGrp="1" noChangeArrowheads="1"/>
          </p:cNvSpPr>
          <p:nvPr>
            <p:ph type="body" idx="1"/>
          </p:nvPr>
        </p:nvSpPr>
        <p:spPr>
          <a:xfrm>
            <a:off x="1055914" y="1828800"/>
            <a:ext cx="10156372" cy="4343400"/>
          </a:xfrm>
        </p:spPr>
        <p:txBody>
          <a:bodyPr/>
          <a:lstStyle/>
          <a:p>
            <a:r>
              <a:rPr lang="en-US" altLang="en-US" sz="4000" b="1" dirty="0"/>
              <a:t>You know your customers inside and out. </a:t>
            </a:r>
            <a:endParaRPr lang="en-US" altLang="en-US" sz="4000" b="1" dirty="0" smtClean="0"/>
          </a:p>
          <a:p>
            <a:pPr marL="0" indent="0">
              <a:buNone/>
            </a:pPr>
            <a:r>
              <a:rPr lang="en-US" altLang="en-US" sz="2800" dirty="0" smtClean="0"/>
              <a:t>		</a:t>
            </a:r>
            <a:r>
              <a:rPr lang="en-US" altLang="en-US" sz="2800" b="1" dirty="0" smtClean="0"/>
              <a:t>Customers </a:t>
            </a:r>
            <a:r>
              <a:rPr lang="en-US" altLang="en-US" sz="2800" b="1" dirty="0"/>
              <a:t>are a moving target. </a:t>
            </a:r>
          </a:p>
          <a:p>
            <a:pPr>
              <a:buFontTx/>
              <a:buNone/>
            </a:pPr>
            <a:r>
              <a:rPr lang="en-US" altLang="en-US" sz="2800" dirty="0"/>
              <a:t>	What you “knew” about them yesterday may not match what they think and want today. </a:t>
            </a:r>
          </a:p>
          <a:p>
            <a:pPr>
              <a:buFontTx/>
              <a:buNone/>
            </a:pPr>
            <a:r>
              <a:rPr lang="en-US" altLang="en-US" sz="2800" dirty="0"/>
              <a:t>	Don’t stop asking people what they want from you and what they don’t want from you. And don’t ignore what they say even when you think you know better.</a:t>
            </a:r>
          </a:p>
        </p:txBody>
      </p:sp>
    </p:spTree>
    <p:extLst>
      <p:ext uri="{BB962C8B-B14F-4D97-AF65-F5344CB8AC3E}">
        <p14:creationId xmlns:p14="http://schemas.microsoft.com/office/powerpoint/2010/main" val="142530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96686" y="309564"/>
            <a:ext cx="10199914" cy="1036850"/>
          </a:xfrm>
        </p:spPr>
        <p:txBody>
          <a:bodyPr>
            <a:noAutofit/>
          </a:bodyPr>
          <a:lstStyle/>
          <a:p>
            <a:r>
              <a:rPr lang="en-US" altLang="en-US" sz="4800" b="1" dirty="0">
                <a:solidFill>
                  <a:srgbClr val="FFFF00"/>
                </a:solidFill>
              </a:rPr>
              <a:t>Create happy customers by</a:t>
            </a:r>
            <a:br>
              <a:rPr lang="en-US" altLang="en-US" sz="4800" b="1" dirty="0">
                <a:solidFill>
                  <a:srgbClr val="FFFF00"/>
                </a:solidFill>
              </a:rPr>
            </a:br>
            <a:r>
              <a:rPr lang="en-US" altLang="en-US" sz="4800" b="1" dirty="0">
                <a:solidFill>
                  <a:srgbClr val="FFFF00"/>
                </a:solidFill>
              </a:rPr>
              <a:t>avoiding these errors</a:t>
            </a:r>
          </a:p>
        </p:txBody>
      </p:sp>
      <p:sp>
        <p:nvSpPr>
          <p:cNvPr id="6147" name="Rectangle 3"/>
          <p:cNvSpPr>
            <a:spLocks noGrp="1" noChangeArrowheads="1"/>
          </p:cNvSpPr>
          <p:nvPr>
            <p:ph type="body" idx="1"/>
          </p:nvPr>
        </p:nvSpPr>
        <p:spPr/>
        <p:txBody>
          <a:bodyPr/>
          <a:lstStyle/>
          <a:p>
            <a:pPr>
              <a:lnSpc>
                <a:spcPct val="80000"/>
              </a:lnSpc>
              <a:buFontTx/>
              <a:buNone/>
            </a:pPr>
            <a:r>
              <a:rPr lang="en-US" altLang="en-US" sz="2800" dirty="0"/>
              <a:t>	</a:t>
            </a:r>
            <a:r>
              <a:rPr lang="en-US" altLang="en-US" sz="4000" b="1" dirty="0"/>
              <a:t>• The customer is always right. </a:t>
            </a:r>
          </a:p>
          <a:p>
            <a:pPr>
              <a:lnSpc>
                <a:spcPct val="80000"/>
              </a:lnSpc>
              <a:buFontTx/>
              <a:buNone/>
            </a:pPr>
            <a:r>
              <a:rPr lang="en-US" altLang="en-US" sz="2800" b="1" dirty="0"/>
              <a:t>	Yes, you have to pay attention to what they tell you.</a:t>
            </a:r>
            <a:r>
              <a:rPr lang="en-US" altLang="en-US" sz="2800" dirty="0"/>
              <a:t> </a:t>
            </a:r>
          </a:p>
          <a:p>
            <a:pPr>
              <a:lnSpc>
                <a:spcPct val="80000"/>
              </a:lnSpc>
              <a:buFontTx/>
              <a:buNone/>
            </a:pPr>
            <a:r>
              <a:rPr lang="en-US" altLang="en-US" sz="2800" dirty="0"/>
              <a:t>	Paying attention isn’t the same as following their demands blindly, though. </a:t>
            </a:r>
          </a:p>
          <a:p>
            <a:pPr>
              <a:lnSpc>
                <a:spcPct val="80000"/>
              </a:lnSpc>
              <a:buFontTx/>
              <a:buNone/>
            </a:pPr>
            <a:r>
              <a:rPr lang="en-US" altLang="en-US" sz="2800" dirty="0"/>
              <a:t>	</a:t>
            </a:r>
            <a:r>
              <a:rPr lang="en-US" altLang="en-US" sz="2800" b="1" dirty="0"/>
              <a:t>Some customers need to be educated— diplomatically—</a:t>
            </a:r>
            <a:r>
              <a:rPr lang="en-US" altLang="en-US" sz="2800" dirty="0"/>
              <a:t>about how you can solve their problems best. Other customers may not be worth your time and aggravation, particularly if they’re abusive to your workforce or unrealistic in their expectations. </a:t>
            </a:r>
          </a:p>
        </p:txBody>
      </p:sp>
    </p:spTree>
    <p:extLst>
      <p:ext uri="{BB962C8B-B14F-4D97-AF65-F5344CB8AC3E}">
        <p14:creationId xmlns:p14="http://schemas.microsoft.com/office/powerpoint/2010/main" val="4286731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771" y="385769"/>
            <a:ext cx="10472057" cy="1036850"/>
          </a:xfrm>
        </p:spPr>
        <p:txBody>
          <a:bodyPr>
            <a:noAutofit/>
          </a:bodyPr>
          <a:lstStyle/>
          <a:p>
            <a:r>
              <a:rPr lang="en-US" altLang="en-US" sz="4800" b="1" dirty="0">
                <a:solidFill>
                  <a:srgbClr val="FFFF00"/>
                </a:solidFill>
              </a:rPr>
              <a:t>Create happy customers by </a:t>
            </a:r>
            <a:r>
              <a:rPr lang="en-US" altLang="en-US" sz="4800" b="1" dirty="0" smtClean="0">
                <a:solidFill>
                  <a:srgbClr val="FFFF00"/>
                </a:solidFill>
              </a:rPr>
              <a:t/>
            </a:r>
            <a:br>
              <a:rPr lang="en-US" altLang="en-US" sz="4800" b="1" dirty="0" smtClean="0">
                <a:solidFill>
                  <a:srgbClr val="FFFF00"/>
                </a:solidFill>
              </a:rPr>
            </a:br>
            <a:r>
              <a:rPr lang="en-US" altLang="en-US" sz="4800" b="1" dirty="0" smtClean="0">
                <a:solidFill>
                  <a:srgbClr val="FFFF00"/>
                </a:solidFill>
              </a:rPr>
              <a:t>avoiding </a:t>
            </a:r>
            <a:r>
              <a:rPr lang="en-US" altLang="en-US" sz="4800" b="1" dirty="0">
                <a:solidFill>
                  <a:srgbClr val="FFFF00"/>
                </a:solidFill>
              </a:rPr>
              <a:t>these errors</a:t>
            </a:r>
            <a:endParaRPr lang="en-US" sz="48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87077"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347" y="4256315"/>
            <a:ext cx="1685360" cy="6096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10743" y="1621419"/>
            <a:ext cx="7690757" cy="4422718"/>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4877660"/>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1" name="TextBox 6"/>
          <p:cNvSpPr txBox="1"/>
          <p:nvPr/>
        </p:nvSpPr>
        <p:spPr>
          <a:xfrm>
            <a:off x="646210" y="5546154"/>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272</TotalTime>
  <Words>300</Words>
  <Application>Microsoft Office PowerPoint</Application>
  <PresentationFormat>Custom</PresentationFormat>
  <Paragraphs>33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Sales Direction 16X9</vt:lpstr>
      <vt:lpstr>Create happy customers by avoiding these errors</vt:lpstr>
      <vt:lpstr>Create happy customers by avoiding these errors</vt:lpstr>
      <vt:lpstr>Create happy customers by avoiding these errors</vt:lpstr>
      <vt:lpstr>Create happy customers by avoiding these errors</vt:lpstr>
      <vt:lpstr>Create happy customers by avoiding these errors</vt:lpstr>
      <vt:lpstr>Create happy customers by  avoiding these errors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33</cp:revision>
  <dcterms:created xsi:type="dcterms:W3CDTF">2012-08-30T21:52:00Z</dcterms:created>
  <dcterms:modified xsi:type="dcterms:W3CDTF">2016-08-01T03:52:01Z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