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8" r:id="rId3"/>
    <p:sldId id="293" r:id="rId4"/>
    <p:sldId id="294" r:id="rId5"/>
    <p:sldId id="296" r:id="rId6"/>
    <p:sldId id="297" r:id="rId7"/>
    <p:sldId id="29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7/31/2016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7/31/2016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7/31/2016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7/31/2016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7/31/2016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7/31/2016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7520" y="1873584"/>
            <a:ext cx="6268720" cy="992279"/>
          </a:xfrm>
        </p:spPr>
        <p:txBody>
          <a:bodyPr>
            <a:noAutofit/>
          </a:bodyPr>
          <a:lstStyle/>
          <a:p>
            <a:pPr algn="ctr"/>
            <a:r>
              <a:rPr lang="en-US" sz="5400" b="1" dirty="0"/>
              <a:t>Sales Health Check</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8" name="Picture Placeholder 7"/>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3386" r="23386"/>
          <a:stretch>
            <a:fillRect/>
          </a:stretch>
        </p:blipFill>
        <p:spPr/>
      </p:pic>
      <p:sp>
        <p:nvSpPr>
          <p:cNvPr id="9" name="Rectangle 8"/>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173</a:t>
            </a:r>
            <a:endParaRPr lang="en-US" sz="1600" b="1" dirty="0">
              <a:solidFill>
                <a:srgbClr val="FFFF00"/>
              </a:solidFill>
            </a:endParaRPr>
          </a:p>
        </p:txBody>
      </p:sp>
      <p:sp>
        <p:nvSpPr>
          <p:cNvPr id="7" name="TextBox 6"/>
          <p:cNvSpPr txBox="1"/>
          <p:nvPr/>
        </p:nvSpPr>
        <p:spPr>
          <a:xfrm>
            <a:off x="1541643" y="5748048"/>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dirty="0">
                <a:solidFill>
                  <a:srgbClr val="FFFF00"/>
                </a:solidFill>
              </a:rPr>
              <a:t>Sales Health Check</a:t>
            </a:r>
            <a:endParaRPr lang="en-US" sz="6600" b="1" dirty="0">
              <a:solidFill>
                <a:srgbClr val="FFFF00"/>
              </a:solidFill>
            </a:endParaRPr>
          </a:p>
        </p:txBody>
      </p:sp>
      <p:sp>
        <p:nvSpPr>
          <p:cNvPr id="3" name="Content Placeholder 2"/>
          <p:cNvSpPr>
            <a:spLocks noGrp="1"/>
          </p:cNvSpPr>
          <p:nvPr>
            <p:ph idx="1"/>
          </p:nvPr>
        </p:nvSpPr>
        <p:spPr>
          <a:xfrm>
            <a:off x="410482" y="1545771"/>
            <a:ext cx="11480800" cy="5312229"/>
          </a:xfrm>
        </p:spPr>
        <p:txBody>
          <a:bodyPr>
            <a:normAutofit fontScale="25000" lnSpcReduction="20000"/>
          </a:bodyPr>
          <a:lstStyle/>
          <a:p>
            <a:pPr marL="0" indent="0" algn="ctr">
              <a:buNone/>
            </a:pPr>
            <a:r>
              <a:rPr lang="en-US" sz="14400" b="1" dirty="0" smtClean="0"/>
              <a:t>How </a:t>
            </a:r>
            <a:r>
              <a:rPr lang="en-US" sz="14400" b="1" dirty="0"/>
              <a:t>fit are you to meet those challenges and beat your targets? </a:t>
            </a:r>
            <a:endParaRPr lang="en-US" sz="14400" b="1" dirty="0" smtClean="0"/>
          </a:p>
          <a:p>
            <a:pPr marL="0" indent="0">
              <a:buNone/>
            </a:pPr>
            <a:r>
              <a:rPr lang="en-US" sz="12800" b="1" dirty="0" smtClean="0"/>
              <a:t>This </a:t>
            </a:r>
            <a:r>
              <a:rPr lang="en-US" sz="12800" b="1" dirty="0"/>
              <a:t>brief checklist should get you thinking. </a:t>
            </a:r>
            <a:endParaRPr lang="en-US" sz="12800" b="1" dirty="0" smtClean="0"/>
          </a:p>
          <a:p>
            <a:pPr marL="0" indent="0">
              <a:buNone/>
            </a:pPr>
            <a:r>
              <a:rPr lang="en-US" sz="9600" dirty="0" smtClean="0"/>
              <a:t>Here </a:t>
            </a:r>
            <a:r>
              <a:rPr lang="en-US" sz="9600" dirty="0"/>
              <a:t>are </a:t>
            </a:r>
            <a:r>
              <a:rPr lang="en-US" sz="9600" b="1" dirty="0"/>
              <a:t>10 questions </a:t>
            </a:r>
            <a:r>
              <a:rPr lang="en-US" sz="9600" dirty="0"/>
              <a:t>for you to answer. Beneath the checklist are some ideas and thoughts on what you can do where your answer was no. </a:t>
            </a:r>
            <a:endParaRPr lang="en-US" sz="9600" dirty="0" smtClean="0"/>
          </a:p>
          <a:p>
            <a:pPr marL="0" indent="0">
              <a:buNone/>
            </a:pPr>
            <a:r>
              <a:rPr lang="en-US" sz="9600" dirty="0" smtClean="0"/>
              <a:t>First</a:t>
            </a:r>
            <a:r>
              <a:rPr lang="en-US" sz="9600" dirty="0"/>
              <a:t>, the questions: </a:t>
            </a:r>
            <a:endParaRPr lang="en-US" sz="9600" dirty="0" smtClean="0"/>
          </a:p>
          <a:p>
            <a:pPr marL="0" indent="0">
              <a:buNone/>
            </a:pPr>
            <a:r>
              <a:rPr lang="en-US" sz="11200" b="1" dirty="0" smtClean="0"/>
              <a:t>1. </a:t>
            </a:r>
            <a:r>
              <a:rPr lang="en-US" sz="11200" b="1" dirty="0"/>
              <a:t>Can you state your sales objectives accurately and in detail? </a:t>
            </a:r>
            <a:endParaRPr lang="en-US" sz="11200" b="1" dirty="0" smtClean="0"/>
          </a:p>
          <a:p>
            <a:pPr marL="0" indent="0">
              <a:buNone/>
            </a:pPr>
            <a:r>
              <a:rPr lang="en-US" sz="11200" b="1" dirty="0" smtClean="0"/>
              <a:t>2. </a:t>
            </a:r>
            <a:r>
              <a:rPr lang="en-US" sz="11200" b="1" dirty="0"/>
              <a:t>Have you a written sales plan? </a:t>
            </a:r>
            <a:endParaRPr lang="en-US" sz="11200" b="1" dirty="0" smtClean="0"/>
          </a:p>
          <a:p>
            <a:pPr marL="0" indent="0">
              <a:buNone/>
            </a:pPr>
            <a:r>
              <a:rPr lang="en-US" sz="11200" b="1" dirty="0" smtClean="0"/>
              <a:t>3. </a:t>
            </a:r>
            <a:r>
              <a:rPr lang="en-US" sz="11200" b="1" dirty="0"/>
              <a:t>Have you communicated your plan to your manager? </a:t>
            </a:r>
            <a:endParaRPr lang="en-US" sz="11200" b="1" dirty="0" smtClean="0"/>
          </a:p>
          <a:p>
            <a:pPr marL="0" indent="0">
              <a:buNone/>
            </a:pPr>
            <a:r>
              <a:rPr lang="en-US" sz="11200" b="1" dirty="0" smtClean="0"/>
              <a:t>4. </a:t>
            </a:r>
            <a:r>
              <a:rPr lang="en-US" sz="11200" b="1" dirty="0"/>
              <a:t>Have you identified your key accounts and do you have a plan for each?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dirty="0">
                <a:solidFill>
                  <a:srgbClr val="FFFF00"/>
                </a:solidFill>
              </a:rPr>
              <a:t>Sales Health Check</a:t>
            </a:r>
            <a:endParaRPr lang="en-US" sz="6600" b="1" dirty="0">
              <a:solidFill>
                <a:srgbClr val="FFFF00"/>
              </a:solidFill>
            </a:endParaRP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4000" dirty="0" smtClean="0"/>
              <a:t>Here are </a:t>
            </a:r>
            <a:r>
              <a:rPr lang="en-US" sz="4000" b="1" dirty="0" smtClean="0"/>
              <a:t>10 questions </a:t>
            </a:r>
            <a:r>
              <a:rPr lang="en-US" sz="4000" dirty="0" smtClean="0"/>
              <a:t>for you to answer.</a:t>
            </a:r>
            <a:endParaRPr lang="en-US" sz="4000" b="1" dirty="0" smtClean="0"/>
          </a:p>
          <a:p>
            <a:pPr marL="0" indent="0">
              <a:buNone/>
            </a:pPr>
            <a:endParaRPr lang="en-US" sz="2800" b="1" dirty="0"/>
          </a:p>
          <a:p>
            <a:pPr marL="0" indent="0">
              <a:buNone/>
            </a:pPr>
            <a:r>
              <a:rPr lang="en-US" sz="2800" b="1" dirty="0" smtClean="0"/>
              <a:t>5. </a:t>
            </a:r>
            <a:r>
              <a:rPr lang="en-US" sz="2800" b="1" dirty="0"/>
              <a:t>Do you regularly spend time prospecting and cold calling? </a:t>
            </a:r>
          </a:p>
          <a:p>
            <a:pPr marL="0" indent="0">
              <a:buNone/>
            </a:pPr>
            <a:r>
              <a:rPr lang="en-US" sz="2800" b="1" dirty="0" smtClean="0"/>
              <a:t>6. </a:t>
            </a:r>
            <a:r>
              <a:rPr lang="en-US" sz="2800" b="1" dirty="0"/>
              <a:t>Have you a communication plan for your customers? </a:t>
            </a:r>
          </a:p>
          <a:p>
            <a:pPr marL="0" indent="0">
              <a:buNone/>
            </a:pPr>
            <a:r>
              <a:rPr lang="en-US" sz="2800" b="1" dirty="0" smtClean="0"/>
              <a:t>7. </a:t>
            </a:r>
            <a:r>
              <a:rPr lang="en-US" sz="2800" b="1" dirty="0"/>
              <a:t>Do you have a system for collecting customer feedback? </a:t>
            </a:r>
          </a:p>
          <a:p>
            <a:pPr marL="0" indent="0">
              <a:buNone/>
            </a:pPr>
            <a:r>
              <a:rPr lang="en-US" sz="2800" b="1" dirty="0" smtClean="0"/>
              <a:t>8. </a:t>
            </a:r>
            <a:r>
              <a:rPr lang="en-US" sz="2800" b="1" dirty="0"/>
              <a:t>Do you invest time and money in your own development? </a:t>
            </a:r>
          </a:p>
          <a:p>
            <a:pPr marL="0" indent="0">
              <a:buNone/>
            </a:pPr>
            <a:r>
              <a:rPr lang="en-US" sz="2800" b="1" dirty="0" smtClean="0"/>
              <a:t>9. </a:t>
            </a:r>
            <a:r>
              <a:rPr lang="en-US" sz="2800" b="1" dirty="0"/>
              <a:t>Do you invest in your business wardrobe? </a:t>
            </a:r>
          </a:p>
          <a:p>
            <a:pPr marL="0" indent="0">
              <a:buNone/>
            </a:pPr>
            <a:r>
              <a:rPr lang="en-US" sz="2800" b="1" dirty="0" smtClean="0"/>
              <a:t>10. </a:t>
            </a:r>
            <a:r>
              <a:rPr lang="en-US" sz="2800" b="1" dirty="0"/>
              <a:t>Do you feel confident in the current economic climate?</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dirty="0">
                <a:solidFill>
                  <a:srgbClr val="FFFF00"/>
                </a:solidFill>
              </a:rPr>
              <a:t>Sales Health Check</a:t>
            </a:r>
            <a:endParaRPr lang="en-US" sz="6600" b="1" dirty="0">
              <a:solidFill>
                <a:srgbClr val="FFFF00"/>
              </a:solidFill>
            </a:endParaRPr>
          </a:p>
        </p:txBody>
      </p:sp>
      <p:sp>
        <p:nvSpPr>
          <p:cNvPr id="3" name="Content Placeholder 2"/>
          <p:cNvSpPr>
            <a:spLocks noGrp="1"/>
          </p:cNvSpPr>
          <p:nvPr>
            <p:ph idx="1"/>
          </p:nvPr>
        </p:nvSpPr>
        <p:spPr>
          <a:xfrm>
            <a:off x="406400" y="1545771"/>
            <a:ext cx="11480800" cy="5312229"/>
          </a:xfrm>
        </p:spPr>
        <p:txBody>
          <a:bodyPr>
            <a:normAutofit fontScale="92500" lnSpcReduction="20000"/>
          </a:bodyPr>
          <a:lstStyle/>
          <a:p>
            <a:pPr marL="457200" indent="-457200">
              <a:buAutoNum type="arabicPeriod"/>
            </a:pPr>
            <a:r>
              <a:rPr lang="en-US" b="1" dirty="0" smtClean="0"/>
              <a:t>Your </a:t>
            </a:r>
            <a:r>
              <a:rPr lang="en-US" b="1" dirty="0"/>
              <a:t>sales targets include more than just your financial targets. </a:t>
            </a:r>
            <a:r>
              <a:rPr lang="en-US" dirty="0"/>
              <a:t>What else does your company expect from you? Are you expected to open new accounts? Does your company want you to sell across your whole range? Are new products coming out in which case are you ready? </a:t>
            </a:r>
            <a:endParaRPr lang="en-US" dirty="0" smtClean="0"/>
          </a:p>
          <a:p>
            <a:pPr marL="457200" indent="-457200">
              <a:buAutoNum type="arabicPeriod"/>
            </a:pPr>
            <a:r>
              <a:rPr lang="en-US" b="1" dirty="0" smtClean="0"/>
              <a:t>Without </a:t>
            </a:r>
            <a:r>
              <a:rPr lang="en-US" b="1" dirty="0"/>
              <a:t>a written sales plan you are at a disadvantage. </a:t>
            </a:r>
            <a:r>
              <a:rPr lang="en-US" dirty="0"/>
              <a:t>I’ve got a template for a sales plan free on my website. </a:t>
            </a:r>
            <a:endParaRPr lang="en-US" dirty="0" smtClean="0"/>
          </a:p>
          <a:p>
            <a:pPr marL="457200" indent="-457200">
              <a:buAutoNum type="arabicPeriod"/>
            </a:pPr>
            <a:r>
              <a:rPr lang="en-US" b="1" dirty="0" smtClean="0"/>
              <a:t>How </a:t>
            </a:r>
            <a:r>
              <a:rPr lang="en-US" b="1" dirty="0"/>
              <a:t>well do you communicate with your manager. </a:t>
            </a:r>
            <a:r>
              <a:rPr lang="en-US" b="1" dirty="0" smtClean="0"/>
              <a:t> </a:t>
            </a:r>
            <a:r>
              <a:rPr lang="en-US" dirty="0" smtClean="0"/>
              <a:t>Your </a:t>
            </a:r>
            <a:r>
              <a:rPr lang="en-US" dirty="0"/>
              <a:t>manager is a great resource. Communicate your plan and get some feedback. </a:t>
            </a:r>
            <a:r>
              <a:rPr lang="en-US" dirty="0" smtClean="0"/>
              <a:t> What </a:t>
            </a:r>
            <a:r>
              <a:rPr lang="en-US" dirty="0"/>
              <a:t>are their expectations and how can they help you reach your objectives? </a:t>
            </a:r>
            <a:r>
              <a:rPr lang="en-US" dirty="0" smtClean="0"/>
              <a:t> This </a:t>
            </a:r>
            <a:r>
              <a:rPr lang="en-US" dirty="0"/>
              <a:t>may sound obvious and there are some really great sales managers out there, but you’d be amazed how many sales managers there are who fail to communicate effectively with members of their team. </a:t>
            </a:r>
            <a:r>
              <a:rPr lang="en-US" dirty="0" smtClean="0"/>
              <a:t> Take </a:t>
            </a:r>
            <a:r>
              <a:rPr lang="en-US" dirty="0"/>
              <a:t>the responsibility. Manage </a:t>
            </a:r>
            <a:r>
              <a:rPr lang="en-US" dirty="0" smtClean="0"/>
              <a:t>upwards!</a:t>
            </a:r>
          </a:p>
          <a:p>
            <a:pPr marL="457200" indent="-457200">
              <a:buAutoNum type="arabicPeriod"/>
            </a:pPr>
            <a:r>
              <a:rPr lang="en-US" b="1" dirty="0" smtClean="0"/>
              <a:t>The </a:t>
            </a:r>
            <a:r>
              <a:rPr lang="en-US" b="1" dirty="0"/>
              <a:t>Pareto principle tells us that 80% of our business typically comes from 20% of our customer base. </a:t>
            </a:r>
            <a:r>
              <a:rPr lang="en-US" b="1" dirty="0" smtClean="0"/>
              <a:t>  </a:t>
            </a:r>
            <a:r>
              <a:rPr lang="en-US" dirty="0" smtClean="0"/>
              <a:t>Your </a:t>
            </a:r>
            <a:r>
              <a:rPr lang="en-US" dirty="0"/>
              <a:t>key accounts matter because if you lose one it can have a devastating effect on your results. </a:t>
            </a:r>
            <a:r>
              <a:rPr lang="en-US" dirty="0" smtClean="0"/>
              <a:t> When </a:t>
            </a:r>
            <a:r>
              <a:rPr lang="en-US" dirty="0"/>
              <a:t>asked, companies who changed suppliers gave ‘neglect’ as their main reason for leaving. </a:t>
            </a:r>
            <a:r>
              <a:rPr lang="en-US" dirty="0" smtClean="0"/>
              <a:t> Get </a:t>
            </a:r>
            <a:r>
              <a:rPr lang="en-US" dirty="0"/>
              <a:t>close to them. Put a plan together with them. </a:t>
            </a:r>
            <a:r>
              <a:rPr lang="en-US" dirty="0" smtClean="0"/>
              <a:t> Get </a:t>
            </a:r>
            <a:r>
              <a:rPr lang="en-US" dirty="0"/>
              <a:t>feedback on your performance and the level of their </a:t>
            </a:r>
            <a:r>
              <a:rPr lang="en-US" dirty="0" smtClean="0"/>
              <a:t>satisfaction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5238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dirty="0">
                <a:solidFill>
                  <a:srgbClr val="FFFF00"/>
                </a:solidFill>
              </a:rPr>
              <a:t>Sales Health Check</a:t>
            </a:r>
            <a:endParaRPr lang="en-US" sz="6600" b="1" dirty="0">
              <a:solidFill>
                <a:srgbClr val="FFFF00"/>
              </a:solidFill>
            </a:endParaRPr>
          </a:p>
        </p:txBody>
      </p:sp>
      <p:sp>
        <p:nvSpPr>
          <p:cNvPr id="3" name="Content Placeholder 2"/>
          <p:cNvSpPr>
            <a:spLocks noGrp="1"/>
          </p:cNvSpPr>
          <p:nvPr>
            <p:ph idx="1"/>
          </p:nvPr>
        </p:nvSpPr>
        <p:spPr>
          <a:xfrm>
            <a:off x="406400" y="1545771"/>
            <a:ext cx="11480800" cy="5312229"/>
          </a:xfrm>
        </p:spPr>
        <p:txBody>
          <a:bodyPr>
            <a:normAutofit fontScale="92500" lnSpcReduction="20000"/>
          </a:bodyPr>
          <a:lstStyle/>
          <a:p>
            <a:pPr marL="0" indent="0">
              <a:buNone/>
            </a:pPr>
            <a:r>
              <a:rPr lang="en-US" b="1" dirty="0"/>
              <a:t>5. For most sales people prospecting is an important part of their job, but one that is easy to stop doing when other things need sorting out. </a:t>
            </a:r>
            <a:r>
              <a:rPr lang="en-US" b="1" dirty="0" smtClean="0"/>
              <a:t> </a:t>
            </a:r>
            <a:r>
              <a:rPr lang="en-US" dirty="0" smtClean="0"/>
              <a:t>Be </a:t>
            </a:r>
            <a:r>
              <a:rPr lang="en-US" dirty="0"/>
              <a:t>ruthless. </a:t>
            </a:r>
            <a:r>
              <a:rPr lang="en-US" dirty="0" smtClean="0"/>
              <a:t> Put </a:t>
            </a:r>
            <a:r>
              <a:rPr lang="en-US" dirty="0"/>
              <a:t>prospecting time in your diary every week and stick to it. </a:t>
            </a:r>
            <a:r>
              <a:rPr lang="en-US" dirty="0" smtClean="0"/>
              <a:t> Set </a:t>
            </a:r>
            <a:r>
              <a:rPr lang="en-US" dirty="0"/>
              <a:t>yourself an achievable target, I try to contact 10 prospects each week. </a:t>
            </a:r>
            <a:r>
              <a:rPr lang="en-US" dirty="0" smtClean="0"/>
              <a:t> Not </a:t>
            </a:r>
            <a:r>
              <a:rPr lang="en-US" dirty="0"/>
              <a:t>50 or 100 but 10 each week. </a:t>
            </a:r>
            <a:r>
              <a:rPr lang="en-US" dirty="0" smtClean="0"/>
              <a:t> Make </a:t>
            </a:r>
            <a:r>
              <a:rPr lang="en-US" dirty="0"/>
              <a:t>prospecting an important part of your time each </a:t>
            </a:r>
            <a:r>
              <a:rPr lang="en-US" dirty="0" smtClean="0"/>
              <a:t>3 </a:t>
            </a:r>
            <a:r>
              <a:rPr lang="en-US" dirty="0"/>
              <a:t>week and don’t get distracted. The more you do it the easier it becomes. </a:t>
            </a:r>
            <a:endParaRPr lang="en-US" dirty="0" smtClean="0"/>
          </a:p>
          <a:p>
            <a:pPr marL="0" indent="0">
              <a:buNone/>
            </a:pPr>
            <a:r>
              <a:rPr lang="en-US" b="1" dirty="0" smtClean="0"/>
              <a:t>6</a:t>
            </a:r>
            <a:r>
              <a:rPr lang="en-US" b="1" dirty="0"/>
              <a:t>. As with question 4 you need to consider all your accounts and decide what is the best way to communicate with them. </a:t>
            </a:r>
            <a:r>
              <a:rPr lang="en-US" b="1" dirty="0" smtClean="0"/>
              <a:t> </a:t>
            </a:r>
            <a:r>
              <a:rPr lang="en-US" dirty="0" smtClean="0"/>
              <a:t>Physical </a:t>
            </a:r>
            <a:r>
              <a:rPr lang="en-US" dirty="0"/>
              <a:t>visits aren’t always necessary and can be very time consuming. </a:t>
            </a:r>
            <a:r>
              <a:rPr lang="en-US" dirty="0" smtClean="0"/>
              <a:t> Would </a:t>
            </a:r>
            <a:r>
              <a:rPr lang="en-US" dirty="0"/>
              <a:t>a phone call do? </a:t>
            </a:r>
            <a:r>
              <a:rPr lang="en-US" dirty="0" smtClean="0"/>
              <a:t> Have </a:t>
            </a:r>
            <a:r>
              <a:rPr lang="en-US" dirty="0"/>
              <a:t>you tried Skype? </a:t>
            </a:r>
            <a:r>
              <a:rPr lang="en-US" dirty="0" smtClean="0"/>
              <a:t> I </a:t>
            </a:r>
            <a:r>
              <a:rPr lang="en-US" dirty="0"/>
              <a:t>use it with some of my customers as a video conferencing tool. </a:t>
            </a:r>
            <a:r>
              <a:rPr lang="en-US" dirty="0" smtClean="0"/>
              <a:t> I </a:t>
            </a:r>
            <a:r>
              <a:rPr lang="en-US" dirty="0"/>
              <a:t>use Face Time on my iPad to communicate with one of my customers. </a:t>
            </a:r>
            <a:r>
              <a:rPr lang="en-US" dirty="0" smtClean="0"/>
              <a:t> I </a:t>
            </a:r>
            <a:r>
              <a:rPr lang="en-US" dirty="0"/>
              <a:t>will repeat what I said before.  </a:t>
            </a:r>
            <a:r>
              <a:rPr lang="en-US" dirty="0" smtClean="0"/>
              <a:t>When </a:t>
            </a:r>
            <a:r>
              <a:rPr lang="en-US" dirty="0"/>
              <a:t>asked, companies who changed suppliers gave ‘neglect’ as their main reason for leaving. </a:t>
            </a:r>
            <a:r>
              <a:rPr lang="en-US" dirty="0" smtClean="0"/>
              <a:t> Keep </a:t>
            </a:r>
            <a:r>
              <a:rPr lang="en-US" dirty="0"/>
              <a:t>communicating with your customers and if you do go and see them make sure you have a good reason for being there that adds value. </a:t>
            </a:r>
            <a:endParaRPr lang="en-US" dirty="0" smtClean="0"/>
          </a:p>
          <a:p>
            <a:pPr marL="0" indent="0">
              <a:buNone/>
            </a:pPr>
            <a:r>
              <a:rPr lang="en-US" b="1" dirty="0" smtClean="0"/>
              <a:t>7</a:t>
            </a:r>
            <a:r>
              <a:rPr lang="en-US" b="1" dirty="0"/>
              <a:t>. Get regular feedback from your customers on how they see your levels of service. </a:t>
            </a:r>
            <a:r>
              <a:rPr lang="en-US" dirty="0"/>
              <a:t>When professional buyers are asked to rank three criteria for buying in order of importance, service comes first every time, product comes second and price third. </a:t>
            </a:r>
            <a:r>
              <a:rPr lang="en-US" dirty="0" smtClean="0"/>
              <a:t> Most </a:t>
            </a:r>
            <a:r>
              <a:rPr lang="en-US" dirty="0"/>
              <a:t>product and service improvements come from customer feedback rather than from within the supplier’s </a:t>
            </a:r>
            <a:r>
              <a:rPr lang="en-US" dirty="0" smtClean="0"/>
              <a:t>organization.  Smart </a:t>
            </a:r>
            <a:r>
              <a:rPr lang="en-US" dirty="0"/>
              <a:t>salespeople ask for feedback and act on the feedback they receive.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894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dirty="0">
                <a:solidFill>
                  <a:srgbClr val="FFFF00"/>
                </a:solidFill>
              </a:rPr>
              <a:t>Sales Health Check</a:t>
            </a:r>
            <a:endParaRPr lang="en-US" sz="6600" b="1" dirty="0">
              <a:solidFill>
                <a:srgbClr val="FFFF00"/>
              </a:solidFill>
            </a:endParaRPr>
          </a:p>
        </p:txBody>
      </p:sp>
      <p:sp>
        <p:nvSpPr>
          <p:cNvPr id="3" name="Content Placeholder 2"/>
          <p:cNvSpPr>
            <a:spLocks noGrp="1"/>
          </p:cNvSpPr>
          <p:nvPr>
            <p:ph idx="1"/>
          </p:nvPr>
        </p:nvSpPr>
        <p:spPr>
          <a:xfrm>
            <a:off x="406400" y="1545771"/>
            <a:ext cx="11480800" cy="5312229"/>
          </a:xfrm>
        </p:spPr>
        <p:txBody>
          <a:bodyPr>
            <a:normAutofit lnSpcReduction="10000"/>
          </a:bodyPr>
          <a:lstStyle/>
          <a:p>
            <a:pPr marL="0" indent="0">
              <a:buNone/>
            </a:pPr>
            <a:r>
              <a:rPr lang="en-US" b="1" dirty="0"/>
              <a:t>8. You may be lucky and work for an </a:t>
            </a:r>
            <a:r>
              <a:rPr lang="en-US" b="1" dirty="0" smtClean="0"/>
              <a:t>organization </a:t>
            </a:r>
            <a:r>
              <a:rPr lang="en-US" b="1" dirty="0"/>
              <a:t>that invests in training and development. </a:t>
            </a:r>
            <a:r>
              <a:rPr lang="en-US" dirty="0"/>
              <a:t>Even if you are, take responsibility for your own development. </a:t>
            </a:r>
            <a:r>
              <a:rPr lang="en-US" dirty="0" smtClean="0"/>
              <a:t> Read </a:t>
            </a:r>
            <a:r>
              <a:rPr lang="en-US" dirty="0"/>
              <a:t>books, surf the internet, buy CD’s and DVD’s about sales. </a:t>
            </a:r>
            <a:endParaRPr lang="en-US" dirty="0" smtClean="0"/>
          </a:p>
          <a:p>
            <a:pPr marL="0" indent="0">
              <a:buNone/>
            </a:pPr>
            <a:r>
              <a:rPr lang="en-US" b="1" dirty="0" smtClean="0"/>
              <a:t>9</a:t>
            </a:r>
            <a:r>
              <a:rPr lang="en-US" b="1" dirty="0"/>
              <a:t>. This was advice I was given a long time ago. </a:t>
            </a:r>
            <a:r>
              <a:rPr lang="en-US" b="1" dirty="0" smtClean="0"/>
              <a:t> </a:t>
            </a:r>
            <a:r>
              <a:rPr lang="en-US" dirty="0" smtClean="0"/>
              <a:t>You </a:t>
            </a:r>
            <a:r>
              <a:rPr lang="en-US" dirty="0"/>
              <a:t>may work in an outdoor or industrial environment where it is not appropriate to wear a suit. </a:t>
            </a:r>
            <a:r>
              <a:rPr lang="en-US" dirty="0" smtClean="0"/>
              <a:t> Most </a:t>
            </a:r>
            <a:r>
              <a:rPr lang="en-US" dirty="0"/>
              <a:t>companies seem fairly relaxed about what you wear in the office. </a:t>
            </a:r>
            <a:r>
              <a:rPr lang="en-US" dirty="0" smtClean="0"/>
              <a:t> What </a:t>
            </a:r>
            <a:r>
              <a:rPr lang="en-US" dirty="0"/>
              <a:t>I feel is still important is looking good in front of customers. </a:t>
            </a:r>
            <a:r>
              <a:rPr lang="en-US" dirty="0" smtClean="0"/>
              <a:t> Good </a:t>
            </a:r>
            <a:r>
              <a:rPr lang="en-US" dirty="0"/>
              <a:t>clothes cost more but last longer and look better. </a:t>
            </a:r>
            <a:r>
              <a:rPr lang="en-US" dirty="0" smtClean="0"/>
              <a:t> If </a:t>
            </a:r>
            <a:r>
              <a:rPr lang="en-US" dirty="0"/>
              <a:t>you feel and look successful you are going a long way to achieve that success. </a:t>
            </a:r>
            <a:endParaRPr lang="en-US" dirty="0" smtClean="0"/>
          </a:p>
          <a:p>
            <a:pPr marL="0" indent="0">
              <a:buNone/>
            </a:pPr>
            <a:r>
              <a:rPr lang="en-US" b="1" dirty="0" smtClean="0"/>
              <a:t>10. Finally</a:t>
            </a:r>
            <a:r>
              <a:rPr lang="en-US" b="1" dirty="0"/>
              <a:t>, turn on the radio or TV and listen to the news and then ignore the doom and gloom merchants. </a:t>
            </a:r>
            <a:r>
              <a:rPr lang="en-US" dirty="0"/>
              <a:t>This is my fourth recession and my experience has been that if you work harder and smarter while others give up, there is business still to be had and you can do well. The next time someone tells you there is no money about tell them that the </a:t>
            </a:r>
            <a:r>
              <a:rPr lang="en-US" dirty="0" smtClean="0"/>
              <a:t>US </a:t>
            </a:r>
            <a:r>
              <a:rPr lang="en-US" dirty="0"/>
              <a:t>economy </a:t>
            </a:r>
            <a:r>
              <a:rPr lang="en-US" dirty="0" smtClean="0"/>
              <a:t>is worth trillions.  </a:t>
            </a:r>
            <a:r>
              <a:rPr lang="en-US" dirty="0"/>
              <a:t>Try to be confident. Yes, you will get knocked back; that is what sales is all about. </a:t>
            </a:r>
            <a:r>
              <a:rPr lang="en-US" dirty="0" smtClean="0"/>
              <a:t> The </a:t>
            </a:r>
            <a:r>
              <a:rPr lang="en-US" dirty="0"/>
              <a:t>more confident you feel and the harder you work the more successful you will be.</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98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000" dirty="0">
                <a:solidFill>
                  <a:srgbClr val="FFFF00"/>
                </a:solidFill>
              </a:rPr>
              <a:t>Sales Health Check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89391" y="1589315"/>
            <a:ext cx="7431855" cy="4408716"/>
          </a:xfrm>
        </p:spPr>
      </p:pic>
      <p:sp>
        <p:nvSpPr>
          <p:cNvPr id="9" name="Content Placeholder 7"/>
          <p:cNvSpPr txBox="1">
            <a:spLocks/>
          </p:cNvSpPr>
          <p:nvPr/>
        </p:nvSpPr>
        <p:spPr>
          <a:xfrm>
            <a:off x="0" y="5998030"/>
            <a:ext cx="12115800" cy="968832"/>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10" name="TextBox 9"/>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1" name="TextBox 10"/>
          <p:cNvSpPr txBox="1"/>
          <p:nvPr/>
        </p:nvSpPr>
        <p:spPr>
          <a:xfrm>
            <a:off x="231239" y="4888546"/>
            <a:ext cx="4256314" cy="646331"/>
          </a:xfrm>
          <a:prstGeom prst="rect">
            <a:avLst/>
          </a:prstGeom>
          <a:noFill/>
        </p:spPr>
        <p:txBody>
          <a:bodyPr wrap="square" rtlCol="0">
            <a:spAutoFit/>
          </a:bodyPr>
          <a:lstStyle/>
          <a:p>
            <a:pPr algn="ctr"/>
            <a:r>
              <a:rPr lang="en-US" b="1" dirty="0" smtClean="0"/>
              <a:t>J.W. Owens - 561-372-5922 results.jwowens@gmail.com </a:t>
            </a:r>
            <a:endParaRPr lang="en-US" b="1" dirty="0"/>
          </a:p>
        </p:txBody>
      </p:sp>
      <p:sp>
        <p:nvSpPr>
          <p:cNvPr id="12" name="TextBox 6"/>
          <p:cNvSpPr txBox="1"/>
          <p:nvPr/>
        </p:nvSpPr>
        <p:spPr>
          <a:xfrm>
            <a:off x="646210" y="5534877"/>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239</TotalTime>
  <Words>1223</Words>
  <Application>Microsoft Office PowerPoint</Application>
  <PresentationFormat>Custom</PresentationFormat>
  <Paragraphs>43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Sales Direction 16X9</vt:lpstr>
      <vt:lpstr>Sales Health Check</vt:lpstr>
      <vt:lpstr>Sales Health Check</vt:lpstr>
      <vt:lpstr>Sales Health Check</vt:lpstr>
      <vt:lpstr>Sales Health Check</vt:lpstr>
      <vt:lpstr>Sales Health Check</vt:lpstr>
      <vt:lpstr>Sales Health Check</vt:lpstr>
      <vt:lpstr>Sales Health Check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32</cp:revision>
  <dcterms:created xsi:type="dcterms:W3CDTF">2012-08-30T21:52:00Z</dcterms:created>
  <dcterms:modified xsi:type="dcterms:W3CDTF">2016-08-01T03:42:10Z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