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8" r:id="rId3"/>
    <p:sldId id="293" r:id="rId4"/>
    <p:sldId id="294" r:id="rId5"/>
    <p:sldId id="296" r:id="rId6"/>
    <p:sldId id="297" r:id="rId7"/>
    <p:sldId id="29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7/31/2016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7/31/2016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7/31/2016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7/31/2016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7/31/2016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7/31/2016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9100" y="1918189"/>
            <a:ext cx="6268720" cy="992279"/>
          </a:xfrm>
        </p:spPr>
        <p:txBody>
          <a:bodyPr>
            <a:noAutofit/>
          </a:bodyPr>
          <a:lstStyle/>
          <a:p>
            <a:pPr algn="ctr"/>
            <a:r>
              <a:rPr lang="en-US" sz="5400" b="1" dirty="0"/>
              <a:t>Cross Selling &amp; </a:t>
            </a:r>
            <a:r>
              <a:rPr lang="en-US" sz="5400" b="1" dirty="0" smtClean="0"/>
              <a:t/>
            </a:r>
            <a:br>
              <a:rPr lang="en-US" sz="5400" b="1" dirty="0" smtClean="0"/>
            </a:br>
            <a:r>
              <a:rPr lang="en-US" sz="5400" b="1" dirty="0" smtClean="0"/>
              <a:t>Up </a:t>
            </a:r>
            <a:r>
              <a:rPr lang="en-US" sz="5400" b="1" dirty="0"/>
              <a:t>Selling </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3651" r="23651"/>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161</a:t>
            </a:r>
            <a:endParaRPr lang="en-US" sz="1600" b="1" dirty="0">
              <a:solidFill>
                <a:srgbClr val="FFFF00"/>
              </a:solidFill>
            </a:endParaRPr>
          </a:p>
        </p:txBody>
      </p:sp>
      <p:sp>
        <p:nvSpPr>
          <p:cNvPr id="7" name="TextBox 6"/>
          <p:cNvSpPr txBox="1"/>
          <p:nvPr/>
        </p:nvSpPr>
        <p:spPr>
          <a:xfrm>
            <a:off x="1405439" y="5813363"/>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fontScale="90000"/>
          </a:bodyPr>
          <a:lstStyle/>
          <a:p>
            <a:r>
              <a:rPr lang="en-US" sz="6600" b="1" dirty="0">
                <a:solidFill>
                  <a:srgbClr val="FFFF00"/>
                </a:solidFill>
              </a:rPr>
              <a:t>Cross Selling &amp; </a:t>
            </a:r>
            <a:r>
              <a:rPr lang="en-US" sz="6600" b="1" dirty="0" smtClean="0">
                <a:solidFill>
                  <a:srgbClr val="FFFF00"/>
                </a:solidFill>
              </a:rPr>
              <a:t>Up </a:t>
            </a:r>
            <a:r>
              <a:rPr lang="en-US" sz="6600" b="1" dirty="0">
                <a:solidFill>
                  <a:srgbClr val="FFFF00"/>
                </a:solidFill>
              </a:rPr>
              <a:t>Selling </a:t>
            </a:r>
          </a:p>
        </p:txBody>
      </p:sp>
      <p:sp>
        <p:nvSpPr>
          <p:cNvPr id="3" name="Content Placeholder 2"/>
          <p:cNvSpPr>
            <a:spLocks noGrp="1"/>
          </p:cNvSpPr>
          <p:nvPr>
            <p:ph idx="1"/>
          </p:nvPr>
        </p:nvSpPr>
        <p:spPr>
          <a:xfrm>
            <a:off x="410482" y="1545771"/>
            <a:ext cx="11480800" cy="5312229"/>
          </a:xfrm>
        </p:spPr>
        <p:txBody>
          <a:bodyPr>
            <a:normAutofit/>
          </a:bodyPr>
          <a:lstStyle/>
          <a:p>
            <a:pPr marL="0" indent="0">
              <a:buNone/>
            </a:pPr>
            <a:r>
              <a:rPr lang="en-US" sz="3600" b="1" dirty="0"/>
              <a:t>People who manage sales have to achieve growth. </a:t>
            </a:r>
            <a:endParaRPr lang="en-US" sz="3600" b="1" dirty="0" smtClean="0"/>
          </a:p>
          <a:p>
            <a:pPr marL="0" indent="0">
              <a:buNone/>
            </a:pPr>
            <a:r>
              <a:rPr lang="en-US" b="1" dirty="0" smtClean="0"/>
              <a:t>There </a:t>
            </a:r>
            <a:r>
              <a:rPr lang="en-US" b="1" dirty="0"/>
              <a:t>are different ways that this can be achieved</a:t>
            </a:r>
            <a:r>
              <a:rPr lang="en-US" b="1" dirty="0" smtClean="0"/>
              <a:t>:</a:t>
            </a:r>
          </a:p>
          <a:p>
            <a:pPr marL="0" indent="0">
              <a:buNone/>
            </a:pPr>
            <a:r>
              <a:rPr lang="en-US" dirty="0" smtClean="0"/>
              <a:t> </a:t>
            </a:r>
          </a:p>
          <a:p>
            <a:pPr marL="457200" indent="-457200">
              <a:buAutoNum type="arabicPeriod"/>
            </a:pPr>
            <a:r>
              <a:rPr lang="en-US" b="1" dirty="0" smtClean="0"/>
              <a:t>Sell </a:t>
            </a:r>
            <a:r>
              <a:rPr lang="en-US" b="1" dirty="0"/>
              <a:t>more to existing customers </a:t>
            </a:r>
            <a:endParaRPr lang="en-US" b="1" dirty="0" smtClean="0"/>
          </a:p>
          <a:p>
            <a:pPr marL="457200" indent="-457200">
              <a:buAutoNum type="arabicPeriod"/>
            </a:pPr>
            <a:r>
              <a:rPr lang="en-US" b="1" dirty="0" smtClean="0"/>
              <a:t>Prevent </a:t>
            </a:r>
            <a:r>
              <a:rPr lang="en-US" b="1" dirty="0"/>
              <a:t>existing customers from going to a competitor </a:t>
            </a:r>
            <a:endParaRPr lang="en-US" b="1" dirty="0" smtClean="0"/>
          </a:p>
          <a:p>
            <a:pPr marL="457200" indent="-457200">
              <a:buAutoNum type="arabicPeriod"/>
            </a:pPr>
            <a:r>
              <a:rPr lang="en-US" b="1" dirty="0" smtClean="0"/>
              <a:t>Find </a:t>
            </a:r>
            <a:r>
              <a:rPr lang="en-US" b="1" dirty="0"/>
              <a:t>new customers </a:t>
            </a:r>
            <a:endParaRPr lang="en-US" b="1" dirty="0" smtClean="0"/>
          </a:p>
          <a:p>
            <a:pPr marL="457200" indent="-457200">
              <a:buAutoNum type="arabicPeriod"/>
            </a:pPr>
            <a:r>
              <a:rPr lang="en-US" b="1" dirty="0" smtClean="0"/>
              <a:t>Sell </a:t>
            </a:r>
            <a:r>
              <a:rPr lang="en-US" b="1" dirty="0"/>
              <a:t>new products For many people in sales the challenge is to grow their customer base by finding new customers. </a:t>
            </a:r>
            <a:endParaRPr lang="en-US" b="1" dirty="0" smtClean="0"/>
          </a:p>
          <a:p>
            <a:pPr marL="0" indent="0">
              <a:buNone/>
            </a:pPr>
            <a:r>
              <a:rPr lang="en-US" dirty="0" smtClean="0"/>
              <a:t>However</a:t>
            </a:r>
            <a:r>
              <a:rPr lang="en-US" dirty="0"/>
              <a:t>, what many salespeople fail to </a:t>
            </a:r>
            <a:r>
              <a:rPr lang="en-US" dirty="0" err="1"/>
              <a:t>recognise</a:t>
            </a:r>
            <a:r>
              <a:rPr lang="en-US" dirty="0"/>
              <a:t> is the potential within their existing customer base.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fontScale="90000"/>
          </a:bodyPr>
          <a:lstStyle/>
          <a:p>
            <a:r>
              <a:rPr lang="en-US" sz="6600" b="1" dirty="0">
                <a:solidFill>
                  <a:srgbClr val="FFFF00"/>
                </a:solidFill>
              </a:rPr>
              <a:t>Cross Selling &amp; Up Selling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3600" b="1" dirty="0"/>
              <a:t>The key to cross selling is to ask questions. </a:t>
            </a:r>
            <a:endParaRPr lang="en-US" sz="3600" b="1" dirty="0" smtClean="0"/>
          </a:p>
          <a:p>
            <a:pPr marL="0" indent="0">
              <a:buNone/>
            </a:pPr>
            <a:r>
              <a:rPr lang="en-US" dirty="0" smtClean="0"/>
              <a:t>In </a:t>
            </a:r>
            <a:r>
              <a:rPr lang="en-US" dirty="0"/>
              <a:t>this case 3 questions are enough: </a:t>
            </a:r>
            <a:endParaRPr lang="en-US" dirty="0" smtClean="0"/>
          </a:p>
          <a:p>
            <a:pPr marL="457200" indent="-457200">
              <a:buAutoNum type="arabicPeriod"/>
            </a:pPr>
            <a:r>
              <a:rPr lang="en-US" dirty="0" smtClean="0"/>
              <a:t>Who </a:t>
            </a:r>
            <a:r>
              <a:rPr lang="en-US" dirty="0"/>
              <a:t>covers you for your house insurance? </a:t>
            </a:r>
            <a:endParaRPr lang="en-US" dirty="0" smtClean="0"/>
          </a:p>
          <a:p>
            <a:pPr marL="457200" indent="-457200">
              <a:buAutoNum type="arabicPeriod"/>
            </a:pPr>
            <a:r>
              <a:rPr lang="en-US" dirty="0" smtClean="0"/>
              <a:t>Do </a:t>
            </a:r>
            <a:r>
              <a:rPr lang="en-US" dirty="0"/>
              <a:t>you know the renewal date? </a:t>
            </a:r>
            <a:endParaRPr lang="en-US" dirty="0" smtClean="0"/>
          </a:p>
          <a:p>
            <a:pPr marL="457200" indent="-457200">
              <a:buAutoNum type="arabicPeriod"/>
            </a:pPr>
            <a:r>
              <a:rPr lang="en-US" dirty="0" smtClean="0"/>
              <a:t>Would </a:t>
            </a:r>
            <a:r>
              <a:rPr lang="en-US" dirty="0"/>
              <a:t>it be okay if we contacted you around then to discuss our house insurance policy and give you a quote? </a:t>
            </a:r>
            <a:endParaRPr lang="en-US" dirty="0" smtClean="0"/>
          </a:p>
          <a:p>
            <a:pPr marL="0" indent="0">
              <a:buNone/>
            </a:pPr>
            <a:r>
              <a:rPr lang="en-US" dirty="0" smtClean="0"/>
              <a:t>Most </a:t>
            </a:r>
            <a:r>
              <a:rPr lang="en-US" dirty="0"/>
              <a:t>salespeople fail because they don’t try. They convince themselves the customer won’t be interested and worry about rejection. </a:t>
            </a:r>
            <a:endParaRPr lang="en-US" dirty="0" smtClean="0"/>
          </a:p>
          <a:p>
            <a:pPr marL="0" indent="0">
              <a:buNone/>
            </a:pPr>
            <a:r>
              <a:rPr lang="en-US" dirty="0" smtClean="0"/>
              <a:t>The </a:t>
            </a:r>
            <a:r>
              <a:rPr lang="en-US" dirty="0"/>
              <a:t>best salespeople take a few seconds at the end of the meeting to ask simple, low pressure questions to find out if there is an opportunity to cross sell.</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fontScale="90000"/>
          </a:bodyPr>
          <a:lstStyle/>
          <a:p>
            <a:r>
              <a:rPr lang="en-US" sz="6600" b="1" dirty="0">
                <a:solidFill>
                  <a:srgbClr val="FFFF00"/>
                </a:solidFill>
              </a:rPr>
              <a:t>Cross Selling &amp; Up Selling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Cross selling is where we sell additional products to existing customers. </a:t>
            </a:r>
            <a:endParaRPr lang="en-US" b="1" dirty="0" smtClean="0"/>
          </a:p>
          <a:p>
            <a:pPr marL="0" indent="0">
              <a:buNone/>
            </a:pPr>
            <a:r>
              <a:rPr lang="en-US" dirty="0" smtClean="0"/>
              <a:t>The </a:t>
            </a:r>
            <a:r>
              <a:rPr lang="en-US" dirty="0"/>
              <a:t>theory is that if we have a satisfied customer who has been happy with our service they will be willing to hear about other products or services that we offer. Many people in sales find this approach pushy and uncomfortable. </a:t>
            </a:r>
            <a:endParaRPr lang="en-US" dirty="0" smtClean="0"/>
          </a:p>
          <a:p>
            <a:pPr marL="0" indent="0">
              <a:buNone/>
            </a:pPr>
            <a:r>
              <a:rPr lang="en-US" dirty="0" smtClean="0"/>
              <a:t>This </a:t>
            </a:r>
            <a:r>
              <a:rPr lang="en-US" dirty="0"/>
              <a:t>is because they feel they need to do a sales pitch on an additional product then go for a close. </a:t>
            </a:r>
            <a:r>
              <a:rPr lang="en-US" dirty="0" smtClean="0"/>
              <a:t> All </a:t>
            </a:r>
            <a:r>
              <a:rPr lang="en-US" dirty="0"/>
              <a:t>high pressure stuff! </a:t>
            </a:r>
            <a:r>
              <a:rPr lang="en-US" dirty="0" smtClean="0"/>
              <a:t> The </a:t>
            </a:r>
            <a:r>
              <a:rPr lang="en-US" dirty="0"/>
              <a:t>answer is that you don’t need to rush into a high pressure sales pitch. </a:t>
            </a:r>
            <a:endParaRPr lang="en-US" dirty="0" smtClean="0"/>
          </a:p>
          <a:p>
            <a:pPr marL="0" indent="0">
              <a:buNone/>
            </a:pPr>
            <a:r>
              <a:rPr lang="en-US" dirty="0" smtClean="0"/>
              <a:t>Asking </a:t>
            </a:r>
            <a:r>
              <a:rPr lang="en-US" dirty="0"/>
              <a:t>questions is 3 times more persuasive than presenting information. </a:t>
            </a:r>
            <a:r>
              <a:rPr lang="en-US" dirty="0" smtClean="0"/>
              <a:t> Let’s </a:t>
            </a:r>
            <a:r>
              <a:rPr lang="en-US" dirty="0"/>
              <a:t>say you are selling Buildings insurance cover for the cost of damage and repairs. </a:t>
            </a:r>
            <a:r>
              <a:rPr lang="en-US" dirty="0" smtClean="0"/>
              <a:t> You </a:t>
            </a:r>
            <a:r>
              <a:rPr lang="en-US" dirty="0"/>
              <a:t>do a good job and have a lot of satisfied customers. </a:t>
            </a:r>
            <a:endParaRPr lang="en-US" dirty="0" smtClean="0"/>
          </a:p>
          <a:p>
            <a:pPr marL="0" indent="0">
              <a:buNone/>
            </a:pPr>
            <a:r>
              <a:rPr lang="en-US" dirty="0" smtClean="0"/>
              <a:t>You </a:t>
            </a:r>
            <a:r>
              <a:rPr lang="en-US" dirty="0"/>
              <a:t>also provide contents insurance, but are more expensive than the larger insurance companies. </a:t>
            </a:r>
            <a:r>
              <a:rPr lang="en-US" dirty="0" smtClean="0"/>
              <a:t> Most </a:t>
            </a:r>
            <a:r>
              <a:rPr lang="en-US" dirty="0"/>
              <a:t>people give up at this point and don’t try to cross sell.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5238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fontScale="90000"/>
          </a:bodyPr>
          <a:lstStyle/>
          <a:p>
            <a:r>
              <a:rPr lang="en-US" sz="6600" b="1" dirty="0">
                <a:solidFill>
                  <a:srgbClr val="FFFF00"/>
                </a:solidFill>
              </a:rPr>
              <a:t>Cross Selling &amp; Up Selling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dirty="0"/>
              <a:t>Up selling is a process by which we try to work out whether what the customer has bought from us is really what they need. </a:t>
            </a:r>
            <a:endParaRPr lang="en-US" dirty="0" smtClean="0"/>
          </a:p>
          <a:p>
            <a:pPr marL="0" indent="0">
              <a:buNone/>
            </a:pPr>
            <a:r>
              <a:rPr lang="en-US" dirty="0" smtClean="0"/>
              <a:t>It </a:t>
            </a:r>
            <a:r>
              <a:rPr lang="en-US" dirty="0"/>
              <a:t>is very common for salespeople to sell a lower priced product or service because it is easier to sell. </a:t>
            </a:r>
            <a:endParaRPr lang="en-US" dirty="0" smtClean="0"/>
          </a:p>
          <a:p>
            <a:pPr marL="0" indent="0">
              <a:buNone/>
            </a:pPr>
            <a:r>
              <a:rPr lang="en-US" dirty="0" smtClean="0"/>
              <a:t>However</a:t>
            </a:r>
            <a:r>
              <a:rPr lang="en-US" dirty="0"/>
              <a:t>, if it turns out to be the wrong solution for the customer this can lead to problems further down the line. </a:t>
            </a:r>
            <a:endParaRPr lang="en-US" dirty="0" smtClean="0"/>
          </a:p>
          <a:p>
            <a:pPr marL="0" indent="0">
              <a:buNone/>
            </a:pPr>
            <a:r>
              <a:rPr lang="en-US" dirty="0"/>
              <a:t>Again the answer is to ask the right questions. </a:t>
            </a:r>
            <a:endParaRPr lang="en-US" dirty="0" smtClean="0"/>
          </a:p>
          <a:p>
            <a:pPr marL="0" indent="0">
              <a:buNone/>
            </a:pPr>
            <a:r>
              <a:rPr lang="en-US" dirty="0" smtClean="0"/>
              <a:t>Explore </a:t>
            </a:r>
            <a:r>
              <a:rPr lang="en-US" dirty="0"/>
              <a:t>the facts first of all, then the consequences of them making the wrong decision.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894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fontScale="90000"/>
          </a:bodyPr>
          <a:lstStyle/>
          <a:p>
            <a:r>
              <a:rPr lang="en-US" sz="6600" b="1" dirty="0">
                <a:solidFill>
                  <a:srgbClr val="FFFF00"/>
                </a:solidFill>
              </a:rPr>
              <a:t>Cross Selling &amp; Up Selling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dirty="0"/>
              <a:t>At the end of the day the customer has to make the choice that they feel is right for them. </a:t>
            </a:r>
            <a:endParaRPr lang="en-US" dirty="0" smtClean="0"/>
          </a:p>
          <a:p>
            <a:pPr marL="0" indent="0">
              <a:buNone/>
            </a:pPr>
            <a:r>
              <a:rPr lang="en-US" dirty="0" smtClean="0"/>
              <a:t>As </a:t>
            </a:r>
            <a:r>
              <a:rPr lang="en-US" dirty="0"/>
              <a:t>salespeople we need to offer the best alternative and make sure the customer </a:t>
            </a:r>
            <a:r>
              <a:rPr lang="en-US" dirty="0" smtClean="0"/>
              <a:t>realizes </a:t>
            </a:r>
            <a:r>
              <a:rPr lang="en-US" dirty="0"/>
              <a:t>the consequences of </a:t>
            </a:r>
            <a:r>
              <a:rPr lang="en-US" b="1" i="1" dirty="0"/>
              <a:t>‘down buying’. </a:t>
            </a:r>
            <a:endParaRPr lang="en-US" b="1" i="1" dirty="0" smtClean="0"/>
          </a:p>
          <a:p>
            <a:pPr marL="0" indent="0">
              <a:buNone/>
            </a:pPr>
            <a:r>
              <a:rPr lang="en-US" dirty="0" smtClean="0"/>
              <a:t>Again</a:t>
            </a:r>
            <a:r>
              <a:rPr lang="en-US" dirty="0"/>
              <a:t>, the danger is that if we don’t offer the best solution and things go wrong we will get the blame and we may lose the customer for good.</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98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000" b="1" dirty="0">
                <a:solidFill>
                  <a:srgbClr val="FFFF00"/>
                </a:solidFill>
              </a:rPr>
              <a:t>Cross Selling &amp; Up Selling </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487553" y="1533941"/>
            <a:ext cx="7595589" cy="4510196"/>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4932084"/>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6"/>
          <p:cNvSpPr txBox="1"/>
          <p:nvPr/>
        </p:nvSpPr>
        <p:spPr>
          <a:xfrm>
            <a:off x="646210" y="5610681"/>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321</TotalTime>
  <Words>786</Words>
  <Application>Microsoft Office PowerPoint</Application>
  <PresentationFormat>Custom</PresentationFormat>
  <Paragraphs>45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Sales Direction 16X9</vt:lpstr>
      <vt:lpstr>Cross Selling &amp;  Up Selling </vt:lpstr>
      <vt:lpstr>Cross Selling &amp; Up Selling </vt:lpstr>
      <vt:lpstr>Cross Selling &amp; Up Selling </vt:lpstr>
      <vt:lpstr>Cross Selling &amp; Up Selling </vt:lpstr>
      <vt:lpstr>Cross Selling &amp; Up Selling </vt:lpstr>
      <vt:lpstr>Cross Selling &amp; Up Selling </vt:lpstr>
      <vt:lpstr>Cross Selling &amp; Up Selling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31</cp:revision>
  <dcterms:created xsi:type="dcterms:W3CDTF">2012-08-30T21:52:00Z</dcterms:created>
  <dcterms:modified xsi:type="dcterms:W3CDTF">2016-08-01T03:24:14Z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