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257" r:id="rId2"/>
    <p:sldId id="258" r:id="rId3"/>
    <p:sldId id="293" r:id="rId4"/>
    <p:sldId id="294" r:id="rId5"/>
    <p:sldId id="296" r:id="rId6"/>
    <p:sldId id="297" r:id="rId7"/>
    <p:sldId id="29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4660"/>
  </p:normalViewPr>
  <p:slideViewPr>
    <p:cSldViewPr snapToGrid="0">
      <p:cViewPr varScale="1">
        <p:scale>
          <a:sx n="87" d="100"/>
          <a:sy n="87" d="100"/>
        </p:scale>
        <p:origin x="-498"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65" d="100"/>
          <a:sy n="65" d="100"/>
        </p:scale>
        <p:origin x="2796"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3D5444-F62C-42C3-A75A-D9DBA807730F}" type="datetimeFigureOut">
              <a:rPr lang="en-US" smtClean="0"/>
              <a:t>7/31/2016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A4F617-7A30-41D4-AB86-5D833C98E18B}" type="slidenum">
              <a:rPr lang="en-US" smtClean="0"/>
              <a:t>‹#›</a:t>
            </a:fld>
            <a:endParaRPr lang="en-US"/>
          </a:p>
        </p:txBody>
      </p:sp>
    </p:spTree>
    <p:extLst>
      <p:ext uri="{BB962C8B-B14F-4D97-AF65-F5344CB8AC3E}">
        <p14:creationId xmlns:p14="http://schemas.microsoft.com/office/powerpoint/2010/main" val="994624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CAA1FA-7B6A-47D2-8D61-F225D71B51FF}" type="datetimeFigureOut">
              <a:rPr lang="en-US" smtClean="0"/>
              <a:t>7/31/2016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9A179D-2D27-49E2-B022-8EDDA2EFE682}" type="slidenum">
              <a:rPr lang="en-US" smtClean="0"/>
              <a:t>‹#›</a:t>
            </a:fld>
            <a:endParaRPr lang="en-US"/>
          </a:p>
        </p:txBody>
      </p:sp>
    </p:spTree>
    <p:extLst>
      <p:ext uri="{BB962C8B-B14F-4D97-AF65-F5344CB8AC3E}">
        <p14:creationId xmlns:p14="http://schemas.microsoft.com/office/powerpoint/2010/main" val="1174603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replace this picture, just select and delete it. Then use the Insert Picture icon to replace it with one of your own!</a:t>
            </a:r>
          </a:p>
        </p:txBody>
      </p:sp>
      <p:sp>
        <p:nvSpPr>
          <p:cNvPr id="4" name="Slide Number Placeholder 3"/>
          <p:cNvSpPr>
            <a:spLocks noGrp="1"/>
          </p:cNvSpPr>
          <p:nvPr>
            <p:ph type="sldNum" sz="quarter" idx="10"/>
          </p:nvPr>
        </p:nvSpPr>
        <p:spPr/>
        <p:txBody>
          <a:bodyPr/>
          <a:lstStyle/>
          <a:p>
            <a:fld id="{1B9A179D-2D27-49E2-B022-8EDDA2EFE682}" type="slidenum">
              <a:rPr lang="en-US" smtClean="0"/>
              <a:t>1</a:t>
            </a:fld>
            <a:endParaRPr lang="en-US"/>
          </a:p>
        </p:txBody>
      </p:sp>
    </p:spTree>
    <p:extLst>
      <p:ext uri="{BB962C8B-B14F-4D97-AF65-F5344CB8AC3E}">
        <p14:creationId xmlns:p14="http://schemas.microsoft.com/office/powerpoint/2010/main" val="3801082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Freeform 11"/>
          <p:cNvSpPr>
            <a:spLocks noChangeArrowheads="1"/>
          </p:cNvSpPr>
          <p:nvPr/>
        </p:nvSpPr>
        <p:spPr bwMode="white">
          <a:xfrm>
            <a:off x="8429022" y="0"/>
            <a:ext cx="3762978" cy="6858000"/>
          </a:xfrm>
          <a:custGeom>
            <a:avLst/>
            <a:gdLst>
              <a:gd name="connsiteX0" fmla="*/ 0 w 3762978"/>
              <a:gd name="connsiteY0" fmla="*/ 0 h 6858000"/>
              <a:gd name="connsiteX1" fmla="*/ 3762978 w 3762978"/>
              <a:gd name="connsiteY1" fmla="*/ 0 h 6858000"/>
              <a:gd name="connsiteX2" fmla="*/ 3762978 w 3762978"/>
              <a:gd name="connsiteY2" fmla="*/ 6858000 h 6858000"/>
              <a:gd name="connsiteX3" fmla="*/ 338667 w 3762978"/>
              <a:gd name="connsiteY3" fmla="*/ 6858000 h 6858000"/>
              <a:gd name="connsiteX4" fmla="*/ 1189567 w 3762978"/>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2978" h="6858000">
                <a:moveTo>
                  <a:pt x="0" y="0"/>
                </a:moveTo>
                <a:lnTo>
                  <a:pt x="3762978" y="0"/>
                </a:lnTo>
                <a:lnTo>
                  <a:pt x="3762978" y="6858000"/>
                </a:lnTo>
                <a:lnTo>
                  <a:pt x="338667" y="6858000"/>
                </a:lnTo>
                <a:lnTo>
                  <a:pt x="1189567" y="4337050"/>
                </a:lnTo>
                <a:close/>
              </a:path>
            </a:pathLst>
          </a:custGeom>
          <a:solidFill>
            <a:schemeClr val="tx1"/>
          </a:solidFill>
          <a:ln>
            <a:noFill/>
          </a:ln>
          <a:extLst/>
        </p:spPr>
        <p:txBody>
          <a:bodyPr vert="horz" wrap="square" lIns="91440" tIns="45720" rIns="91440" bIns="45720" numCol="1" anchor="t" anchorCtr="0" compatLnSpc="1">
            <a:prstTxWarp prst="textNoShape">
              <a:avLst/>
            </a:prstTxWarp>
            <a:noAutofit/>
          </a:bodyPr>
          <a:lstStyle/>
          <a:p>
            <a:endParaRPr lang="en-US" sz="1800"/>
          </a:p>
        </p:txBody>
      </p:sp>
      <p:sp>
        <p:nvSpPr>
          <p:cNvPr id="7" name="Freeform 6"/>
          <p:cNvSpPr>
            <a:spLocks/>
          </p:cNvSpPr>
          <p:nvPr/>
        </p:nvSpPr>
        <p:spPr bwMode="auto">
          <a:xfrm>
            <a:off x="8145385"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p:spPr>
        <p:txBody>
          <a:bodyPr vert="horz" wrap="square" lIns="91440" tIns="45720" rIns="91440" bIns="45720" numCol="1" anchor="t" anchorCtr="0" compatLnSpc="1">
            <a:prstTxWarp prst="textNoShape">
              <a:avLst/>
            </a:prstTxWarp>
          </a:bodyPr>
          <a:lstStyle/>
          <a:p>
            <a:pPr lvl="0"/>
            <a:endParaRPr lang="en-US" sz="1800"/>
          </a:p>
        </p:txBody>
      </p:sp>
      <p:sp>
        <p:nvSpPr>
          <p:cNvPr id="8" name="Freeform 7"/>
          <p:cNvSpPr>
            <a:spLocks/>
          </p:cNvSpPr>
          <p:nvPr/>
        </p:nvSpPr>
        <p:spPr bwMode="auto">
          <a:xfrm>
            <a:off x="7950653"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2" name="Title 1"/>
          <p:cNvSpPr>
            <a:spLocks noGrp="1"/>
          </p:cNvSpPr>
          <p:nvPr>
            <p:ph type="ctrTitle"/>
          </p:nvPr>
        </p:nvSpPr>
        <p:spPr>
          <a:xfrm>
            <a:off x="1295400" y="1873584"/>
            <a:ext cx="6400800" cy="2560320"/>
          </a:xfrm>
        </p:spPr>
        <p:txBody>
          <a:bodyPr anchor="b">
            <a:normAutofit/>
          </a:bodyPr>
          <a:lstStyle>
            <a:lvl1pPr algn="l">
              <a:defRPr sz="40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295400" y="4572000"/>
            <a:ext cx="6400800" cy="1600200"/>
          </a:xfrm>
        </p:spPr>
        <p:txBody>
          <a:bodyPr/>
          <a:lstStyle>
            <a:lvl1pPr marL="0" indent="0" algn="l">
              <a:spcBef>
                <a:spcPts val="120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512585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0" y="255134"/>
            <a:ext cx="9601200" cy="103685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4724400" y="1828801"/>
            <a:ext cx="6172200" cy="4343400"/>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295400" y="1828800"/>
            <a:ext cx="3017520" cy="4343400"/>
          </a:xfrm>
        </p:spPr>
        <p:txBody>
          <a:bodyPr anchor="ct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A79A3335-6331-4872-A8B7-ECD55539F4D0}" type="datetimeFigureOut">
              <a:rPr lang="en-US" smtClean="0"/>
              <a:t>7/31/2016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106759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Two Pictures with Captions">
    <p:spTree>
      <p:nvGrpSpPr>
        <p:cNvPr id="1" name=""/>
        <p:cNvGrpSpPr/>
        <p:nvPr/>
      </p:nvGrpSpPr>
      <p:grpSpPr>
        <a:xfrm>
          <a:off x="0" y="0"/>
          <a:ext cx="0" cy="0"/>
          <a:chOff x="0" y="0"/>
          <a:chExt cx="0" cy="0"/>
        </a:xfrm>
      </p:grpSpPr>
      <p:sp>
        <p:nvSpPr>
          <p:cNvPr id="9" name="Rectangle 8"/>
          <p:cNvSpPr/>
          <p:nvPr/>
        </p:nvSpPr>
        <p:spPr>
          <a:xfrm>
            <a:off x="1295400"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95400" y="255134"/>
            <a:ext cx="9601200" cy="1036850"/>
          </a:xfrm>
        </p:spPr>
        <p:txBody>
          <a:bodyPr anchor="b"/>
          <a:lstStyle>
            <a:lvl1pPr>
              <a:defRPr sz="3200"/>
            </a:lvl1pPr>
          </a:lstStyle>
          <a:p>
            <a:r>
              <a:rPr lang="en-US" smtClean="0"/>
              <a:t>Click to edit Master title style</a:t>
            </a:r>
            <a:endParaRPr lang="en-US"/>
          </a:p>
        </p:txBody>
      </p:sp>
      <p:sp>
        <p:nvSpPr>
          <p:cNvPr id="4" name="Text Placeholder 3"/>
          <p:cNvSpPr>
            <a:spLocks noGrp="1"/>
          </p:cNvSpPr>
          <p:nvPr>
            <p:ph type="body" sz="half" idx="2"/>
          </p:nvPr>
        </p:nvSpPr>
        <p:spPr>
          <a:xfrm>
            <a:off x="1371273" y="5333098"/>
            <a:ext cx="4420252" cy="839102"/>
          </a:xfrm>
        </p:spPr>
        <p:txBody>
          <a:bodyPr anchor="t">
            <a:normAutofit/>
          </a:bodyPr>
          <a:lstStyle>
            <a:lvl1pPr marL="0" indent="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A79A3335-6331-4872-A8B7-ECD55539F4D0}" type="datetimeFigureOut">
              <a:rPr lang="en-US" smtClean="0"/>
              <a:t>7/31/2016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
        <p:nvSpPr>
          <p:cNvPr id="10" name="Rectangle 9"/>
          <p:cNvSpPr/>
          <p:nvPr/>
        </p:nvSpPr>
        <p:spPr>
          <a:xfrm>
            <a:off x="6324599"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295400" y="5257800"/>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6324599" y="5257800"/>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ext Placeholder 3"/>
          <p:cNvSpPr>
            <a:spLocks noGrp="1"/>
          </p:cNvSpPr>
          <p:nvPr>
            <p:ph type="body" sz="half" idx="14"/>
          </p:nvPr>
        </p:nvSpPr>
        <p:spPr>
          <a:xfrm>
            <a:off x="6412954" y="5333098"/>
            <a:ext cx="4420252" cy="839102"/>
          </a:xfrm>
        </p:spPr>
        <p:txBody>
          <a:bodyPr anchor="t">
            <a:normAutofit/>
          </a:bodyPr>
          <a:lstStyle>
            <a:lvl1pPr marL="0" indent="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3" name="Picture Placeholder 2"/>
          <p:cNvSpPr>
            <a:spLocks noGrp="1"/>
          </p:cNvSpPr>
          <p:nvPr>
            <p:ph type="pic" idx="1"/>
          </p:nvPr>
        </p:nvSpPr>
        <p:spPr>
          <a:xfrm>
            <a:off x="1295400" y="1828801"/>
            <a:ext cx="4572000" cy="3428999"/>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Picture Placeholder 2"/>
          <p:cNvSpPr>
            <a:spLocks noGrp="1"/>
          </p:cNvSpPr>
          <p:nvPr>
            <p:ph type="pic" idx="13"/>
          </p:nvPr>
        </p:nvSpPr>
        <p:spPr>
          <a:xfrm>
            <a:off x="6324600" y="1828801"/>
            <a:ext cx="4572000" cy="3428999"/>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3944010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9A3335-6331-4872-A8B7-ECD55539F4D0}" type="datetimeFigureOut">
              <a:rPr lang="en-US" smtClean="0"/>
              <a:t>7/31/2016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109294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white">
          <a:xfrm rot="5400000">
            <a:off x="7562850" y="2228850"/>
            <a:ext cx="6858000" cy="24003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5400000">
            <a:off x="6331230" y="3387909"/>
            <a:ext cx="6858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5400000">
            <a:off x="6251613" y="3387909"/>
            <a:ext cx="6858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9871318" y="685800"/>
            <a:ext cx="1033272" cy="5486400"/>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1295400" y="685800"/>
            <a:ext cx="7976754"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9A3335-6331-4872-A8B7-ECD55539F4D0}" type="datetimeFigureOut">
              <a:rPr lang="en-US" smtClean="0"/>
              <a:t>7/31/2016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180411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9A3335-6331-4872-A8B7-ECD55539F4D0}" type="datetimeFigureOut">
              <a:rPr lang="en-US" smtClean="0"/>
              <a:t>7/31/2016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596182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10" name="Rectangle 5"/>
          <p:cNvSpPr>
            <a:spLocks noChangeArrowheads="1"/>
          </p:cNvSpPr>
          <p:nvPr/>
        </p:nvSpPr>
        <p:spPr bwMode="white">
          <a:xfrm>
            <a:off x="6540503" y="0"/>
            <a:ext cx="5651496" cy="6858000"/>
          </a:xfrm>
          <a:custGeom>
            <a:avLst/>
            <a:gdLst/>
            <a:ahLst/>
            <a:cxnLst/>
            <a:rect l="l" t="t" r="r" b="b"/>
            <a:pathLst>
              <a:path w="4238622" h="6858000">
                <a:moveTo>
                  <a:pt x="0" y="0"/>
                </a:moveTo>
                <a:lnTo>
                  <a:pt x="4086222" y="0"/>
                </a:lnTo>
                <a:lnTo>
                  <a:pt x="4237035" y="0"/>
                </a:lnTo>
                <a:lnTo>
                  <a:pt x="4238622" y="0"/>
                </a:lnTo>
                <a:lnTo>
                  <a:pt x="4238622" y="6858000"/>
                </a:lnTo>
                <a:lnTo>
                  <a:pt x="4237035" y="6858000"/>
                </a:lnTo>
                <a:lnTo>
                  <a:pt x="4086222" y="6858000"/>
                </a:lnTo>
                <a:lnTo>
                  <a:pt x="254000" y="6858000"/>
                </a:lnTo>
                <a:lnTo>
                  <a:pt x="892175" y="433705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sz="1800"/>
          </a:p>
        </p:txBody>
      </p:sp>
      <p:sp>
        <p:nvSpPr>
          <p:cNvPr id="11" name="Freeform 6"/>
          <p:cNvSpPr>
            <a:spLocks/>
          </p:cNvSpPr>
          <p:nvPr/>
        </p:nvSpPr>
        <p:spPr bwMode="auto">
          <a:xfrm>
            <a:off x="6256868"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12" name="Freeform 7"/>
          <p:cNvSpPr>
            <a:spLocks/>
          </p:cNvSpPr>
          <p:nvPr/>
        </p:nvSpPr>
        <p:spPr bwMode="auto">
          <a:xfrm>
            <a:off x="6062136"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2" name="Title 1"/>
          <p:cNvSpPr>
            <a:spLocks noGrp="1"/>
          </p:cNvSpPr>
          <p:nvPr>
            <p:ph type="ctrTitle"/>
          </p:nvPr>
        </p:nvSpPr>
        <p:spPr>
          <a:xfrm>
            <a:off x="1295401" y="1873584"/>
            <a:ext cx="5120640" cy="2560320"/>
          </a:xfrm>
        </p:spPr>
        <p:txBody>
          <a:bodyPr anchor="b">
            <a:normAutofit/>
          </a:bodyPr>
          <a:lstStyle>
            <a:lvl1pPr algn="l">
              <a:defRPr sz="40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295401" y="4572000"/>
            <a:ext cx="5120640" cy="16002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15" name="Picture Placeholder 14"/>
          <p:cNvSpPr>
            <a:spLocks noGrp="1"/>
          </p:cNvSpPr>
          <p:nvPr>
            <p:ph type="pic" sz="quarter" idx="10"/>
          </p:nvPr>
        </p:nvSpPr>
        <p:spPr>
          <a:xfrm>
            <a:off x="6743703" y="0"/>
            <a:ext cx="5448297" cy="6858000"/>
          </a:xfrm>
          <a:custGeom>
            <a:avLst/>
            <a:gdLst>
              <a:gd name="connsiteX0" fmla="*/ 0 w 5448297"/>
              <a:gd name="connsiteY0" fmla="*/ 0 h 6858000"/>
              <a:gd name="connsiteX1" fmla="*/ 5448297 w 5448297"/>
              <a:gd name="connsiteY1" fmla="*/ 0 h 6858000"/>
              <a:gd name="connsiteX2" fmla="*/ 5448297 w 5448297"/>
              <a:gd name="connsiteY2" fmla="*/ 6858000 h 6858000"/>
              <a:gd name="connsiteX3" fmla="*/ 338667 w 5448297"/>
              <a:gd name="connsiteY3" fmla="*/ 6858000 h 6858000"/>
              <a:gd name="connsiteX4" fmla="*/ 1185333 w 5448297"/>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8297" h="6858000">
                <a:moveTo>
                  <a:pt x="0" y="0"/>
                </a:moveTo>
                <a:lnTo>
                  <a:pt x="5448297" y="0"/>
                </a:lnTo>
                <a:lnTo>
                  <a:pt x="5448297" y="6858000"/>
                </a:lnTo>
                <a:lnTo>
                  <a:pt x="338667" y="6858000"/>
                </a:lnTo>
                <a:lnTo>
                  <a:pt x="1185333" y="4337050"/>
                </a:lnTo>
                <a:close/>
              </a:path>
            </a:pathLst>
          </a:custGeom>
          <a:noFill/>
          <a:ln>
            <a:noFill/>
          </a:ln>
        </p:spPr>
        <p:txBody>
          <a:bodyPr wrap="square" tIns="365760">
            <a:noAutofit/>
          </a:bodyPr>
          <a:lstStyle>
            <a:lvl1pPr marL="0" indent="0" algn="ctr">
              <a:buNone/>
              <a:defRPr sz="2800">
                <a:solidFill>
                  <a:schemeClr val="bg1"/>
                </a:solidFill>
              </a:defRPr>
            </a:lvl1pPr>
          </a:lstStyle>
          <a:p>
            <a:endParaRPr lang="en-US"/>
          </a:p>
        </p:txBody>
      </p:sp>
    </p:spTree>
    <p:extLst>
      <p:ext uri="{BB962C8B-B14F-4D97-AF65-F5344CB8AC3E}">
        <p14:creationId xmlns:p14="http://schemas.microsoft.com/office/powerpoint/2010/main" val="2402813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5"/>
          <p:cNvSpPr>
            <a:spLocks noChangeArrowheads="1"/>
          </p:cNvSpPr>
          <p:nvPr/>
        </p:nvSpPr>
        <p:spPr bwMode="white">
          <a:xfrm>
            <a:off x="9622368" y="0"/>
            <a:ext cx="2569632" cy="6858000"/>
          </a:xfrm>
          <a:custGeom>
            <a:avLst/>
            <a:gdLst/>
            <a:ahLst/>
            <a:cxnLst/>
            <a:rect l="l" t="t" r="r" b="b"/>
            <a:pathLst>
              <a:path w="1927224" h="6858000">
                <a:moveTo>
                  <a:pt x="0" y="0"/>
                </a:moveTo>
                <a:lnTo>
                  <a:pt x="1927224" y="0"/>
                </a:lnTo>
                <a:lnTo>
                  <a:pt x="1927224" y="6858000"/>
                </a:lnTo>
                <a:lnTo>
                  <a:pt x="254000" y="6858000"/>
                </a:lnTo>
                <a:lnTo>
                  <a:pt x="892175" y="433705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sz="1800"/>
          </a:p>
        </p:txBody>
      </p:sp>
      <p:sp>
        <p:nvSpPr>
          <p:cNvPr id="8" name="Freeform 6"/>
          <p:cNvSpPr>
            <a:spLocks/>
          </p:cNvSpPr>
          <p:nvPr/>
        </p:nvSpPr>
        <p:spPr bwMode="auto">
          <a:xfrm>
            <a:off x="9237132"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outerShdw blurRad="101600" dist="50800" algn="l" rotWithShape="0">
              <a:prstClr val="black">
                <a:alpha val="25000"/>
              </a:prstClr>
            </a:out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9" name="Freeform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outerShdw blurRad="101600" dist="50800" algn="l" rotWithShape="0">
              <a:prstClr val="black">
                <a:alpha val="25000"/>
              </a:prstClr>
            </a:out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10" name="Freeform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2" name="Title 1"/>
          <p:cNvSpPr>
            <a:spLocks noGrp="1"/>
          </p:cNvSpPr>
          <p:nvPr>
            <p:ph type="title"/>
          </p:nvPr>
        </p:nvSpPr>
        <p:spPr>
          <a:xfrm>
            <a:off x="1295398" y="2914650"/>
            <a:ext cx="8046720" cy="1557338"/>
          </a:xfrm>
        </p:spPr>
        <p:txBody>
          <a:bodyPr anchor="b">
            <a:normAutofit/>
          </a:bodyPr>
          <a:lstStyle>
            <a:lvl1pPr>
              <a:defRPr sz="3200">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295398" y="4589463"/>
            <a:ext cx="8046718" cy="1011237"/>
          </a:xfrm>
        </p:spPr>
        <p:txBody>
          <a:bodyPr/>
          <a:lstStyle>
            <a:lvl1pPr marL="0" indent="0">
              <a:spcBef>
                <a:spcPts val="120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519642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24600" y="1828799"/>
            <a:ext cx="4572000" cy="43434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9A3335-6331-4872-A8B7-ECD55539F4D0}" type="datetimeFigureOut">
              <a:rPr lang="en-US" smtClean="0"/>
              <a:t>7/31/2016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4482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95400" y="255134"/>
            <a:ext cx="9601200" cy="1036850"/>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1295400" y="1828800"/>
            <a:ext cx="4572000" cy="850392"/>
          </a:xfrm>
        </p:spPr>
        <p:txBody>
          <a:bodyPr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2705100"/>
            <a:ext cx="4572000" cy="3467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324600" y="1828800"/>
            <a:ext cx="4572000" cy="847725"/>
          </a:xfrm>
        </p:spPr>
        <p:txBody>
          <a:bodyPr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324600" y="2705100"/>
            <a:ext cx="4572000" cy="34671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A79A3335-6331-4872-A8B7-ECD55539F4D0}" type="datetimeFigureOut">
              <a:rPr lang="en-US" smtClean="0"/>
              <a:t>7/31/2016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602360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9A3335-6331-4872-A8B7-ECD55539F4D0}" type="datetimeFigureOut">
              <a:rPr lang="en-US" smtClean="0"/>
              <a:t>7/31/2016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3397337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9A3335-6331-4872-A8B7-ECD55539F4D0}" type="datetimeFigureOut">
              <a:rPr lang="en-US" smtClean="0"/>
              <a:t>7/31/2016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983636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4728209" y="1828800"/>
            <a:ext cx="6126480" cy="43434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1295400" y="1828800"/>
            <a:ext cx="3017520" cy="4343400"/>
          </a:xfrm>
        </p:spPr>
        <p:txBody>
          <a:bodyPr anchor="ct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9A3335-6331-4872-A8B7-ECD55539F4D0}" type="datetimeFigureOut">
              <a:rPr lang="en-US" smtClean="0"/>
              <a:t>7/31/2016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54763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userDrawn="1"/>
        </p:nvSpPr>
        <p:spPr bwMode="white">
          <a:xfrm>
            <a:off x="0" y="0"/>
            <a:ext cx="12192000"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1371600"/>
            <a:ext cx="12192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1443006"/>
            <a:ext cx="12192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295400" y="255134"/>
            <a:ext cx="9601200" cy="1036850"/>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295400" y="1828800"/>
            <a:ext cx="9601200" cy="4343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7791449" y="6374999"/>
            <a:ext cx="1480705" cy="274320"/>
          </a:xfrm>
          <a:prstGeom prst="rect">
            <a:avLst/>
          </a:prstGeom>
        </p:spPr>
        <p:txBody>
          <a:bodyPr vert="horz" lIns="91440" tIns="45720" rIns="91440" bIns="45720" rtlCol="0" anchor="ctr"/>
          <a:lstStyle>
            <a:lvl1pPr algn="r">
              <a:defRPr sz="1000">
                <a:solidFill>
                  <a:schemeClr val="tx1"/>
                </a:solidFill>
              </a:defRPr>
            </a:lvl1pPr>
          </a:lstStyle>
          <a:p>
            <a:fld id="{A79A3335-6331-4872-A8B7-ECD55539F4D0}" type="datetimeFigureOut">
              <a:rPr lang="en-US" smtClean="0"/>
              <a:pPr/>
              <a:t>7/31/2016</a:t>
            </a:fld>
            <a:endParaRPr lang="en-US"/>
          </a:p>
        </p:txBody>
      </p:sp>
      <p:sp>
        <p:nvSpPr>
          <p:cNvPr id="5" name="Footer Placeholder 4"/>
          <p:cNvSpPr>
            <a:spLocks noGrp="1"/>
          </p:cNvSpPr>
          <p:nvPr>
            <p:ph type="ftr" sz="quarter" idx="3"/>
          </p:nvPr>
        </p:nvSpPr>
        <p:spPr>
          <a:xfrm>
            <a:off x="1295399" y="6374999"/>
            <a:ext cx="6243203" cy="274320"/>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9525000" y="6374999"/>
            <a:ext cx="1371600" cy="274320"/>
          </a:xfrm>
          <a:prstGeom prst="rect">
            <a:avLst/>
          </a:prstGeom>
        </p:spPr>
        <p:txBody>
          <a:bodyPr vert="horz" lIns="91440" tIns="45720" rIns="91440" bIns="45720" rtlCol="0" anchor="ctr"/>
          <a:lstStyle>
            <a:lvl1pPr algn="r">
              <a:defRPr sz="1000">
                <a:solidFill>
                  <a:schemeClr val="tx1"/>
                </a:solidFill>
              </a:defRPr>
            </a:lvl1pPr>
          </a:lstStyle>
          <a:p>
            <a:fld id="{A7F8E3F6-DE14-48B2-B2BC-6FABA9630FB8}" type="slidenum">
              <a:rPr lang="en-US" smtClean="0"/>
              <a:pPr/>
              <a:t>‹#›</a:t>
            </a:fld>
            <a:endParaRPr lang="en-US"/>
          </a:p>
        </p:txBody>
      </p:sp>
    </p:spTree>
    <p:extLst>
      <p:ext uri="{BB962C8B-B14F-4D97-AF65-F5344CB8AC3E}">
        <p14:creationId xmlns:p14="http://schemas.microsoft.com/office/powerpoint/2010/main" val="259473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61" r:id="rId11"/>
    <p:sldLayoutId id="2147483658" r:id="rId12"/>
    <p:sldLayoutId id="214748365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bg1"/>
          </a:solidFill>
          <a:latin typeface="+mj-lt"/>
          <a:ea typeface="+mj-ea"/>
          <a:cs typeface="+mj-cs"/>
        </a:defRPr>
      </a:lvl1pPr>
    </p:titleStyle>
    <p:body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7"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7520" y="1873584"/>
            <a:ext cx="6268720" cy="992279"/>
          </a:xfrm>
        </p:spPr>
        <p:txBody>
          <a:bodyPr>
            <a:noAutofit/>
          </a:bodyPr>
          <a:lstStyle/>
          <a:p>
            <a:pPr algn="ctr"/>
            <a:r>
              <a:rPr lang="en-US" sz="5400" b="1" dirty="0"/>
              <a:t>Asking Questions Part 2</a:t>
            </a:r>
          </a:p>
        </p:txBody>
      </p:sp>
      <p:sp>
        <p:nvSpPr>
          <p:cNvPr id="3" name="Subtitle 2"/>
          <p:cNvSpPr>
            <a:spLocks noGrp="1"/>
          </p:cNvSpPr>
          <p:nvPr>
            <p:ph type="subTitle" idx="1"/>
          </p:nvPr>
        </p:nvSpPr>
        <p:spPr/>
        <p:txBody>
          <a:bodyPr/>
          <a:lstStyle/>
          <a:p>
            <a:r>
              <a:rPr lang="en-US" dirty="0" smtClean="0"/>
              <a:t>Presented by J.W. Owens</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3275" y="5120036"/>
            <a:ext cx="1790700" cy="476250"/>
          </a:xfrm>
          <a:prstGeom prst="rect">
            <a:avLst/>
          </a:prstGeom>
        </p:spPr>
      </p:pic>
      <p:pic>
        <p:nvPicPr>
          <p:cNvPr id="7" name="Picture Placeholder 6"/>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0402" r="10402"/>
          <a:stretch>
            <a:fillRect/>
          </a:stretch>
        </p:blipFill>
        <p:spPr/>
      </p:pic>
      <p:sp>
        <p:nvSpPr>
          <p:cNvPr id="8" name="Rectangle 7"/>
          <p:cNvSpPr/>
          <p:nvPr/>
        </p:nvSpPr>
        <p:spPr>
          <a:xfrm>
            <a:off x="11114314" y="6509655"/>
            <a:ext cx="1077686" cy="337457"/>
          </a:xfrm>
          <a:prstGeom prst="rect">
            <a:avLst/>
          </a:prstGeom>
          <a:solidFill>
            <a:schemeClr val="tx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FF00"/>
                </a:solidFill>
              </a:rPr>
              <a:t>JWO 160</a:t>
            </a:r>
            <a:endParaRPr lang="en-US" sz="1600" b="1" dirty="0">
              <a:solidFill>
                <a:srgbClr val="FFFF00"/>
              </a:solidFill>
            </a:endParaRPr>
          </a:p>
        </p:txBody>
      </p:sp>
      <p:sp>
        <p:nvSpPr>
          <p:cNvPr id="9" name="TextBox 6"/>
          <p:cNvSpPr txBox="1"/>
          <p:nvPr/>
        </p:nvSpPr>
        <p:spPr>
          <a:xfrm>
            <a:off x="1541643" y="5726277"/>
            <a:ext cx="3426372"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smtClean="0">
                <a:solidFill>
                  <a:srgbClr val="0070C0"/>
                </a:solidFill>
                <a:latin typeface="Bodoni MT" panose="02070603080606020203" pitchFamily="18" charset="0"/>
              </a:rPr>
              <a:t>A Perspective 101 Series</a:t>
            </a:r>
            <a:endParaRPr lang="en-US" b="1" dirty="0">
              <a:solidFill>
                <a:srgbClr val="0070C0"/>
              </a:solidFill>
              <a:latin typeface="Bodoni MT" panose="02070603080606020203" pitchFamily="18" charset="0"/>
            </a:endParaRPr>
          </a:p>
        </p:txBody>
      </p:sp>
    </p:spTree>
    <p:extLst>
      <p:ext uri="{BB962C8B-B14F-4D97-AF65-F5344CB8AC3E}">
        <p14:creationId xmlns:p14="http://schemas.microsoft.com/office/powerpoint/2010/main" val="1380595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543" y="102734"/>
            <a:ext cx="10472057" cy="1036850"/>
          </a:xfrm>
        </p:spPr>
        <p:txBody>
          <a:bodyPr>
            <a:normAutofit/>
          </a:bodyPr>
          <a:lstStyle/>
          <a:p>
            <a:r>
              <a:rPr lang="en-US" sz="6600" b="1" dirty="0">
                <a:solidFill>
                  <a:srgbClr val="FFFF00"/>
                </a:solidFill>
              </a:rPr>
              <a:t>Asking Questions Part </a:t>
            </a:r>
            <a:r>
              <a:rPr lang="en-US" sz="6600" b="1" dirty="0" smtClean="0">
                <a:solidFill>
                  <a:srgbClr val="FFFF00"/>
                </a:solidFill>
              </a:rPr>
              <a:t>2</a:t>
            </a:r>
            <a:endParaRPr lang="en-US" sz="6600" b="1" dirty="0">
              <a:solidFill>
                <a:srgbClr val="FFFF00"/>
              </a:solidFill>
            </a:endParaRPr>
          </a:p>
        </p:txBody>
      </p:sp>
      <p:sp>
        <p:nvSpPr>
          <p:cNvPr id="3" name="Content Placeholder 2"/>
          <p:cNvSpPr>
            <a:spLocks noGrp="1"/>
          </p:cNvSpPr>
          <p:nvPr>
            <p:ph idx="1"/>
          </p:nvPr>
        </p:nvSpPr>
        <p:spPr>
          <a:xfrm>
            <a:off x="410482" y="1545771"/>
            <a:ext cx="11480800" cy="5312229"/>
          </a:xfrm>
        </p:spPr>
        <p:txBody>
          <a:bodyPr>
            <a:normAutofit fontScale="92500" lnSpcReduction="10000"/>
          </a:bodyPr>
          <a:lstStyle/>
          <a:p>
            <a:pPr marL="0" indent="0">
              <a:buNone/>
            </a:pPr>
            <a:r>
              <a:rPr lang="en-US" sz="3100" b="1" dirty="0"/>
              <a:t>Asking questions is the most important skill in selling. </a:t>
            </a:r>
            <a:endParaRPr lang="en-US" sz="3100" b="1" dirty="0" smtClean="0"/>
          </a:p>
          <a:p>
            <a:pPr marL="0" indent="0">
              <a:buNone/>
            </a:pPr>
            <a:r>
              <a:rPr lang="en-US" dirty="0" smtClean="0"/>
              <a:t>We </a:t>
            </a:r>
            <a:r>
              <a:rPr lang="en-US" dirty="0"/>
              <a:t>have previously looked at designing questions; whether to make them open or closed. Now we need to think about sequence. </a:t>
            </a:r>
            <a:r>
              <a:rPr lang="en-US" dirty="0" smtClean="0"/>
              <a:t>  Some </a:t>
            </a:r>
            <a:r>
              <a:rPr lang="en-US" dirty="0"/>
              <a:t>questions are sensitive. </a:t>
            </a:r>
            <a:r>
              <a:rPr lang="en-US" dirty="0" smtClean="0"/>
              <a:t>  We </a:t>
            </a:r>
            <a:r>
              <a:rPr lang="en-US" dirty="0"/>
              <a:t>need to find out about decision making processes, budgets, competitors and a whole load of other issues which the buyer may not wish to reveal. </a:t>
            </a:r>
            <a:r>
              <a:rPr lang="en-US" dirty="0" smtClean="0"/>
              <a:t>  The </a:t>
            </a:r>
            <a:r>
              <a:rPr lang="en-US" dirty="0"/>
              <a:t>quality of our questions is therefore very important. </a:t>
            </a:r>
            <a:r>
              <a:rPr lang="en-US" dirty="0" smtClean="0"/>
              <a:t>  Think </a:t>
            </a:r>
            <a:r>
              <a:rPr lang="en-US" dirty="0"/>
              <a:t>of a situation where you are trying to open a new account. </a:t>
            </a:r>
            <a:endParaRPr lang="en-US" dirty="0" smtClean="0"/>
          </a:p>
          <a:p>
            <a:pPr marL="0" indent="0">
              <a:buNone/>
            </a:pPr>
            <a:r>
              <a:rPr lang="en-US" b="1" dirty="0" smtClean="0"/>
              <a:t>What </a:t>
            </a:r>
            <a:r>
              <a:rPr lang="en-US" b="1" dirty="0"/>
              <a:t>concerns does your potential customer have? </a:t>
            </a:r>
            <a:endParaRPr lang="en-US" b="1" dirty="0" smtClean="0"/>
          </a:p>
          <a:p>
            <a:pPr marL="0" indent="0">
              <a:buNone/>
            </a:pPr>
            <a:r>
              <a:rPr lang="en-US" b="1" dirty="0" smtClean="0"/>
              <a:t> </a:t>
            </a:r>
            <a:r>
              <a:rPr lang="en-US" b="1" dirty="0"/>
              <a:t>Are their products/services of good quality? </a:t>
            </a:r>
            <a:endParaRPr lang="en-US" b="1" dirty="0" smtClean="0"/>
          </a:p>
          <a:p>
            <a:pPr marL="0" indent="0">
              <a:buNone/>
            </a:pPr>
            <a:r>
              <a:rPr lang="en-US" b="1" dirty="0" smtClean="0"/>
              <a:t> </a:t>
            </a:r>
            <a:r>
              <a:rPr lang="en-US" b="1" dirty="0"/>
              <a:t>Will buying from them make me better off? </a:t>
            </a:r>
            <a:endParaRPr lang="en-US" b="1" dirty="0" smtClean="0"/>
          </a:p>
          <a:p>
            <a:pPr marL="0" indent="0">
              <a:buNone/>
            </a:pPr>
            <a:r>
              <a:rPr lang="en-US" b="1" dirty="0" smtClean="0"/>
              <a:t> </a:t>
            </a:r>
            <a:r>
              <a:rPr lang="en-US" b="1" dirty="0"/>
              <a:t>Are they better than my current supplier? </a:t>
            </a:r>
            <a:endParaRPr lang="en-US" b="1" dirty="0" smtClean="0"/>
          </a:p>
          <a:p>
            <a:pPr marL="0" indent="0">
              <a:buNone/>
            </a:pPr>
            <a:r>
              <a:rPr lang="en-US" b="1" dirty="0" smtClean="0"/>
              <a:t> </a:t>
            </a:r>
            <a:r>
              <a:rPr lang="en-US" b="1" dirty="0"/>
              <a:t>What are the risks in changing suppliers? </a:t>
            </a:r>
            <a:endParaRPr lang="en-US" b="1" dirty="0" smtClean="0"/>
          </a:p>
          <a:p>
            <a:pPr marL="0" indent="0">
              <a:buNone/>
            </a:pPr>
            <a:r>
              <a:rPr lang="en-US" b="1" dirty="0" smtClean="0"/>
              <a:t> </a:t>
            </a:r>
            <a:r>
              <a:rPr lang="en-US" b="1" dirty="0"/>
              <a:t>Do they really understand my business and my needs? </a:t>
            </a:r>
            <a:endParaRPr lang="en-US" b="1" dirty="0" smtClean="0"/>
          </a:p>
          <a:p>
            <a:pPr marL="0" indent="0">
              <a:buNone/>
            </a:pPr>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6150" y="296635"/>
            <a:ext cx="895350" cy="238125"/>
          </a:xfrm>
          <a:prstGeom prst="rect">
            <a:avLst/>
          </a:prstGeom>
        </p:spPr>
      </p:pic>
    </p:spTree>
    <p:extLst>
      <p:ext uri="{BB962C8B-B14F-4D97-AF65-F5344CB8AC3E}">
        <p14:creationId xmlns:p14="http://schemas.microsoft.com/office/powerpoint/2010/main" val="363987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543" y="102734"/>
            <a:ext cx="10472057" cy="1036850"/>
          </a:xfrm>
        </p:spPr>
        <p:txBody>
          <a:bodyPr>
            <a:normAutofit/>
          </a:bodyPr>
          <a:lstStyle/>
          <a:p>
            <a:r>
              <a:rPr lang="en-US" sz="6600" b="1" dirty="0">
                <a:solidFill>
                  <a:srgbClr val="FFFF00"/>
                </a:solidFill>
              </a:rPr>
              <a:t>Asking Questions Part 2</a:t>
            </a:r>
          </a:p>
        </p:txBody>
      </p:sp>
      <p:sp>
        <p:nvSpPr>
          <p:cNvPr id="3" name="Content Placeholder 2"/>
          <p:cNvSpPr>
            <a:spLocks noGrp="1"/>
          </p:cNvSpPr>
          <p:nvPr>
            <p:ph idx="1"/>
          </p:nvPr>
        </p:nvSpPr>
        <p:spPr>
          <a:xfrm>
            <a:off x="406400" y="1545771"/>
            <a:ext cx="11480800" cy="5312229"/>
          </a:xfrm>
        </p:spPr>
        <p:txBody>
          <a:bodyPr>
            <a:normAutofit/>
          </a:bodyPr>
          <a:lstStyle/>
          <a:p>
            <a:pPr marL="0" indent="0">
              <a:buNone/>
            </a:pPr>
            <a:r>
              <a:rPr lang="en-US" dirty="0"/>
              <a:t>When I am talking to a potential customer, there is one question I always ask. </a:t>
            </a:r>
            <a:endParaRPr lang="en-US" dirty="0" smtClean="0"/>
          </a:p>
          <a:p>
            <a:pPr marL="0" indent="0">
              <a:buNone/>
            </a:pPr>
            <a:r>
              <a:rPr lang="en-US" dirty="0" smtClean="0"/>
              <a:t>It </a:t>
            </a:r>
            <a:r>
              <a:rPr lang="en-US" dirty="0"/>
              <a:t>is what I call a ‘killer’ question. </a:t>
            </a:r>
            <a:endParaRPr lang="en-US" dirty="0" smtClean="0"/>
          </a:p>
          <a:p>
            <a:pPr marL="0" indent="0">
              <a:buNone/>
            </a:pPr>
            <a:r>
              <a:rPr lang="en-US" b="1" i="1" dirty="0" smtClean="0"/>
              <a:t>“</a:t>
            </a:r>
            <a:r>
              <a:rPr lang="en-US" b="1" i="1" dirty="0"/>
              <a:t>When you are looking to take on a new </a:t>
            </a:r>
            <a:r>
              <a:rPr lang="en-US" b="1" i="1" dirty="0" smtClean="0"/>
              <a:t>marketing </a:t>
            </a:r>
            <a:r>
              <a:rPr lang="en-US" b="1" i="1" dirty="0" err="1" smtClean="0"/>
              <a:t>parnter</a:t>
            </a:r>
            <a:r>
              <a:rPr lang="en-US" b="1" i="1" dirty="0" smtClean="0"/>
              <a:t>, </a:t>
            </a:r>
            <a:r>
              <a:rPr lang="en-US" b="1" i="1" dirty="0"/>
              <a:t>what is really important to you?” </a:t>
            </a:r>
            <a:endParaRPr lang="en-US" b="1" i="1" dirty="0" smtClean="0"/>
          </a:p>
          <a:p>
            <a:pPr marL="0" indent="0">
              <a:buNone/>
            </a:pPr>
            <a:r>
              <a:rPr lang="en-US" dirty="0" smtClean="0"/>
              <a:t>You </a:t>
            </a:r>
            <a:r>
              <a:rPr lang="en-US" dirty="0"/>
              <a:t>know what they always reply? </a:t>
            </a:r>
            <a:r>
              <a:rPr lang="en-US" dirty="0" smtClean="0"/>
              <a:t> Service</a:t>
            </a:r>
            <a:r>
              <a:rPr lang="en-US" dirty="0"/>
              <a:t>. So, what does that mean? I study sales </a:t>
            </a:r>
            <a:r>
              <a:rPr lang="en-US" dirty="0" smtClean="0"/>
              <a:t>behavior. </a:t>
            </a:r>
          </a:p>
          <a:p>
            <a:pPr marL="0" indent="0">
              <a:buNone/>
            </a:pPr>
            <a:r>
              <a:rPr lang="en-US" dirty="0" smtClean="0"/>
              <a:t>At </a:t>
            </a:r>
            <a:r>
              <a:rPr lang="en-US" dirty="0"/>
              <a:t>this stage, most salespeople respond by going into presentation mode. </a:t>
            </a:r>
            <a:endParaRPr lang="en-US" dirty="0" smtClean="0"/>
          </a:p>
          <a:p>
            <a:pPr marL="0" indent="0">
              <a:buNone/>
            </a:pPr>
            <a:r>
              <a:rPr lang="en-US" b="1" i="1" dirty="0" smtClean="0"/>
              <a:t>“</a:t>
            </a:r>
            <a:r>
              <a:rPr lang="en-US" b="1" i="1" dirty="0"/>
              <a:t>We give a great service. This is what we do……. “ </a:t>
            </a:r>
            <a:r>
              <a:rPr lang="en-US" dirty="0"/>
              <a:t>Blah, blah, blah. </a:t>
            </a:r>
            <a:endParaRPr lang="en-US" dirty="0" smtClean="0"/>
          </a:p>
          <a:p>
            <a:pPr marL="0" indent="0">
              <a:buNone/>
            </a:pPr>
            <a:r>
              <a:rPr lang="en-US" dirty="0" smtClean="0"/>
              <a:t>They </a:t>
            </a:r>
            <a:r>
              <a:rPr lang="en-US" dirty="0"/>
              <a:t>present information that the customer doesn’t find very interesting. </a:t>
            </a:r>
            <a:endParaRPr lang="en-US" dirty="0" smtClean="0"/>
          </a:p>
          <a:p>
            <a:pPr marL="0" indent="0">
              <a:buNone/>
            </a:pPr>
            <a:r>
              <a:rPr lang="en-US" dirty="0" smtClean="0"/>
              <a:t>Do </a:t>
            </a:r>
            <a:r>
              <a:rPr lang="en-US" dirty="0"/>
              <a:t>you think any salesperson ever said they gave a bad service?</a:t>
            </a:r>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6150" y="296635"/>
            <a:ext cx="895350" cy="238125"/>
          </a:xfrm>
          <a:prstGeom prst="rect">
            <a:avLst/>
          </a:prstGeom>
        </p:spPr>
      </p:pic>
    </p:spTree>
    <p:extLst>
      <p:ext uri="{BB962C8B-B14F-4D97-AF65-F5344CB8AC3E}">
        <p14:creationId xmlns:p14="http://schemas.microsoft.com/office/powerpoint/2010/main" val="3540298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543" y="102734"/>
            <a:ext cx="10472057" cy="1036850"/>
          </a:xfrm>
        </p:spPr>
        <p:txBody>
          <a:bodyPr>
            <a:normAutofit/>
          </a:bodyPr>
          <a:lstStyle/>
          <a:p>
            <a:r>
              <a:rPr lang="en-US" sz="6600" b="1" dirty="0">
                <a:solidFill>
                  <a:srgbClr val="FFFF00"/>
                </a:solidFill>
              </a:rPr>
              <a:t>Asking Questions Part 2</a:t>
            </a:r>
          </a:p>
        </p:txBody>
      </p:sp>
      <p:sp>
        <p:nvSpPr>
          <p:cNvPr id="3" name="Content Placeholder 2"/>
          <p:cNvSpPr>
            <a:spLocks noGrp="1"/>
          </p:cNvSpPr>
          <p:nvPr>
            <p:ph idx="1"/>
          </p:nvPr>
        </p:nvSpPr>
        <p:spPr>
          <a:xfrm>
            <a:off x="406400" y="1545771"/>
            <a:ext cx="11480800" cy="5312229"/>
          </a:xfrm>
        </p:spPr>
        <p:txBody>
          <a:bodyPr>
            <a:normAutofit/>
          </a:bodyPr>
          <a:lstStyle/>
          <a:p>
            <a:pPr marL="0" indent="0">
              <a:buNone/>
            </a:pPr>
            <a:r>
              <a:rPr lang="en-US" dirty="0"/>
              <a:t>People have buying criteria. They have needs and wants that need to be satisfied. The answer is to ask more questions. </a:t>
            </a:r>
            <a:endParaRPr lang="en-US" dirty="0" smtClean="0"/>
          </a:p>
          <a:p>
            <a:pPr marL="0" indent="0">
              <a:buNone/>
            </a:pPr>
            <a:r>
              <a:rPr lang="en-US" dirty="0" smtClean="0"/>
              <a:t>Think </a:t>
            </a:r>
            <a:r>
              <a:rPr lang="en-US" dirty="0"/>
              <a:t>about this sequence of questions: </a:t>
            </a:r>
            <a:r>
              <a:rPr lang="en-US" b="1" i="1" dirty="0"/>
              <a:t>“When you say service is important, can you be more specific?” “I want </a:t>
            </a:r>
            <a:r>
              <a:rPr lang="en-US" b="1" i="1" dirty="0" smtClean="0"/>
              <a:t>someone </a:t>
            </a:r>
            <a:r>
              <a:rPr lang="en-US" b="1" i="1" dirty="0"/>
              <a:t>to come on time” </a:t>
            </a:r>
            <a:endParaRPr lang="en-US" b="1" i="1" dirty="0" smtClean="0"/>
          </a:p>
          <a:p>
            <a:pPr marL="0" indent="0">
              <a:buNone/>
            </a:pPr>
            <a:r>
              <a:rPr lang="en-US" dirty="0" smtClean="0"/>
              <a:t>This </a:t>
            </a:r>
            <a:r>
              <a:rPr lang="en-US" dirty="0"/>
              <a:t>suggests to me that this customer has had a bad experience on the past. </a:t>
            </a:r>
            <a:endParaRPr lang="en-US" dirty="0" smtClean="0"/>
          </a:p>
          <a:p>
            <a:pPr marL="0" indent="0">
              <a:buNone/>
            </a:pPr>
            <a:r>
              <a:rPr lang="en-US" dirty="0" smtClean="0"/>
              <a:t>Keep </a:t>
            </a:r>
            <a:r>
              <a:rPr lang="en-US" dirty="0"/>
              <a:t>asking questions. </a:t>
            </a:r>
            <a:endParaRPr lang="en-US" dirty="0" smtClean="0"/>
          </a:p>
          <a:p>
            <a:pPr marL="0" indent="0">
              <a:buNone/>
            </a:pPr>
            <a:r>
              <a:rPr lang="en-US" b="1" dirty="0" smtClean="0"/>
              <a:t>Here </a:t>
            </a:r>
            <a:r>
              <a:rPr lang="en-US" b="1" dirty="0"/>
              <a:t>is the sequence: </a:t>
            </a:r>
            <a:endParaRPr lang="en-US" b="1" dirty="0" smtClean="0"/>
          </a:p>
          <a:p>
            <a:pPr marL="457200" indent="-457200">
              <a:buAutoNum type="arabicPeriod"/>
            </a:pPr>
            <a:r>
              <a:rPr lang="en-US" b="1" dirty="0" smtClean="0"/>
              <a:t>Facts </a:t>
            </a:r>
          </a:p>
          <a:p>
            <a:pPr marL="457200" indent="-457200">
              <a:buAutoNum type="arabicPeriod"/>
            </a:pPr>
            <a:r>
              <a:rPr lang="en-US" b="1" dirty="0" smtClean="0"/>
              <a:t>Consequences </a:t>
            </a:r>
          </a:p>
          <a:p>
            <a:pPr marL="457200" indent="-457200">
              <a:buAutoNum type="arabicPeriod"/>
            </a:pPr>
            <a:r>
              <a:rPr lang="en-US" b="1" dirty="0" smtClean="0"/>
              <a:t>3</a:t>
            </a:r>
            <a:r>
              <a:rPr lang="en-US" b="1" dirty="0"/>
              <a:t>. Feelings </a:t>
            </a:r>
            <a:endParaRPr lang="en-US" b="1"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6150" y="296635"/>
            <a:ext cx="895350" cy="238125"/>
          </a:xfrm>
          <a:prstGeom prst="rect">
            <a:avLst/>
          </a:prstGeom>
        </p:spPr>
      </p:pic>
    </p:spTree>
    <p:extLst>
      <p:ext uri="{BB962C8B-B14F-4D97-AF65-F5344CB8AC3E}">
        <p14:creationId xmlns:p14="http://schemas.microsoft.com/office/powerpoint/2010/main" val="2523885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543" y="102734"/>
            <a:ext cx="10472057" cy="1036850"/>
          </a:xfrm>
        </p:spPr>
        <p:txBody>
          <a:bodyPr>
            <a:normAutofit/>
          </a:bodyPr>
          <a:lstStyle/>
          <a:p>
            <a:r>
              <a:rPr lang="en-US" sz="6600" b="1" dirty="0">
                <a:solidFill>
                  <a:srgbClr val="FFFF00"/>
                </a:solidFill>
              </a:rPr>
              <a:t>Asking Questions Part 2</a:t>
            </a:r>
          </a:p>
        </p:txBody>
      </p:sp>
      <p:sp>
        <p:nvSpPr>
          <p:cNvPr id="3" name="Content Placeholder 2"/>
          <p:cNvSpPr>
            <a:spLocks noGrp="1"/>
          </p:cNvSpPr>
          <p:nvPr>
            <p:ph idx="1"/>
          </p:nvPr>
        </p:nvSpPr>
        <p:spPr>
          <a:xfrm>
            <a:off x="406400" y="1545771"/>
            <a:ext cx="11480800" cy="5312229"/>
          </a:xfrm>
        </p:spPr>
        <p:txBody>
          <a:bodyPr>
            <a:normAutofit/>
          </a:bodyPr>
          <a:lstStyle/>
          <a:p>
            <a:pPr marL="0" indent="0">
              <a:buNone/>
            </a:pPr>
            <a:r>
              <a:rPr lang="en-US" sz="3200" b="1" dirty="0"/>
              <a:t>Here are some examples of questions you need to ask: </a:t>
            </a:r>
            <a:endParaRPr lang="en-US" sz="3200" b="1" dirty="0" smtClean="0"/>
          </a:p>
          <a:p>
            <a:pPr marL="0" indent="0">
              <a:buNone/>
            </a:pPr>
            <a:r>
              <a:rPr lang="en-US" b="1" dirty="0" smtClean="0"/>
              <a:t>Facts</a:t>
            </a:r>
            <a:r>
              <a:rPr lang="en-US" b="1" dirty="0"/>
              <a:t>: </a:t>
            </a:r>
            <a:endParaRPr lang="en-US" b="1" dirty="0" smtClean="0"/>
          </a:p>
          <a:p>
            <a:pPr marL="0" indent="0">
              <a:buNone/>
            </a:pPr>
            <a:r>
              <a:rPr lang="en-US" dirty="0" smtClean="0"/>
              <a:t>What </a:t>
            </a:r>
            <a:r>
              <a:rPr lang="en-US" dirty="0"/>
              <a:t>happened? </a:t>
            </a:r>
            <a:r>
              <a:rPr lang="en-US" dirty="0" smtClean="0"/>
              <a:t> Tell </a:t>
            </a:r>
            <a:r>
              <a:rPr lang="en-US" dirty="0"/>
              <a:t>me about it? </a:t>
            </a:r>
            <a:r>
              <a:rPr lang="en-US" dirty="0" smtClean="0"/>
              <a:t> What </a:t>
            </a:r>
            <a:r>
              <a:rPr lang="en-US" dirty="0"/>
              <a:t>happened next? </a:t>
            </a:r>
            <a:endParaRPr lang="en-US" dirty="0" smtClean="0"/>
          </a:p>
          <a:p>
            <a:pPr marL="0" indent="0">
              <a:buNone/>
            </a:pPr>
            <a:r>
              <a:rPr lang="en-US" b="1" dirty="0" smtClean="0"/>
              <a:t>Consequences</a:t>
            </a:r>
            <a:r>
              <a:rPr lang="en-US" b="1" dirty="0"/>
              <a:t>: </a:t>
            </a:r>
            <a:endParaRPr lang="en-US" b="1" dirty="0" smtClean="0"/>
          </a:p>
          <a:p>
            <a:pPr marL="0" indent="0">
              <a:buNone/>
            </a:pPr>
            <a:r>
              <a:rPr lang="en-US" dirty="0" smtClean="0"/>
              <a:t>What </a:t>
            </a:r>
            <a:r>
              <a:rPr lang="en-US" dirty="0"/>
              <a:t>affect did this have on your business? </a:t>
            </a:r>
            <a:r>
              <a:rPr lang="en-US" dirty="0" smtClean="0"/>
              <a:t> How </a:t>
            </a:r>
            <a:r>
              <a:rPr lang="en-US" dirty="0"/>
              <a:t>did it affect your department? How did it affect you? </a:t>
            </a:r>
            <a:endParaRPr lang="en-US" dirty="0" smtClean="0"/>
          </a:p>
          <a:p>
            <a:pPr marL="0" indent="0">
              <a:buNone/>
            </a:pPr>
            <a:r>
              <a:rPr lang="en-US" b="1" dirty="0" smtClean="0"/>
              <a:t>Feelings</a:t>
            </a:r>
            <a:r>
              <a:rPr lang="en-US" b="1" dirty="0"/>
              <a:t>: </a:t>
            </a:r>
            <a:endParaRPr lang="en-US" b="1" dirty="0" smtClean="0"/>
          </a:p>
          <a:p>
            <a:pPr marL="0" indent="0">
              <a:buNone/>
            </a:pPr>
            <a:r>
              <a:rPr lang="en-US" dirty="0" smtClean="0"/>
              <a:t>How </a:t>
            </a:r>
            <a:r>
              <a:rPr lang="en-US" dirty="0"/>
              <a:t>do you feel about that? </a:t>
            </a:r>
            <a:r>
              <a:rPr lang="en-US" dirty="0" smtClean="0"/>
              <a:t> What </a:t>
            </a:r>
            <a:r>
              <a:rPr lang="en-US" dirty="0"/>
              <a:t>we are doing is to take the customer back to a time when they had bad service. </a:t>
            </a:r>
            <a:r>
              <a:rPr lang="en-US" dirty="0" smtClean="0"/>
              <a:t> We </a:t>
            </a:r>
            <a:r>
              <a:rPr lang="en-US" dirty="0"/>
              <a:t>can now tell them what we could have done to make the outcome much better.</a:t>
            </a:r>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6150" y="296635"/>
            <a:ext cx="895350" cy="238125"/>
          </a:xfrm>
          <a:prstGeom prst="rect">
            <a:avLst/>
          </a:prstGeom>
        </p:spPr>
      </p:pic>
    </p:spTree>
    <p:extLst>
      <p:ext uri="{BB962C8B-B14F-4D97-AF65-F5344CB8AC3E}">
        <p14:creationId xmlns:p14="http://schemas.microsoft.com/office/powerpoint/2010/main" val="1289419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543" y="102734"/>
            <a:ext cx="10472057" cy="1036850"/>
          </a:xfrm>
        </p:spPr>
        <p:txBody>
          <a:bodyPr>
            <a:normAutofit/>
          </a:bodyPr>
          <a:lstStyle/>
          <a:p>
            <a:r>
              <a:rPr lang="en-US" sz="6600" b="1" dirty="0">
                <a:solidFill>
                  <a:srgbClr val="FFFF00"/>
                </a:solidFill>
              </a:rPr>
              <a:t>Asking Questions Part 2</a:t>
            </a:r>
          </a:p>
        </p:txBody>
      </p:sp>
      <p:sp>
        <p:nvSpPr>
          <p:cNvPr id="3" name="Content Placeholder 2"/>
          <p:cNvSpPr>
            <a:spLocks noGrp="1"/>
          </p:cNvSpPr>
          <p:nvPr>
            <p:ph idx="1"/>
          </p:nvPr>
        </p:nvSpPr>
        <p:spPr>
          <a:xfrm>
            <a:off x="406400" y="1545771"/>
            <a:ext cx="11480800" cy="5312229"/>
          </a:xfrm>
        </p:spPr>
        <p:txBody>
          <a:bodyPr>
            <a:normAutofit/>
          </a:bodyPr>
          <a:lstStyle/>
          <a:p>
            <a:pPr marL="0" indent="0">
              <a:buNone/>
            </a:pPr>
            <a:r>
              <a:rPr lang="en-US" sz="2800" b="1" dirty="0"/>
              <a:t>Remember the sequence: </a:t>
            </a:r>
            <a:endParaRPr lang="en-US" sz="2800" b="1" dirty="0" smtClean="0"/>
          </a:p>
          <a:p>
            <a:pPr marL="457200" indent="-457200">
              <a:buAutoNum type="arabicPeriod"/>
            </a:pPr>
            <a:r>
              <a:rPr lang="en-US" b="1" dirty="0" smtClean="0"/>
              <a:t>Facts </a:t>
            </a:r>
          </a:p>
          <a:p>
            <a:pPr marL="457200" indent="-457200">
              <a:buAutoNum type="arabicPeriod"/>
            </a:pPr>
            <a:r>
              <a:rPr lang="en-US" b="1" dirty="0" smtClean="0"/>
              <a:t>Consequences </a:t>
            </a:r>
          </a:p>
          <a:p>
            <a:pPr marL="457200" indent="-457200">
              <a:buAutoNum type="arabicPeriod"/>
            </a:pPr>
            <a:r>
              <a:rPr lang="en-US" b="1" dirty="0" smtClean="0"/>
              <a:t>Feelings </a:t>
            </a:r>
          </a:p>
          <a:p>
            <a:pPr marL="457200" indent="-457200">
              <a:buAutoNum type="arabicPeriod"/>
            </a:pPr>
            <a:r>
              <a:rPr lang="en-US" b="1" dirty="0" smtClean="0"/>
              <a:t>Solution </a:t>
            </a:r>
            <a:r>
              <a:rPr lang="en-US" b="1" dirty="0"/>
              <a:t>Asking questions is 3 times more persuasive than presenting information. </a:t>
            </a:r>
            <a:endParaRPr lang="en-US" b="1" dirty="0" smtClean="0"/>
          </a:p>
          <a:p>
            <a:pPr marL="0" indent="0">
              <a:buNone/>
            </a:pPr>
            <a:endParaRPr lang="en-US" dirty="0"/>
          </a:p>
          <a:p>
            <a:pPr marL="0" indent="0" algn="ctr">
              <a:buNone/>
            </a:pPr>
            <a:r>
              <a:rPr lang="en-US" sz="3200" b="1" dirty="0" smtClean="0"/>
              <a:t>Work </a:t>
            </a:r>
            <a:r>
              <a:rPr lang="en-US" sz="3200" b="1" dirty="0"/>
              <a:t>on your questioning skills and you will sell more.</a:t>
            </a:r>
            <a:endParaRPr lang="en-US" sz="3200" b="1"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6150" y="296635"/>
            <a:ext cx="895350" cy="238125"/>
          </a:xfrm>
          <a:prstGeom prst="rect">
            <a:avLst/>
          </a:prstGeom>
        </p:spPr>
      </p:pic>
    </p:spTree>
    <p:extLst>
      <p:ext uri="{BB962C8B-B14F-4D97-AF65-F5344CB8AC3E}">
        <p14:creationId xmlns:p14="http://schemas.microsoft.com/office/powerpoint/2010/main" val="343988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543" y="102734"/>
            <a:ext cx="10472057" cy="1036850"/>
          </a:xfrm>
        </p:spPr>
        <p:txBody>
          <a:bodyPr>
            <a:normAutofit/>
          </a:bodyPr>
          <a:lstStyle/>
          <a:p>
            <a:r>
              <a:rPr lang="en-US" sz="6000" b="1" dirty="0">
                <a:solidFill>
                  <a:srgbClr val="FFFF00"/>
                </a:solidFill>
              </a:rPr>
              <a:t>Asking Questions Part 2</a:t>
            </a:r>
            <a:endParaRPr lang="en-US" sz="6000" dirty="0">
              <a:solidFill>
                <a:srgbClr val="FFFF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6150" y="296635"/>
            <a:ext cx="895350" cy="238125"/>
          </a:xfrm>
          <a:prstGeom prst="rect">
            <a:avLst/>
          </a:prstGeom>
        </p:spPr>
      </p:pic>
      <p:sp>
        <p:nvSpPr>
          <p:cNvPr id="6" name="TextBox 5"/>
          <p:cNvSpPr txBox="1"/>
          <p:nvPr/>
        </p:nvSpPr>
        <p:spPr>
          <a:xfrm>
            <a:off x="402771" y="2329543"/>
            <a:ext cx="3820886" cy="1938992"/>
          </a:xfrm>
          <a:prstGeom prst="rect">
            <a:avLst/>
          </a:prstGeom>
          <a:noFill/>
        </p:spPr>
        <p:txBody>
          <a:bodyPr wrap="square" rtlCol="0">
            <a:spAutoFit/>
          </a:bodyPr>
          <a:lstStyle/>
          <a:p>
            <a:pPr algn="ctr"/>
            <a:r>
              <a:rPr lang="en-US" sz="6000" b="1" dirty="0" smtClean="0"/>
              <a:t>Good Selling !</a:t>
            </a:r>
            <a:endParaRPr lang="en-US" sz="6000" b="1"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0041" y="4256315"/>
            <a:ext cx="1685360" cy="609600"/>
          </a:xfrm>
          <a:prstGeom prst="rect">
            <a:avLst/>
          </a:prstGeom>
        </p:spPr>
      </p:pic>
      <p:pic>
        <p:nvPicPr>
          <p:cNvPr id="9" name="Picture Placeholder 5"/>
          <p:cNvPicPr>
            <a:picLocks noGrp="1" noChangeAspect="1"/>
          </p:cNvPicPr>
          <p:nvPr>
            <p:ph idx="1"/>
          </p:nvPr>
        </p:nvPicPr>
        <p:blipFill>
          <a:blip r:embed="rId3">
            <a:extLst>
              <a:ext uri="{28A0092B-C50C-407E-A947-70E740481C1C}">
                <a14:useLocalDpi xmlns:a14="http://schemas.microsoft.com/office/drawing/2010/main" val="0"/>
              </a:ext>
            </a:extLst>
          </a:blip>
          <a:srcRect l="23565" r="23565"/>
          <a:stretch>
            <a:fillRect/>
          </a:stretch>
        </p:blipFill>
        <p:spPr>
          <a:xfrm>
            <a:off x="6379028" y="1619252"/>
            <a:ext cx="4424973" cy="4343400"/>
          </a:xfrm>
        </p:spPr>
      </p:pic>
      <p:sp>
        <p:nvSpPr>
          <p:cNvPr id="8" name="Content Placeholder 7"/>
          <p:cNvSpPr txBox="1">
            <a:spLocks/>
          </p:cNvSpPr>
          <p:nvPr/>
        </p:nvSpPr>
        <p:spPr>
          <a:xfrm>
            <a:off x="0" y="6044137"/>
            <a:ext cx="12192000" cy="875508"/>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sz="1100" smtClean="0"/>
              <a:t>Disclaimer: The information contained in this presentation is intended solely for your personal reference. Such information is subject to change without notice, its accuracy is not guaranteed and it may not contain all material information concerning J.W. Owens.  The Company makes no representation regarding, and assumes no responsibility or liability for, the accuracy or completeness of, or any errors or omissions in, any information contained herein. In addition, the information contains white papers , shared presentation from others, industry material, public or shared  information from others and J.W. Owens that may reflect the his current views with respect to future events and performance. This presentation does not constitute an offer or invitation to purchase or subscribe or to provide any service or advice, and no part of it shall form the basis of or be relied upon in connection with any contract, commitment or decision in relation thereto.</a:t>
            </a:r>
          </a:p>
          <a:p>
            <a:endParaRPr lang="en-US" dirty="0"/>
          </a:p>
        </p:txBody>
      </p:sp>
      <p:sp>
        <p:nvSpPr>
          <p:cNvPr id="10" name="TextBox 9"/>
          <p:cNvSpPr txBox="1"/>
          <p:nvPr/>
        </p:nvSpPr>
        <p:spPr>
          <a:xfrm>
            <a:off x="76200" y="1543050"/>
            <a:ext cx="4495799" cy="646331"/>
          </a:xfrm>
          <a:prstGeom prst="rect">
            <a:avLst/>
          </a:prstGeom>
          <a:noFill/>
        </p:spPr>
        <p:txBody>
          <a:bodyPr wrap="square" rtlCol="0">
            <a:spAutoFit/>
          </a:bodyPr>
          <a:lstStyle/>
          <a:p>
            <a:pPr algn="ctr"/>
            <a:r>
              <a:rPr lang="en-US" b="1" dirty="0"/>
              <a:t>This is a series of </a:t>
            </a:r>
            <a:r>
              <a:rPr lang="en-US" b="1" dirty="0" smtClean="0"/>
              <a:t>Training </a:t>
            </a:r>
            <a:r>
              <a:rPr lang="en-US" b="1" dirty="0"/>
              <a:t>for your </a:t>
            </a:r>
            <a:r>
              <a:rPr lang="en-US" b="1" dirty="0" smtClean="0"/>
              <a:t>Management, Sales &amp; Office TEAM</a:t>
            </a:r>
            <a:endParaRPr lang="en-US" b="1" dirty="0"/>
          </a:p>
        </p:txBody>
      </p:sp>
      <p:sp>
        <p:nvSpPr>
          <p:cNvPr id="11" name="TextBox 10"/>
          <p:cNvSpPr txBox="1"/>
          <p:nvPr/>
        </p:nvSpPr>
        <p:spPr>
          <a:xfrm>
            <a:off x="231239" y="4953856"/>
            <a:ext cx="4256314" cy="646331"/>
          </a:xfrm>
          <a:prstGeom prst="rect">
            <a:avLst/>
          </a:prstGeom>
          <a:noFill/>
        </p:spPr>
        <p:txBody>
          <a:bodyPr wrap="square" rtlCol="0">
            <a:spAutoFit/>
          </a:bodyPr>
          <a:lstStyle/>
          <a:p>
            <a:pPr algn="ctr"/>
            <a:r>
              <a:rPr lang="en-US" b="1" dirty="0" smtClean="0">
                <a:solidFill>
                  <a:srgbClr val="002060"/>
                </a:solidFill>
              </a:rPr>
              <a:t>J.W. Owens - 561-372-5922 results.jwowens@gmail.com </a:t>
            </a:r>
            <a:endParaRPr lang="en-US" b="1" dirty="0">
              <a:solidFill>
                <a:srgbClr val="002060"/>
              </a:solidFill>
            </a:endParaRPr>
          </a:p>
        </p:txBody>
      </p:sp>
      <p:sp>
        <p:nvSpPr>
          <p:cNvPr id="12" name="TextBox 6"/>
          <p:cNvSpPr txBox="1"/>
          <p:nvPr/>
        </p:nvSpPr>
        <p:spPr>
          <a:xfrm>
            <a:off x="797285" y="5541611"/>
            <a:ext cx="3426372"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smtClean="0">
                <a:solidFill>
                  <a:srgbClr val="0070C0"/>
                </a:solidFill>
                <a:latin typeface="Bodoni MT" panose="02070603080606020203" pitchFamily="18" charset="0"/>
              </a:rPr>
              <a:t>A Perspective 101 Series</a:t>
            </a:r>
            <a:endParaRPr lang="en-US" b="1" dirty="0">
              <a:solidFill>
                <a:srgbClr val="0070C0"/>
              </a:solidFill>
              <a:latin typeface="Bodoni MT" panose="02070603080606020203" pitchFamily="18" charset="0"/>
            </a:endParaRPr>
          </a:p>
        </p:txBody>
      </p:sp>
    </p:spTree>
    <p:extLst>
      <p:ext uri="{BB962C8B-B14F-4D97-AF65-F5344CB8AC3E}">
        <p14:creationId xmlns:p14="http://schemas.microsoft.com/office/powerpoint/2010/main" val="243510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Sales Direction 16X9">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SalesDirection_16x9.potx" id="{FE35DD5A-B687-4161-B4D9-35484B75A379}" vid="{5DB76398-B2EF-4269-B3B2-C0E4C29F3554}"/>
    </a:ext>
  </a:extLst>
</a:theme>
</file>

<file path=ppt/theme/theme2.xml><?xml version="1.0" encoding="utf-8"?>
<a:theme xmlns:a="http://schemas.openxmlformats.org/drawingml/2006/main" name="Office Them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264</TotalTime>
  <Words>740</Words>
  <Application>Microsoft Office PowerPoint</Application>
  <PresentationFormat>Custom</PresentationFormat>
  <Paragraphs>55</Paragraphs>
  <Slides>7</Slides>
  <Notes>1</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Sales Direction 16X9</vt:lpstr>
      <vt:lpstr>Asking Questions Part 2</vt:lpstr>
      <vt:lpstr>Asking Questions Part 2</vt:lpstr>
      <vt:lpstr>Asking Questions Part 2</vt:lpstr>
      <vt:lpstr>Asking Questions Part 2</vt:lpstr>
      <vt:lpstr>Asking Questions Part 2</vt:lpstr>
      <vt:lpstr>Asking Questions Part 2</vt:lpstr>
      <vt:lpstr>Asking Questions Part 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with Picture Layout</dc:title>
  <dc:creator>JW Owens</dc:creator>
  <cp:lastModifiedBy>JW Owens</cp:lastModifiedBy>
  <cp:revision>36</cp:revision>
  <dcterms:created xsi:type="dcterms:W3CDTF">2012-08-30T21:52:00Z</dcterms:created>
  <dcterms:modified xsi:type="dcterms:W3CDTF">2016-08-01T03:23:19Z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0x0101007C1D5F340F01F94FA2FD29A5E6DC872E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