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93" r:id="rId4"/>
    <p:sldId id="294" r:id="rId5"/>
    <p:sldId id="296" r:id="rId6"/>
    <p:sldId id="297" r:id="rId7"/>
    <p:sldId id="298"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892" y="1884735"/>
            <a:ext cx="6268720" cy="992279"/>
          </a:xfrm>
        </p:spPr>
        <p:txBody>
          <a:bodyPr>
            <a:noAutofit/>
          </a:bodyPr>
          <a:lstStyle/>
          <a:p>
            <a:pPr algn="ctr"/>
            <a:r>
              <a:rPr lang="en-US" sz="5400" b="1" dirty="0">
                <a:solidFill>
                  <a:schemeClr val="tx2"/>
                </a:solidFill>
              </a:rPr>
              <a:t>Making Your </a:t>
            </a:r>
            <a:r>
              <a:rPr lang="en-US" sz="5400" b="1" dirty="0" smtClean="0">
                <a:solidFill>
                  <a:schemeClr val="tx2"/>
                </a:solidFill>
              </a:rPr>
              <a:t/>
            </a:r>
            <a:br>
              <a:rPr lang="en-US" sz="5400" b="1" dirty="0" smtClean="0">
                <a:solidFill>
                  <a:schemeClr val="tx2"/>
                </a:solidFill>
              </a:rPr>
            </a:br>
            <a:r>
              <a:rPr lang="en-US" sz="5400" b="1" dirty="0" smtClean="0">
                <a:solidFill>
                  <a:schemeClr val="tx2"/>
                </a:solidFill>
              </a:rPr>
              <a:t>Sales </a:t>
            </a:r>
            <a:r>
              <a:rPr lang="en-US" sz="5400" b="1" dirty="0">
                <a:solidFill>
                  <a:schemeClr val="tx2"/>
                </a:solidFill>
              </a:rPr>
              <a:t>Pitch</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5928" r="25928"/>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156</a:t>
            </a:r>
            <a:endParaRPr lang="en-US" sz="1600" b="1" dirty="0">
              <a:solidFill>
                <a:srgbClr val="FFFF00"/>
              </a:solidFill>
            </a:endParaRPr>
          </a:p>
        </p:txBody>
      </p:sp>
      <p:sp>
        <p:nvSpPr>
          <p:cNvPr id="7" name="TextBox 6"/>
          <p:cNvSpPr txBox="1"/>
          <p:nvPr/>
        </p:nvSpPr>
        <p:spPr>
          <a:xfrm>
            <a:off x="1429407" y="5717628"/>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10482" y="1545771"/>
            <a:ext cx="11480800" cy="5312229"/>
          </a:xfrm>
        </p:spPr>
        <p:txBody>
          <a:bodyPr>
            <a:normAutofit lnSpcReduction="10000"/>
          </a:bodyPr>
          <a:lstStyle/>
          <a:p>
            <a:pPr marL="0" indent="0">
              <a:buNone/>
            </a:pPr>
            <a:r>
              <a:rPr lang="en-US" dirty="0">
                <a:solidFill>
                  <a:schemeClr val="tx2"/>
                </a:solidFill>
              </a:rPr>
              <a:t>At some point in the sales process we need to make our pitch. This is an area where most salespeople could do a lot better. Most people in sales present a standard pitch that all their customers get to hear. </a:t>
            </a:r>
            <a:r>
              <a:rPr lang="en-US" dirty="0" smtClean="0">
                <a:solidFill>
                  <a:schemeClr val="tx2"/>
                </a:solidFill>
              </a:rPr>
              <a:t> This </a:t>
            </a:r>
            <a:r>
              <a:rPr lang="en-US" dirty="0">
                <a:solidFill>
                  <a:schemeClr val="tx2"/>
                </a:solidFill>
              </a:rPr>
              <a:t>doesn’t work! </a:t>
            </a:r>
            <a:endParaRPr lang="en-US" dirty="0" smtClean="0">
              <a:solidFill>
                <a:schemeClr val="tx2"/>
              </a:solidFill>
            </a:endParaRPr>
          </a:p>
          <a:p>
            <a:pPr marL="0" indent="0">
              <a:buNone/>
            </a:pPr>
            <a:r>
              <a:rPr lang="en-US" dirty="0" smtClean="0">
                <a:solidFill>
                  <a:schemeClr val="tx2"/>
                </a:solidFill>
              </a:rPr>
              <a:t>People </a:t>
            </a:r>
            <a:r>
              <a:rPr lang="en-US" dirty="0">
                <a:solidFill>
                  <a:schemeClr val="tx2"/>
                </a:solidFill>
              </a:rPr>
              <a:t>are different and buy for different reasons. </a:t>
            </a:r>
            <a:r>
              <a:rPr lang="en-US" dirty="0" smtClean="0">
                <a:solidFill>
                  <a:schemeClr val="tx2"/>
                </a:solidFill>
              </a:rPr>
              <a:t> When </a:t>
            </a:r>
            <a:r>
              <a:rPr lang="en-US" dirty="0">
                <a:solidFill>
                  <a:schemeClr val="tx2"/>
                </a:solidFill>
              </a:rPr>
              <a:t>people buy things buyers have what we call buying criteria. </a:t>
            </a:r>
            <a:r>
              <a:rPr lang="en-US" dirty="0" smtClean="0">
                <a:solidFill>
                  <a:schemeClr val="tx2"/>
                </a:solidFill>
              </a:rPr>
              <a:t> These </a:t>
            </a:r>
            <a:r>
              <a:rPr lang="en-US" dirty="0">
                <a:solidFill>
                  <a:schemeClr val="tx2"/>
                </a:solidFill>
              </a:rPr>
              <a:t>are the overriding reasons for buying that are most important to them</a:t>
            </a:r>
            <a:r>
              <a:rPr lang="en-US" dirty="0" smtClean="0">
                <a:solidFill>
                  <a:schemeClr val="tx2"/>
                </a:solidFill>
              </a:rPr>
              <a:t>.</a:t>
            </a:r>
          </a:p>
          <a:p>
            <a:pPr marL="0" indent="0">
              <a:buNone/>
            </a:pPr>
            <a:r>
              <a:rPr lang="en-US" dirty="0">
                <a:solidFill>
                  <a:schemeClr val="tx2"/>
                </a:solidFill>
              </a:rPr>
              <a:t>So, before you prepare a sales pitch, you need to understand what is going to motivate your customer to buy from you. </a:t>
            </a:r>
            <a:endParaRPr lang="en-US" dirty="0" smtClean="0">
              <a:solidFill>
                <a:schemeClr val="tx2"/>
              </a:solidFill>
            </a:endParaRPr>
          </a:p>
          <a:p>
            <a:pPr marL="0" indent="0">
              <a:buNone/>
            </a:pPr>
            <a:r>
              <a:rPr lang="en-US" dirty="0" smtClean="0">
                <a:solidFill>
                  <a:schemeClr val="tx2"/>
                </a:solidFill>
              </a:rPr>
              <a:t>What </a:t>
            </a:r>
            <a:r>
              <a:rPr lang="en-US" dirty="0">
                <a:solidFill>
                  <a:schemeClr val="tx2"/>
                </a:solidFill>
              </a:rPr>
              <a:t>is important to them? </a:t>
            </a:r>
            <a:endParaRPr lang="en-US" dirty="0" smtClean="0">
              <a:solidFill>
                <a:schemeClr val="tx2"/>
              </a:solidFill>
            </a:endParaRPr>
          </a:p>
          <a:p>
            <a:pPr marL="0" indent="0">
              <a:buNone/>
            </a:pPr>
            <a:r>
              <a:rPr lang="en-US" dirty="0" smtClean="0">
                <a:solidFill>
                  <a:schemeClr val="tx2"/>
                </a:solidFill>
              </a:rPr>
              <a:t>What </a:t>
            </a:r>
            <a:r>
              <a:rPr lang="en-US" dirty="0">
                <a:solidFill>
                  <a:schemeClr val="tx2"/>
                </a:solidFill>
              </a:rPr>
              <a:t>are their priorities and needs? </a:t>
            </a:r>
            <a:endParaRPr lang="en-US" dirty="0" smtClean="0">
              <a:solidFill>
                <a:schemeClr val="tx2"/>
              </a:solidFill>
            </a:endParaRPr>
          </a:p>
          <a:p>
            <a:pPr marL="0" indent="0">
              <a:buNone/>
            </a:pPr>
            <a:r>
              <a:rPr lang="en-US" dirty="0" smtClean="0">
                <a:solidFill>
                  <a:schemeClr val="tx2"/>
                </a:solidFill>
              </a:rPr>
              <a:t>Many </a:t>
            </a:r>
            <a:r>
              <a:rPr lang="en-US" dirty="0">
                <a:solidFill>
                  <a:schemeClr val="tx2"/>
                </a:solidFill>
              </a:rPr>
              <a:t>salespeople lack the self-discipline to plan and prepare their questioning strategy. </a:t>
            </a:r>
            <a:r>
              <a:rPr lang="en-US" dirty="0" smtClean="0">
                <a:solidFill>
                  <a:schemeClr val="tx2"/>
                </a:solidFill>
              </a:rPr>
              <a:t> Their </a:t>
            </a:r>
            <a:r>
              <a:rPr lang="en-US" dirty="0">
                <a:solidFill>
                  <a:schemeClr val="tx2"/>
                </a:solidFill>
              </a:rPr>
              <a:t>lack of professionalism excludes them from the top 5% of salespeople who make all the money.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solidFill>
                  <a:schemeClr val="tx2"/>
                </a:solidFill>
              </a:rPr>
              <a:t>Here are the areas we need to probe into if we are going to </a:t>
            </a:r>
            <a:r>
              <a:rPr lang="en-US" b="1" dirty="0">
                <a:solidFill>
                  <a:schemeClr val="tx2"/>
                </a:solidFill>
              </a:rPr>
              <a:t>successfully identify facts, opinions, needs and feelings</a:t>
            </a:r>
            <a:r>
              <a:rPr lang="en-US" dirty="0">
                <a:solidFill>
                  <a:schemeClr val="tx2"/>
                </a:solidFill>
              </a:rPr>
              <a:t> that will enable us to put together a sales pitch that is truly persuasive: </a:t>
            </a:r>
            <a:endParaRPr lang="en-US" dirty="0" smtClean="0">
              <a:solidFill>
                <a:schemeClr val="tx2"/>
              </a:solidFill>
            </a:endParaRPr>
          </a:p>
          <a:p>
            <a:pPr marL="0" indent="0">
              <a:buNone/>
            </a:pPr>
            <a:r>
              <a:rPr lang="en-US" b="1" dirty="0" smtClean="0">
                <a:solidFill>
                  <a:schemeClr val="tx2"/>
                </a:solidFill>
              </a:rPr>
              <a:t>• </a:t>
            </a:r>
            <a:r>
              <a:rPr lang="en-US" b="1" dirty="0">
                <a:solidFill>
                  <a:schemeClr val="tx2"/>
                </a:solidFill>
              </a:rPr>
              <a:t>The contact. </a:t>
            </a:r>
            <a:r>
              <a:rPr lang="en-US" dirty="0">
                <a:solidFill>
                  <a:schemeClr val="tx2"/>
                </a:solidFill>
              </a:rPr>
              <a:t>The person we are meeting with. We need to find out about them and what motivates them </a:t>
            </a:r>
            <a:endParaRPr lang="en-US" dirty="0" smtClean="0">
              <a:solidFill>
                <a:schemeClr val="tx2"/>
              </a:solidFill>
            </a:endParaRPr>
          </a:p>
          <a:p>
            <a:pPr marL="0" indent="0">
              <a:buNone/>
            </a:pPr>
            <a:r>
              <a:rPr lang="en-US" b="1" dirty="0" smtClean="0">
                <a:solidFill>
                  <a:schemeClr val="tx2"/>
                </a:solidFill>
              </a:rPr>
              <a:t>• </a:t>
            </a:r>
            <a:r>
              <a:rPr lang="en-US" b="1" dirty="0">
                <a:solidFill>
                  <a:schemeClr val="tx2"/>
                </a:solidFill>
              </a:rPr>
              <a:t>The </a:t>
            </a:r>
            <a:r>
              <a:rPr lang="en-US" b="1" dirty="0" smtClean="0">
                <a:solidFill>
                  <a:schemeClr val="tx2"/>
                </a:solidFill>
              </a:rPr>
              <a:t>organization. </a:t>
            </a:r>
            <a:r>
              <a:rPr lang="en-US" dirty="0">
                <a:solidFill>
                  <a:schemeClr val="tx2"/>
                </a:solidFill>
              </a:rPr>
              <a:t>This is the company they work for. What is happening in their business? How might changes in their business provide us with selling </a:t>
            </a:r>
            <a:r>
              <a:rPr lang="en-US" dirty="0" smtClean="0">
                <a:solidFill>
                  <a:schemeClr val="tx2"/>
                </a:solidFill>
              </a:rPr>
              <a:t>opportunities</a:t>
            </a:r>
            <a:r>
              <a:rPr lang="en-US" dirty="0">
                <a:solidFill>
                  <a:schemeClr val="tx2"/>
                </a:solidFill>
              </a:rPr>
              <a:t>? </a:t>
            </a:r>
            <a:endParaRPr lang="en-US" dirty="0" smtClean="0">
              <a:solidFill>
                <a:schemeClr val="tx2"/>
              </a:solidFill>
            </a:endParaRPr>
          </a:p>
          <a:p>
            <a:pPr marL="0" indent="0">
              <a:buNone/>
            </a:pPr>
            <a:r>
              <a:rPr lang="en-US" b="1" dirty="0" smtClean="0">
                <a:solidFill>
                  <a:schemeClr val="tx2"/>
                </a:solidFill>
              </a:rPr>
              <a:t>• </a:t>
            </a:r>
            <a:r>
              <a:rPr lang="en-US" b="1" dirty="0">
                <a:solidFill>
                  <a:schemeClr val="tx2"/>
                </a:solidFill>
              </a:rPr>
              <a:t>The decision making process. </a:t>
            </a:r>
            <a:r>
              <a:rPr lang="en-US" dirty="0">
                <a:solidFill>
                  <a:schemeClr val="tx2"/>
                </a:solidFill>
              </a:rPr>
              <a:t>How do they make decisions, who gets involved and what are the relevant timescales?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solidFill>
                  <a:schemeClr val="tx2"/>
                </a:solidFill>
              </a:rPr>
              <a:t>• Current suppliers. </a:t>
            </a:r>
            <a:r>
              <a:rPr lang="en-US" dirty="0">
                <a:solidFill>
                  <a:schemeClr val="tx2"/>
                </a:solidFill>
              </a:rPr>
              <a:t>Who are they buying from at the moment and how well is the competition performing? </a:t>
            </a:r>
          </a:p>
          <a:p>
            <a:pPr marL="0" indent="0">
              <a:buNone/>
            </a:pPr>
            <a:r>
              <a:rPr lang="en-US" b="1" dirty="0">
                <a:solidFill>
                  <a:schemeClr val="tx2"/>
                </a:solidFill>
              </a:rPr>
              <a:t>• Competition. </a:t>
            </a:r>
            <a:r>
              <a:rPr lang="en-US" dirty="0">
                <a:solidFill>
                  <a:schemeClr val="tx2"/>
                </a:solidFill>
              </a:rPr>
              <a:t>Are we in a bidding situation with other companies to compete against? </a:t>
            </a:r>
          </a:p>
          <a:p>
            <a:pPr marL="0" indent="0">
              <a:buNone/>
            </a:pPr>
            <a:r>
              <a:rPr lang="en-US" b="1" dirty="0">
                <a:solidFill>
                  <a:schemeClr val="tx2"/>
                </a:solidFill>
              </a:rPr>
              <a:t>• Finance. </a:t>
            </a:r>
            <a:r>
              <a:rPr lang="en-US" dirty="0">
                <a:solidFill>
                  <a:schemeClr val="tx2"/>
                </a:solidFill>
              </a:rPr>
              <a:t>What budgets have they prepared? What is their perception of price? </a:t>
            </a:r>
          </a:p>
          <a:p>
            <a:pPr marL="0" indent="0">
              <a:buNone/>
            </a:pPr>
            <a:r>
              <a:rPr lang="en-US" b="1" dirty="0">
                <a:solidFill>
                  <a:schemeClr val="tx2"/>
                </a:solidFill>
              </a:rPr>
              <a:t>• Problems. </a:t>
            </a:r>
            <a:r>
              <a:rPr lang="en-US" dirty="0">
                <a:solidFill>
                  <a:schemeClr val="tx2"/>
                </a:solidFill>
              </a:rPr>
              <a:t>What are the current issues that we need to help them solve? All selling is problem solving. What are their problems? </a:t>
            </a:r>
          </a:p>
          <a:p>
            <a:pPr marL="0" indent="0">
              <a:buNone/>
            </a:pPr>
            <a:r>
              <a:rPr lang="en-US" b="1" dirty="0">
                <a:solidFill>
                  <a:schemeClr val="tx2"/>
                </a:solidFill>
              </a:rPr>
              <a:t>• Needs. </a:t>
            </a:r>
            <a:r>
              <a:rPr lang="en-US" dirty="0">
                <a:solidFill>
                  <a:schemeClr val="tx2"/>
                </a:solidFill>
              </a:rPr>
              <a:t>What are their buying criteria? What do we need to provide to make us their choice of supplier? </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b="1" dirty="0">
                <a:solidFill>
                  <a:schemeClr val="tx2"/>
                </a:solidFill>
              </a:rPr>
              <a:t>Once you have all this information you are ready to begin preparing your pitch. </a:t>
            </a:r>
            <a:endParaRPr lang="en-US" b="1" dirty="0" smtClean="0">
              <a:solidFill>
                <a:schemeClr val="tx2"/>
              </a:solidFill>
            </a:endParaRPr>
          </a:p>
          <a:p>
            <a:pPr marL="0" indent="0">
              <a:buNone/>
            </a:pPr>
            <a:r>
              <a:rPr lang="en-US" dirty="0" smtClean="0">
                <a:solidFill>
                  <a:schemeClr val="tx2"/>
                </a:solidFill>
              </a:rPr>
              <a:t>Here </a:t>
            </a:r>
            <a:r>
              <a:rPr lang="en-US" dirty="0">
                <a:solidFill>
                  <a:schemeClr val="tx2"/>
                </a:solidFill>
              </a:rPr>
              <a:t>are some more ideas: </a:t>
            </a:r>
            <a:endParaRPr lang="en-US" dirty="0" smtClean="0">
              <a:solidFill>
                <a:schemeClr val="tx2"/>
              </a:solidFill>
            </a:endParaRPr>
          </a:p>
          <a:p>
            <a:pPr marL="457200" indent="-457200">
              <a:buAutoNum type="arabicPeriod"/>
            </a:pPr>
            <a:r>
              <a:rPr lang="en-US" dirty="0" smtClean="0">
                <a:solidFill>
                  <a:schemeClr val="tx2"/>
                </a:solidFill>
              </a:rPr>
              <a:t>Identify </a:t>
            </a:r>
            <a:r>
              <a:rPr lang="en-US" dirty="0">
                <a:solidFill>
                  <a:schemeClr val="tx2"/>
                </a:solidFill>
              </a:rPr>
              <a:t>which services or products the customer is interested in </a:t>
            </a:r>
            <a:endParaRPr lang="en-US" dirty="0" smtClean="0">
              <a:solidFill>
                <a:schemeClr val="tx2"/>
              </a:solidFill>
            </a:endParaRPr>
          </a:p>
          <a:p>
            <a:pPr marL="457200" indent="-457200">
              <a:buAutoNum type="arabicPeriod"/>
            </a:pPr>
            <a:r>
              <a:rPr lang="en-US" dirty="0" smtClean="0">
                <a:solidFill>
                  <a:schemeClr val="tx2"/>
                </a:solidFill>
              </a:rPr>
              <a:t>Establish </a:t>
            </a:r>
            <a:r>
              <a:rPr lang="en-US" dirty="0">
                <a:solidFill>
                  <a:schemeClr val="tx2"/>
                </a:solidFill>
              </a:rPr>
              <a:t>your objectives. Set yourself more than one objective so you have a fall back position if you fail to make the sale </a:t>
            </a:r>
            <a:endParaRPr lang="en-US" dirty="0" smtClean="0">
              <a:solidFill>
                <a:schemeClr val="tx2"/>
              </a:solidFill>
            </a:endParaRPr>
          </a:p>
          <a:p>
            <a:pPr marL="457200" indent="-457200">
              <a:buAutoNum type="arabicPeriod"/>
            </a:pPr>
            <a:r>
              <a:rPr lang="en-US" dirty="0" smtClean="0">
                <a:solidFill>
                  <a:schemeClr val="tx2"/>
                </a:solidFill>
              </a:rPr>
              <a:t>Clarify </a:t>
            </a:r>
            <a:r>
              <a:rPr lang="en-US" dirty="0">
                <a:solidFill>
                  <a:schemeClr val="tx2"/>
                </a:solidFill>
              </a:rPr>
              <a:t>what style and length of presentation the customer wants: for example, a full blown PowerPoint presentation, a product demonstration or a short briefing followed by a discussion </a:t>
            </a:r>
            <a:endParaRPr lang="en-US" dirty="0" smtClean="0">
              <a:solidFill>
                <a:schemeClr val="tx2"/>
              </a:solidFill>
            </a:endParaRPr>
          </a:p>
          <a:p>
            <a:pPr marL="457200" indent="-457200">
              <a:buAutoNum type="arabicPeriod"/>
            </a:pPr>
            <a:r>
              <a:rPr lang="en-US" dirty="0" smtClean="0">
                <a:solidFill>
                  <a:schemeClr val="tx2"/>
                </a:solidFill>
              </a:rPr>
              <a:t>Establish </a:t>
            </a:r>
            <a:r>
              <a:rPr lang="en-US" dirty="0">
                <a:solidFill>
                  <a:schemeClr val="tx2"/>
                </a:solidFill>
              </a:rPr>
              <a:t>the key message you want the customer to take away from your presentation - the main benefit, or set of benefits that make your offering attractive </a:t>
            </a:r>
            <a:endParaRPr lang="en-US" dirty="0" smtClean="0">
              <a:solidFill>
                <a:schemeClr val="tx2"/>
              </a:solidFill>
            </a:endParaRPr>
          </a:p>
          <a:p>
            <a:pPr marL="457200" indent="-457200">
              <a:buAutoNum type="arabicPeriod"/>
            </a:pPr>
            <a:r>
              <a:rPr lang="en-US" dirty="0" smtClean="0">
                <a:solidFill>
                  <a:schemeClr val="tx2"/>
                </a:solidFill>
              </a:rPr>
              <a:t>Establish </a:t>
            </a:r>
            <a:r>
              <a:rPr lang="en-US" dirty="0">
                <a:solidFill>
                  <a:schemeClr val="tx2"/>
                </a:solidFill>
              </a:rPr>
              <a:t>a few key points that support this message; relate your points to the customer's needs and interests. </a:t>
            </a:r>
            <a:r>
              <a:rPr lang="en-US" dirty="0" smtClean="0">
                <a:solidFill>
                  <a:schemeClr val="tx2"/>
                </a:solidFill>
              </a:rPr>
              <a:t>Don’t </a:t>
            </a:r>
            <a:r>
              <a:rPr lang="en-US" dirty="0">
                <a:solidFill>
                  <a:schemeClr val="tx2"/>
                </a:solidFill>
              </a:rPr>
              <a:t>over argue your case. The more arguments, the less persuasive your case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06400" y="1545771"/>
            <a:ext cx="11480800" cy="5312229"/>
          </a:xfrm>
        </p:spPr>
        <p:txBody>
          <a:bodyPr>
            <a:normAutofit/>
          </a:bodyPr>
          <a:lstStyle/>
          <a:p>
            <a:pPr marL="457200" indent="-457200">
              <a:buAutoNum type="arabicPeriod" startAt="6"/>
            </a:pPr>
            <a:r>
              <a:rPr lang="en-US" dirty="0" smtClean="0">
                <a:solidFill>
                  <a:schemeClr val="tx2"/>
                </a:solidFill>
              </a:rPr>
              <a:t>Prepare </a:t>
            </a:r>
            <a:r>
              <a:rPr lang="en-US" dirty="0">
                <a:solidFill>
                  <a:schemeClr val="tx2"/>
                </a:solidFill>
              </a:rPr>
              <a:t>a logical argument for buying your product or service based on your knowledge of the customer. However, also be aware that there will be emotional issues that have a major influence on the decision to </a:t>
            </a:r>
            <a:r>
              <a:rPr lang="en-US" dirty="0" smtClean="0">
                <a:solidFill>
                  <a:schemeClr val="tx2"/>
                </a:solidFill>
              </a:rPr>
              <a:t>buy. </a:t>
            </a:r>
          </a:p>
          <a:p>
            <a:pPr marL="457200" indent="-457200">
              <a:buAutoNum type="arabicPeriod" startAt="6"/>
            </a:pPr>
            <a:r>
              <a:rPr lang="en-US" dirty="0" smtClean="0">
                <a:solidFill>
                  <a:schemeClr val="tx2"/>
                </a:solidFill>
              </a:rPr>
              <a:t>Anticipate </a:t>
            </a:r>
            <a:r>
              <a:rPr lang="en-US" dirty="0">
                <a:solidFill>
                  <a:schemeClr val="tx2"/>
                </a:solidFill>
              </a:rPr>
              <a:t>any objections or questions the customer might </a:t>
            </a:r>
            <a:r>
              <a:rPr lang="en-US" dirty="0" smtClean="0">
                <a:solidFill>
                  <a:schemeClr val="tx2"/>
                </a:solidFill>
              </a:rPr>
              <a:t>raise. </a:t>
            </a:r>
          </a:p>
          <a:p>
            <a:pPr marL="457200" indent="-457200">
              <a:buAutoNum type="arabicPeriod" startAt="6"/>
            </a:pPr>
            <a:r>
              <a:rPr lang="en-US" dirty="0" smtClean="0">
                <a:solidFill>
                  <a:schemeClr val="tx2"/>
                </a:solidFill>
              </a:rPr>
              <a:t>Prepare </a:t>
            </a:r>
            <a:r>
              <a:rPr lang="en-US" dirty="0">
                <a:solidFill>
                  <a:schemeClr val="tx2"/>
                </a:solidFill>
              </a:rPr>
              <a:t>a beginning, a middle and an end for your presentation. Tell them what you’re going to tell them, tell them and tell them what you told them. </a:t>
            </a:r>
            <a:endParaRPr lang="en-US" dirty="0" smtClean="0">
              <a:solidFill>
                <a:schemeClr val="tx2"/>
              </a:solidFill>
            </a:endParaRPr>
          </a:p>
          <a:p>
            <a:pPr marL="457200" indent="-457200">
              <a:buAutoNum type="arabicPeriod" startAt="6"/>
            </a:pPr>
            <a:r>
              <a:rPr lang="en-US" dirty="0" smtClean="0">
                <a:solidFill>
                  <a:schemeClr val="tx2"/>
                </a:solidFill>
              </a:rPr>
              <a:t>Collate </a:t>
            </a:r>
            <a:r>
              <a:rPr lang="en-US" dirty="0">
                <a:solidFill>
                  <a:schemeClr val="tx2"/>
                </a:solidFill>
              </a:rPr>
              <a:t>any facts and evidence to support your argument: for example, product samples, brochures or customer testimonials. Make sure your samples work. </a:t>
            </a:r>
            <a:endParaRPr lang="en-US" dirty="0" smtClean="0">
              <a:solidFill>
                <a:schemeClr val="tx2"/>
              </a:solidFill>
            </a:endParaRPr>
          </a:p>
          <a:p>
            <a:pPr marL="457200" indent="-457200">
              <a:buAutoNum type="arabicPeriod" startAt="6"/>
            </a:pPr>
            <a:r>
              <a:rPr lang="en-US" dirty="0" smtClean="0">
                <a:solidFill>
                  <a:schemeClr val="tx2"/>
                </a:solidFill>
              </a:rPr>
              <a:t>Rehearse </a:t>
            </a:r>
            <a:r>
              <a:rPr lang="en-US" dirty="0">
                <a:solidFill>
                  <a:schemeClr val="tx2"/>
                </a:solidFill>
              </a:rPr>
              <a:t>your pitch until you are satisfied. Practice makes </a:t>
            </a:r>
            <a:r>
              <a:rPr lang="en-US" dirty="0" smtClean="0">
                <a:solidFill>
                  <a:schemeClr val="tx2"/>
                </a:solidFill>
              </a:rPr>
              <a:t>perfect. </a:t>
            </a:r>
          </a:p>
          <a:p>
            <a:pPr marL="457200" indent="-457200">
              <a:buAutoNum type="arabicPeriod" startAt="6"/>
            </a:pPr>
            <a:r>
              <a:rPr lang="en-US" dirty="0" smtClean="0">
                <a:solidFill>
                  <a:schemeClr val="tx2"/>
                </a:solidFill>
              </a:rPr>
              <a:t>Think </a:t>
            </a:r>
            <a:r>
              <a:rPr lang="en-US" dirty="0">
                <a:solidFill>
                  <a:schemeClr val="tx2"/>
                </a:solidFill>
              </a:rPr>
              <a:t>about how you are going to close. You must look for commitment; either to an order, or the next phase of the sales </a:t>
            </a:r>
            <a:r>
              <a:rPr lang="en-US" dirty="0" smtClean="0">
                <a:solidFill>
                  <a:schemeClr val="tx2"/>
                </a:solidFill>
              </a:rPr>
              <a:t>process.</a:t>
            </a:r>
            <a:endParaRPr lang="en-US" dirty="0">
              <a:solidFill>
                <a:schemeClr val="tx2"/>
              </a:solidFill>
            </a:endParaRP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Making Your Sales Pitch</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solidFill>
                  <a:schemeClr val="tx2"/>
                </a:solidFill>
              </a:rPr>
              <a:t>Make sure when you present your pitch you remind the customer of what was discussed in prior meetings. </a:t>
            </a:r>
            <a:endParaRPr lang="en-US" dirty="0" smtClean="0">
              <a:solidFill>
                <a:schemeClr val="tx2"/>
              </a:solidFill>
            </a:endParaRPr>
          </a:p>
          <a:p>
            <a:pPr marL="0" indent="0">
              <a:buNone/>
            </a:pPr>
            <a:r>
              <a:rPr lang="en-US" dirty="0" smtClean="0">
                <a:solidFill>
                  <a:schemeClr val="tx2"/>
                </a:solidFill>
              </a:rPr>
              <a:t>This </a:t>
            </a:r>
            <a:r>
              <a:rPr lang="en-US" dirty="0">
                <a:solidFill>
                  <a:schemeClr val="tx2"/>
                </a:solidFill>
              </a:rPr>
              <a:t>shows you were listening. </a:t>
            </a:r>
            <a:endParaRPr lang="en-US" dirty="0" smtClean="0">
              <a:solidFill>
                <a:schemeClr val="tx2"/>
              </a:solidFill>
            </a:endParaRPr>
          </a:p>
          <a:p>
            <a:pPr marL="0" indent="0">
              <a:buNone/>
            </a:pPr>
            <a:r>
              <a:rPr lang="en-US" dirty="0" smtClean="0">
                <a:solidFill>
                  <a:schemeClr val="tx2"/>
                </a:solidFill>
              </a:rPr>
              <a:t>Finally</a:t>
            </a:r>
            <a:r>
              <a:rPr lang="en-US" dirty="0">
                <a:solidFill>
                  <a:schemeClr val="tx2"/>
                </a:solidFill>
              </a:rPr>
              <a:t>, during your pitch remember to trial close. </a:t>
            </a:r>
            <a:endParaRPr lang="en-US" dirty="0" smtClean="0">
              <a:solidFill>
                <a:schemeClr val="tx2"/>
              </a:solidFill>
            </a:endParaRPr>
          </a:p>
          <a:p>
            <a:pPr marL="0" indent="0">
              <a:buNone/>
            </a:pPr>
            <a:r>
              <a:rPr lang="en-US" dirty="0" smtClean="0">
                <a:solidFill>
                  <a:schemeClr val="tx2"/>
                </a:solidFill>
              </a:rPr>
              <a:t>Trial </a:t>
            </a:r>
            <a:r>
              <a:rPr lang="en-US" dirty="0">
                <a:solidFill>
                  <a:schemeClr val="tx2"/>
                </a:solidFill>
              </a:rPr>
              <a:t>closing is a process of asking questions during your sales pitch to get feedback on how the customer is feeling. </a:t>
            </a:r>
            <a:endParaRPr lang="en-US" dirty="0" smtClean="0">
              <a:solidFill>
                <a:schemeClr val="tx2"/>
              </a:solidFill>
            </a:endParaRPr>
          </a:p>
          <a:p>
            <a:pPr marL="0" indent="0">
              <a:buNone/>
            </a:pPr>
            <a:r>
              <a:rPr lang="en-US" b="1" dirty="0" smtClean="0">
                <a:solidFill>
                  <a:schemeClr val="tx2"/>
                </a:solidFill>
              </a:rPr>
              <a:t>“</a:t>
            </a:r>
            <a:r>
              <a:rPr lang="en-US" b="1" dirty="0">
                <a:solidFill>
                  <a:schemeClr val="tx2"/>
                </a:solidFill>
              </a:rPr>
              <a:t>How does that sound?”, </a:t>
            </a:r>
            <a:r>
              <a:rPr lang="en-US" b="1" i="1" dirty="0">
                <a:solidFill>
                  <a:schemeClr val="tx2"/>
                </a:solidFill>
              </a:rPr>
              <a:t>“Is that the kind of thing you are looking for?”, “How do you feel about that?”</a:t>
            </a:r>
            <a:r>
              <a:rPr lang="en-US" dirty="0">
                <a:solidFill>
                  <a:schemeClr val="tx2"/>
                </a:solidFill>
              </a:rPr>
              <a:t> are all examples of trial closes. </a:t>
            </a:r>
            <a:endParaRPr lang="en-US" dirty="0" smtClean="0">
              <a:solidFill>
                <a:schemeClr val="tx2"/>
              </a:solidFill>
            </a:endParaRPr>
          </a:p>
          <a:p>
            <a:pPr marL="0" indent="0">
              <a:buNone/>
            </a:pPr>
            <a:r>
              <a:rPr lang="en-US" dirty="0" smtClean="0">
                <a:solidFill>
                  <a:schemeClr val="tx2"/>
                </a:solidFill>
              </a:rPr>
              <a:t>Keep </a:t>
            </a:r>
            <a:r>
              <a:rPr lang="en-US" dirty="0">
                <a:solidFill>
                  <a:schemeClr val="tx2"/>
                </a:solidFill>
              </a:rPr>
              <a:t>asking for feedback and </a:t>
            </a:r>
            <a:r>
              <a:rPr lang="en-US" dirty="0" smtClean="0">
                <a:solidFill>
                  <a:schemeClr val="tx2"/>
                </a:solidFill>
              </a:rPr>
              <a:t>don't </a:t>
            </a:r>
            <a:r>
              <a:rPr lang="en-US" dirty="0">
                <a:solidFill>
                  <a:schemeClr val="tx2"/>
                </a:solidFill>
              </a:rPr>
              <a:t>forget the final close at the end. </a:t>
            </a:r>
            <a:r>
              <a:rPr lang="en-US" b="1" dirty="0">
                <a:solidFill>
                  <a:schemeClr val="tx2"/>
                </a:solidFill>
              </a:rPr>
              <a:t>70% of salespeople </a:t>
            </a:r>
            <a:r>
              <a:rPr lang="en-US" b="1" dirty="0" smtClean="0">
                <a:solidFill>
                  <a:schemeClr val="tx2"/>
                </a:solidFill>
              </a:rPr>
              <a:t>don't </a:t>
            </a:r>
            <a:r>
              <a:rPr lang="en-US" b="1" dirty="0">
                <a:solidFill>
                  <a:schemeClr val="tx2"/>
                </a:solidFill>
              </a:rPr>
              <a:t>ask because they fear rejection</a:t>
            </a:r>
            <a:r>
              <a:rPr lang="en-US" dirty="0">
                <a:solidFill>
                  <a:schemeClr val="tx2"/>
                </a:solidFill>
              </a:rPr>
              <a:t>. </a:t>
            </a:r>
            <a:r>
              <a:rPr lang="en-US" dirty="0" smtClean="0">
                <a:solidFill>
                  <a:schemeClr val="tx2"/>
                </a:solidFill>
              </a:rPr>
              <a:t>Don't </a:t>
            </a:r>
            <a:r>
              <a:rPr lang="en-US" dirty="0">
                <a:solidFill>
                  <a:schemeClr val="tx2"/>
                </a:solidFill>
              </a:rPr>
              <a:t>be one of them.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8652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Making Your Sales Pitch</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046344" y="1578430"/>
            <a:ext cx="6819085" cy="4386942"/>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10"/>
          <p:cNvSpPr txBox="1"/>
          <p:nvPr/>
        </p:nvSpPr>
        <p:spPr>
          <a:xfrm>
            <a:off x="579535" y="5698161"/>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435</TotalTime>
  <Words>1048</Words>
  <Application>Microsoft Office PowerPoint</Application>
  <PresentationFormat>Custom</PresentationFormat>
  <Paragraphs>52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Making Your  Sales Pitch</vt:lpstr>
      <vt:lpstr>Making Your Sales Pitch</vt:lpstr>
      <vt:lpstr>Making Your Sales Pitch</vt:lpstr>
      <vt:lpstr>Making Your Sales Pitch</vt:lpstr>
      <vt:lpstr>Making Your Sales Pitch</vt:lpstr>
      <vt:lpstr>Making Your Sales Pitch</vt:lpstr>
      <vt:lpstr>Making Your Sales Pitch</vt:lpstr>
      <vt:lpstr>Making Your Sales Pitch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2016-08-01T03:20:15Z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