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1" r:id="rId3"/>
    <p:sldId id="262" r:id="rId4"/>
    <p:sldId id="272" r:id="rId5"/>
    <p:sldId id="263" r:id="rId6"/>
    <p:sldId id="273" r:id="rId7"/>
    <p:sldId id="264" r:id="rId8"/>
    <p:sldId id="274" r:id="rId9"/>
    <p:sldId id="27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317" r="33317"/>
          <a:stretch>
            <a:fillRect/>
          </a:stretch>
        </p:blipFill>
        <p:spPr/>
      </p:pic>
      <p:sp>
        <p:nvSpPr>
          <p:cNvPr id="4" name="Rectangle 3"/>
          <p:cNvSpPr/>
          <p:nvPr/>
        </p:nvSpPr>
        <p:spPr>
          <a:xfrm>
            <a:off x="76200" y="685801"/>
            <a:ext cx="4648200" cy="1828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altLang="en-US" b="1" dirty="0">
                <a:solidFill>
                  <a:srgbClr val="FFFF00"/>
                </a:solidFill>
              </a:rPr>
              <a:t>Seven Sales Management Strategies </a:t>
            </a:r>
            <a:endParaRPr lang="en-US"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403</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sp>
        <p:nvSpPr>
          <p:cNvPr id="13"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65665" y="1558018"/>
            <a:ext cx="5429250" cy="4175347"/>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28600" y="1219200"/>
            <a:ext cx="8534400" cy="5486400"/>
          </a:xfrm>
        </p:spPr>
        <p:txBody>
          <a:bodyPr>
            <a:normAutofit/>
          </a:bodyPr>
          <a:lstStyle/>
          <a:p>
            <a:pPr marL="0" indent="0">
              <a:lnSpc>
                <a:spcPct val="80000"/>
              </a:lnSpc>
              <a:buNone/>
            </a:pPr>
            <a:r>
              <a:rPr lang="en-US" altLang="en-US" sz="3600" b="1" dirty="0"/>
              <a:t>Seven Sales Management Strategies</a:t>
            </a:r>
            <a:r>
              <a:rPr lang="en-US" altLang="en-US" sz="3600" dirty="0"/>
              <a:t>  </a:t>
            </a:r>
            <a:endParaRPr lang="en-US" altLang="en-US" sz="3600" dirty="0" smtClean="0"/>
          </a:p>
          <a:p>
            <a:pPr marL="0" indent="0">
              <a:lnSpc>
                <a:spcPct val="80000"/>
              </a:lnSpc>
              <a:buNone/>
            </a:pPr>
            <a:r>
              <a:rPr lang="en-US" altLang="en-US" sz="2800" dirty="0" smtClean="0"/>
              <a:t>Sales </a:t>
            </a:r>
            <a:r>
              <a:rPr lang="en-US" altLang="en-US" sz="2800" dirty="0"/>
              <a:t>managers today face a difficult dilemma. </a:t>
            </a:r>
            <a:endParaRPr lang="en-US" altLang="en-US" sz="2800" dirty="0" smtClean="0"/>
          </a:p>
          <a:p>
            <a:pPr marL="0" indent="0">
              <a:lnSpc>
                <a:spcPct val="80000"/>
              </a:lnSpc>
              <a:buNone/>
            </a:pPr>
            <a:r>
              <a:rPr lang="en-US" altLang="en-US" sz="2800" dirty="0" smtClean="0"/>
              <a:t>On </a:t>
            </a:r>
            <a:r>
              <a:rPr lang="en-US" altLang="en-US" sz="2800" dirty="0"/>
              <a:t>the one hand you’d love to be able to accompany your reps on every call and show them precisely how to handle each physician interaction to the greatest advantage. </a:t>
            </a:r>
            <a:endParaRPr lang="en-US" altLang="en-US" sz="2800" dirty="0" smtClean="0"/>
          </a:p>
          <a:p>
            <a:pPr marL="0" indent="0">
              <a:lnSpc>
                <a:spcPct val="80000"/>
              </a:lnSpc>
              <a:buNone/>
            </a:pPr>
            <a:endParaRPr lang="en-US" altLang="en-US" sz="2800" dirty="0" smtClean="0"/>
          </a:p>
          <a:p>
            <a:pPr marL="0" indent="0">
              <a:lnSpc>
                <a:spcPct val="80000"/>
              </a:lnSpc>
              <a:buNone/>
            </a:pPr>
            <a:r>
              <a:rPr lang="en-US" altLang="en-US" sz="2800" dirty="0" smtClean="0"/>
              <a:t>On </a:t>
            </a:r>
            <a:r>
              <a:rPr lang="en-US" altLang="en-US" sz="2800" dirty="0"/>
              <a:t>the other hand the cloning technology necessary to make this feasible has yet to be developed. Instead, managers simply have to find other approaches to help field reps shine on their own</a:t>
            </a:r>
            <a:r>
              <a:rPr lang="en-US" altLang="en-US" sz="2800" dirty="0" smtClean="0"/>
              <a:t>.</a:t>
            </a:r>
          </a:p>
          <a:p>
            <a:pPr marL="0" indent="0">
              <a:lnSpc>
                <a:spcPct val="80000"/>
              </a:lnSpc>
              <a:buNone/>
            </a:pPr>
            <a:r>
              <a:rPr lang="en-US" altLang="en-US" sz="2800" dirty="0" smtClean="0"/>
              <a:t> </a:t>
            </a:r>
          </a:p>
          <a:p>
            <a:pPr marL="0" indent="0">
              <a:lnSpc>
                <a:spcPct val="80000"/>
              </a:lnSpc>
              <a:buNone/>
            </a:pPr>
            <a:r>
              <a:rPr lang="en-US" altLang="en-US" sz="3600" b="1" dirty="0"/>
              <a:t>T</a:t>
            </a:r>
            <a:r>
              <a:rPr lang="en-US" altLang="en-US" sz="3600" b="1" dirty="0" smtClean="0"/>
              <a:t>he </a:t>
            </a:r>
            <a:r>
              <a:rPr lang="en-US" altLang="en-US" sz="3600" b="1" dirty="0"/>
              <a:t>following seven key management tips. </a:t>
            </a:r>
            <a:r>
              <a:rPr lang="en-US" altLang="en-US" dirty="0"/>
              <a:t/>
            </a:r>
            <a:br>
              <a:rPr lang="en-US" altLang="en-US" dirty="0"/>
            </a:br>
            <a:endParaRPr lang="en-US" altLang="en-US" dirty="0"/>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3773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normAutofit/>
          </a:bodyPr>
          <a:lstStyle/>
          <a:p>
            <a:pPr marL="514350" indent="-514350">
              <a:lnSpc>
                <a:spcPct val="80000"/>
              </a:lnSpc>
              <a:buAutoNum type="arabicPeriod"/>
            </a:pPr>
            <a:r>
              <a:rPr lang="en-US" altLang="en-US" sz="3600" b="1" dirty="0" smtClean="0"/>
              <a:t>Don’t </a:t>
            </a:r>
            <a:r>
              <a:rPr lang="en-US" altLang="en-US" sz="3600" b="1" dirty="0"/>
              <a:t>fear commitment</a:t>
            </a:r>
            <a:r>
              <a:rPr lang="en-US" altLang="en-US" sz="3600" b="1" dirty="0" smtClean="0"/>
              <a:t>.</a:t>
            </a:r>
          </a:p>
          <a:p>
            <a:pPr marL="0" indent="0">
              <a:lnSpc>
                <a:spcPct val="80000"/>
              </a:lnSpc>
              <a:buNone/>
            </a:pPr>
            <a:r>
              <a:rPr lang="en-US" altLang="en-US" sz="2800" b="1" dirty="0" smtClean="0"/>
              <a:t> </a:t>
            </a:r>
            <a:r>
              <a:rPr lang="en-US" altLang="en-US" sz="2800" b="1" dirty="0"/>
              <a:t/>
            </a:r>
            <a:br>
              <a:rPr lang="en-US" altLang="en-US" sz="2800" b="1" dirty="0"/>
            </a:br>
            <a:r>
              <a:rPr lang="en-US" altLang="en-US" sz="2800" dirty="0"/>
              <a:t>Part of your job in motivating and educating others is to stay motivated and educated yourself. </a:t>
            </a:r>
            <a:endParaRPr lang="en-US" altLang="en-US" sz="2800" dirty="0" smtClean="0"/>
          </a:p>
          <a:p>
            <a:pPr marL="0" indent="0">
              <a:lnSpc>
                <a:spcPct val="80000"/>
              </a:lnSpc>
              <a:buNone/>
            </a:pPr>
            <a:r>
              <a:rPr lang="en-US" altLang="en-US" sz="2800" dirty="0" smtClean="0"/>
              <a:t>Likewise</a:t>
            </a:r>
            <a:r>
              <a:rPr lang="en-US" altLang="en-US" sz="2800" dirty="0"/>
              <a:t>, by showing leadership and commitment yourself, these traits will filter down throughout the sales force. </a:t>
            </a:r>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14235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600200"/>
            <a:ext cx="8229600" cy="4525963"/>
          </a:xfrm>
        </p:spPr>
        <p:txBody>
          <a:bodyPr/>
          <a:lstStyle/>
          <a:p>
            <a:pPr marL="0" indent="0">
              <a:lnSpc>
                <a:spcPct val="80000"/>
              </a:lnSpc>
              <a:buNone/>
            </a:pPr>
            <a:r>
              <a:rPr lang="en-US" altLang="en-US" sz="3600" b="1" dirty="0" smtClean="0"/>
              <a:t>2</a:t>
            </a:r>
            <a:r>
              <a:rPr lang="en-US" altLang="en-US" sz="3600" b="1" dirty="0"/>
              <a:t>. Keep reps on board</a:t>
            </a:r>
            <a:r>
              <a:rPr lang="en-US" altLang="en-US" b="1" dirty="0" smtClean="0"/>
              <a:t>.</a:t>
            </a:r>
          </a:p>
          <a:p>
            <a:pPr marL="0" indent="0">
              <a:lnSpc>
                <a:spcPct val="80000"/>
              </a:lnSpc>
              <a:buNone/>
            </a:pPr>
            <a:r>
              <a:rPr lang="en-US" altLang="en-US" b="1" dirty="0"/>
              <a:t/>
            </a:r>
            <a:br>
              <a:rPr lang="en-US" altLang="en-US" b="1" dirty="0"/>
            </a:br>
            <a:r>
              <a:rPr lang="en-US" altLang="en-US" dirty="0"/>
              <a:t>Frequent turnover undermines the gains you make with individual offices and physicians</a:t>
            </a:r>
            <a:r>
              <a:rPr lang="en-US" altLang="en-US" dirty="0" smtClean="0"/>
              <a:t>.</a:t>
            </a:r>
          </a:p>
          <a:p>
            <a:pPr marL="0" indent="0">
              <a:lnSpc>
                <a:spcPct val="80000"/>
              </a:lnSpc>
              <a:buNone/>
            </a:pPr>
            <a:r>
              <a:rPr lang="en-US" altLang="en-US" dirty="0" smtClean="0"/>
              <a:t> </a:t>
            </a:r>
            <a:r>
              <a:rPr lang="en-US" altLang="en-US" dirty="0"/>
              <a:t>Also, competitors tend to target territories and companies with high turnover. </a:t>
            </a:r>
            <a:r>
              <a:rPr lang="en-US" altLang="en-US" sz="800" dirty="0"/>
              <a:t/>
            </a:r>
            <a:br>
              <a:rPr lang="en-US" altLang="en-US" sz="800" dirty="0"/>
            </a:br>
            <a:r>
              <a:rPr lang="en-US" altLang="en-US" sz="800" dirty="0"/>
              <a:t/>
            </a:r>
            <a:br>
              <a:rPr lang="en-US" altLang="en-US" sz="800" dirty="0"/>
            </a:br>
            <a:endParaRPr lang="en-US" altLang="en-US" sz="800" dirty="0"/>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43172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52400" y="1219200"/>
            <a:ext cx="8772525" cy="5638800"/>
          </a:xfrm>
        </p:spPr>
        <p:txBody>
          <a:bodyPr>
            <a:noAutofit/>
          </a:bodyPr>
          <a:lstStyle/>
          <a:p>
            <a:pPr marL="0" indent="0">
              <a:lnSpc>
                <a:spcPct val="80000"/>
              </a:lnSpc>
              <a:buNone/>
            </a:pPr>
            <a:r>
              <a:rPr lang="en-US" altLang="en-US" sz="3600" b="1" dirty="0" smtClean="0"/>
              <a:t>3</a:t>
            </a:r>
            <a:r>
              <a:rPr lang="en-US" altLang="en-US" sz="3600" b="1" dirty="0"/>
              <a:t>. Don’t stop the training.</a:t>
            </a:r>
            <a:br>
              <a:rPr lang="en-US" altLang="en-US" sz="3600" b="1" dirty="0"/>
            </a:br>
            <a:r>
              <a:rPr lang="en-US" altLang="en-US" sz="2400" dirty="0"/>
              <a:t>With all the difficulties </a:t>
            </a:r>
            <a:r>
              <a:rPr lang="en-US" altLang="en-US" sz="2400" dirty="0" smtClean="0"/>
              <a:t>SALES </a:t>
            </a:r>
            <a:r>
              <a:rPr lang="en-US" altLang="en-US" sz="2400" dirty="0"/>
              <a:t>reps struggle against – solitary work, irregular hours, daily rejection and fierce competition – it’s easy to see why so many reps fall into selling slumps or the trap of complacency. </a:t>
            </a:r>
            <a:endParaRPr lang="en-US" altLang="en-US" sz="2400" dirty="0" smtClean="0"/>
          </a:p>
          <a:p>
            <a:pPr marL="0" indent="0">
              <a:lnSpc>
                <a:spcPct val="80000"/>
              </a:lnSpc>
              <a:buNone/>
            </a:pPr>
            <a:r>
              <a:rPr lang="en-US" altLang="en-US" sz="2400" b="1" dirty="0" smtClean="0"/>
              <a:t>A </a:t>
            </a:r>
            <a:r>
              <a:rPr lang="en-US" altLang="en-US" sz="2400" b="1" dirty="0"/>
              <a:t>good way </a:t>
            </a:r>
            <a:r>
              <a:rPr lang="en-US" altLang="en-US" sz="2400" dirty="0"/>
              <a:t>to combat this tendency is with regular continuing education opportunities. </a:t>
            </a:r>
            <a:endParaRPr lang="en-US" altLang="en-US" sz="2400" dirty="0" smtClean="0"/>
          </a:p>
          <a:p>
            <a:pPr marL="0" indent="0">
              <a:lnSpc>
                <a:spcPct val="80000"/>
              </a:lnSpc>
              <a:buNone/>
            </a:pPr>
            <a:r>
              <a:rPr lang="en-US" altLang="en-US" sz="2400" dirty="0" smtClean="0"/>
              <a:t>Workshops</a:t>
            </a:r>
            <a:r>
              <a:rPr lang="en-US" altLang="en-US" sz="2400" dirty="0"/>
              <a:t>, seminars, conferences and trade shows are terrific sources of information. </a:t>
            </a:r>
            <a:endParaRPr lang="en-US" altLang="en-US" sz="2400" dirty="0" smtClean="0"/>
          </a:p>
          <a:p>
            <a:pPr marL="0" indent="0">
              <a:lnSpc>
                <a:spcPct val="80000"/>
              </a:lnSpc>
              <a:buNone/>
            </a:pPr>
            <a:r>
              <a:rPr lang="en-US" altLang="en-US" sz="2400" b="1" dirty="0" smtClean="0"/>
              <a:t>Another </a:t>
            </a:r>
            <a:r>
              <a:rPr lang="en-US" altLang="en-US" sz="2400" b="1" dirty="0"/>
              <a:t>good strategy </a:t>
            </a:r>
            <a:r>
              <a:rPr lang="en-US" altLang="en-US" sz="2400" dirty="0"/>
              <a:t>is to beef up reps’ marketing education. By learning to better understand </a:t>
            </a:r>
            <a:r>
              <a:rPr lang="en-US" altLang="en-US" sz="2400" dirty="0" smtClean="0"/>
              <a:t>CUSTOMER’S behavior </a:t>
            </a:r>
            <a:r>
              <a:rPr lang="en-US" altLang="en-US" sz="2400" dirty="0"/>
              <a:t>and </a:t>
            </a:r>
            <a:r>
              <a:rPr lang="en-US" altLang="en-US" sz="2400" dirty="0" smtClean="0"/>
              <a:t>decision </a:t>
            </a:r>
            <a:r>
              <a:rPr lang="en-US" altLang="en-US" sz="2400" dirty="0"/>
              <a:t>making, as well as how to analyze sales data, assess market potential, gather market intelligence and develop marketing strategies and plans, </a:t>
            </a:r>
            <a:r>
              <a:rPr lang="en-US" altLang="en-US" sz="2400" b="1" dirty="0"/>
              <a:t>your reps will feel more invigorated and empowered to attack their daily </a:t>
            </a:r>
            <a:r>
              <a:rPr lang="en-US" altLang="en-US" sz="2400" b="1" dirty="0" smtClean="0"/>
              <a:t>challenges mentors </a:t>
            </a:r>
            <a:r>
              <a:rPr lang="en-US" altLang="en-US" sz="2400" b="1" dirty="0"/>
              <a:t>to newer reps. </a:t>
            </a:r>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24770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229600" cy="5029200"/>
          </a:xfrm>
        </p:spPr>
        <p:txBody>
          <a:bodyPr>
            <a:normAutofit/>
          </a:bodyPr>
          <a:lstStyle/>
          <a:p>
            <a:pPr marL="0" indent="0">
              <a:lnSpc>
                <a:spcPct val="80000"/>
              </a:lnSpc>
              <a:buNone/>
            </a:pPr>
            <a:r>
              <a:rPr lang="en-US" altLang="en-US" sz="3600" b="1" dirty="0" smtClean="0"/>
              <a:t>4</a:t>
            </a:r>
            <a:r>
              <a:rPr lang="en-US" altLang="en-US" sz="3600" b="1" dirty="0"/>
              <a:t>. Personalize training needs</a:t>
            </a:r>
            <a:r>
              <a:rPr lang="en-US" altLang="en-US" sz="3600" b="1" dirty="0" smtClean="0"/>
              <a:t>.</a:t>
            </a:r>
          </a:p>
          <a:p>
            <a:pPr marL="0" indent="0">
              <a:lnSpc>
                <a:spcPct val="80000"/>
              </a:lnSpc>
              <a:buNone/>
            </a:pPr>
            <a:r>
              <a:rPr lang="en-US" altLang="en-US" b="1" dirty="0"/>
              <a:t/>
            </a:r>
            <a:br>
              <a:rPr lang="en-US" altLang="en-US" b="1" dirty="0"/>
            </a:br>
            <a:r>
              <a:rPr lang="en-US" altLang="en-US" dirty="0"/>
              <a:t>Reps’ training needs vary according to their </a:t>
            </a:r>
            <a:r>
              <a:rPr lang="en-US" altLang="en-US" b="1" dirty="0"/>
              <a:t>abilities, tenure and performance</a:t>
            </a:r>
            <a:r>
              <a:rPr lang="en-US" altLang="en-US" b="1" dirty="0" smtClean="0"/>
              <a:t>. </a:t>
            </a:r>
          </a:p>
          <a:p>
            <a:pPr marL="0" indent="0">
              <a:lnSpc>
                <a:spcPct val="80000"/>
              </a:lnSpc>
              <a:buNone/>
            </a:pPr>
            <a:r>
              <a:rPr lang="en-US" altLang="en-US" dirty="0" smtClean="0"/>
              <a:t>Let </a:t>
            </a:r>
            <a:r>
              <a:rPr lang="en-US" altLang="en-US" dirty="0"/>
              <a:t>your more </a:t>
            </a:r>
            <a:r>
              <a:rPr lang="en-US" altLang="en-US" b="1" dirty="0"/>
              <a:t>senior reps help set the agenda </a:t>
            </a:r>
            <a:r>
              <a:rPr lang="en-US" altLang="en-US" dirty="0"/>
              <a:t>for and make presentations at sales meetings</a:t>
            </a:r>
            <a:r>
              <a:rPr lang="en-US" altLang="en-US" dirty="0" smtClean="0"/>
              <a:t>.</a:t>
            </a:r>
          </a:p>
          <a:p>
            <a:pPr marL="0" indent="0">
              <a:lnSpc>
                <a:spcPct val="80000"/>
              </a:lnSpc>
              <a:buNone/>
            </a:pPr>
            <a:r>
              <a:rPr lang="en-US" altLang="en-US" dirty="0" smtClean="0"/>
              <a:t> </a:t>
            </a:r>
            <a:r>
              <a:rPr lang="en-US" altLang="en-US" b="1" dirty="0"/>
              <a:t>Seek out their advice </a:t>
            </a:r>
            <a:r>
              <a:rPr lang="en-US" altLang="en-US" dirty="0"/>
              <a:t>and, if possible, </a:t>
            </a:r>
            <a:r>
              <a:rPr lang="en-US" altLang="en-US" b="1" dirty="0"/>
              <a:t>solicit their leadership</a:t>
            </a:r>
            <a:r>
              <a:rPr lang="en-US" altLang="en-US" dirty="0"/>
              <a:t> as potential mentors to newer reps. </a:t>
            </a:r>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92096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normAutofit/>
          </a:bodyPr>
          <a:lstStyle/>
          <a:p>
            <a:pPr marL="0" indent="0">
              <a:lnSpc>
                <a:spcPct val="80000"/>
              </a:lnSpc>
              <a:buNone/>
            </a:pPr>
            <a:r>
              <a:rPr lang="en-US" altLang="en-US" b="1" dirty="0" smtClean="0"/>
              <a:t>5</a:t>
            </a:r>
            <a:r>
              <a:rPr lang="en-US" altLang="en-US" b="1" dirty="0"/>
              <a:t>. Plan unscheduled ride-alongs</a:t>
            </a:r>
            <a:r>
              <a:rPr lang="en-US" altLang="en-US" b="1" dirty="0" smtClean="0"/>
              <a:t>.</a:t>
            </a:r>
          </a:p>
          <a:p>
            <a:pPr marL="0" indent="0">
              <a:lnSpc>
                <a:spcPct val="80000"/>
              </a:lnSpc>
              <a:buNone/>
            </a:pPr>
            <a:r>
              <a:rPr lang="en-US" altLang="en-US" dirty="0"/>
              <a:t/>
            </a:r>
            <a:br>
              <a:rPr lang="en-US" altLang="en-US" dirty="0"/>
            </a:br>
            <a:r>
              <a:rPr lang="en-US" altLang="en-US" b="1" dirty="0" smtClean="0"/>
              <a:t>Sales </a:t>
            </a:r>
            <a:r>
              <a:rPr lang="en-US" altLang="en-US" b="1" dirty="0"/>
              <a:t>reps generally value their independence</a:t>
            </a:r>
            <a:r>
              <a:rPr lang="en-US" altLang="en-US" dirty="0"/>
              <a:t>, but managers also must exercise their supervisory duties. </a:t>
            </a:r>
            <a:endParaRPr lang="en-US" altLang="en-US" dirty="0" smtClean="0"/>
          </a:p>
          <a:p>
            <a:pPr marL="0" indent="0">
              <a:lnSpc>
                <a:spcPct val="80000"/>
              </a:lnSpc>
              <a:buNone/>
            </a:pPr>
            <a:r>
              <a:rPr lang="en-US" altLang="en-US" dirty="0" smtClean="0"/>
              <a:t>If </a:t>
            </a:r>
            <a:r>
              <a:rPr lang="en-US" altLang="en-US" dirty="0"/>
              <a:t>a </a:t>
            </a:r>
            <a:r>
              <a:rPr lang="en-US" altLang="en-US" b="1" dirty="0"/>
              <a:t>rep balks at the idea of an unscheduled ride-along</a:t>
            </a:r>
            <a:r>
              <a:rPr lang="en-US" altLang="en-US" dirty="0"/>
              <a:t> it should raise an instant red flag. </a:t>
            </a:r>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958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1" y="1219200"/>
            <a:ext cx="8848724" cy="5486400"/>
          </a:xfrm>
        </p:spPr>
        <p:txBody>
          <a:bodyPr>
            <a:noAutofit/>
          </a:bodyPr>
          <a:lstStyle/>
          <a:p>
            <a:pPr marL="0" indent="0">
              <a:lnSpc>
                <a:spcPct val="80000"/>
              </a:lnSpc>
              <a:buNone/>
            </a:pPr>
            <a:r>
              <a:rPr lang="en-US" altLang="en-US" sz="3600" b="1" dirty="0" smtClean="0"/>
              <a:t>6</a:t>
            </a:r>
            <a:r>
              <a:rPr lang="en-US" altLang="en-US" sz="3600" b="1" dirty="0"/>
              <a:t>. Explain the benefits of technology</a:t>
            </a:r>
            <a:r>
              <a:rPr lang="en-US" altLang="en-US" sz="3600" b="1" dirty="0" smtClean="0"/>
              <a:t>.</a:t>
            </a:r>
          </a:p>
          <a:p>
            <a:pPr marL="0" indent="0">
              <a:lnSpc>
                <a:spcPct val="80000"/>
              </a:lnSpc>
              <a:buNone/>
            </a:pPr>
            <a:r>
              <a:rPr lang="en-US" altLang="en-US" sz="3600" dirty="0"/>
              <a:t/>
            </a:r>
            <a:br>
              <a:rPr lang="en-US" altLang="en-US" sz="3600" dirty="0"/>
            </a:br>
            <a:r>
              <a:rPr lang="en-US" altLang="en-US" b="1" dirty="0"/>
              <a:t>Reps understandably might fear technology’s</a:t>
            </a:r>
            <a:r>
              <a:rPr lang="en-US" altLang="en-US" dirty="0"/>
              <a:t> </a:t>
            </a:r>
            <a:r>
              <a:rPr lang="en-US" altLang="en-US" b="1" dirty="0"/>
              <a:t>increased encroachment </a:t>
            </a:r>
            <a:r>
              <a:rPr lang="en-US" altLang="en-US" dirty="0"/>
              <a:t>into their work as a sign of Big Brother or a threat to their job. </a:t>
            </a:r>
            <a:endParaRPr lang="en-US" altLang="en-US" dirty="0" smtClean="0"/>
          </a:p>
          <a:p>
            <a:pPr marL="0" indent="0">
              <a:lnSpc>
                <a:spcPct val="80000"/>
              </a:lnSpc>
              <a:buNone/>
            </a:pPr>
            <a:r>
              <a:rPr lang="en-US" altLang="en-US" dirty="0" smtClean="0"/>
              <a:t>You </a:t>
            </a:r>
            <a:r>
              <a:rPr lang="en-US" altLang="en-US" dirty="0"/>
              <a:t>might need to </a:t>
            </a:r>
            <a:r>
              <a:rPr lang="en-US" altLang="en-US" b="1" dirty="0"/>
              <a:t>sell them on technology’s benefits </a:t>
            </a:r>
            <a:r>
              <a:rPr lang="en-US" altLang="en-US" dirty="0"/>
              <a:t>of greater sales and stronger customer loyalty. </a:t>
            </a:r>
            <a:endParaRPr lang="en-US" altLang="en-US" dirty="0" smtClean="0"/>
          </a:p>
          <a:p>
            <a:pPr marL="0" indent="0">
              <a:lnSpc>
                <a:spcPct val="80000"/>
              </a:lnSpc>
              <a:buNone/>
            </a:pPr>
            <a:r>
              <a:rPr lang="en-US" altLang="en-US" b="1" dirty="0" smtClean="0"/>
              <a:t>Emphasize </a:t>
            </a:r>
            <a:r>
              <a:rPr lang="en-US" altLang="en-US" b="1" dirty="0"/>
              <a:t>that technology can never replace salespeople</a:t>
            </a:r>
            <a:r>
              <a:rPr lang="en-US" altLang="en-US" dirty="0"/>
              <a:t>, but it can make them more effective at building relationships, which is the key to succeeding in this profession. </a:t>
            </a:r>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825858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0" y="1143000"/>
            <a:ext cx="8763000" cy="5638800"/>
          </a:xfrm>
        </p:spPr>
        <p:txBody>
          <a:bodyPr>
            <a:normAutofit fontScale="85000" lnSpcReduction="20000"/>
          </a:bodyPr>
          <a:lstStyle/>
          <a:p>
            <a:pPr marL="0" indent="0">
              <a:lnSpc>
                <a:spcPct val="80000"/>
              </a:lnSpc>
              <a:buNone/>
            </a:pPr>
            <a:r>
              <a:rPr lang="en-US" altLang="en-US" sz="4600" b="1" dirty="0" smtClean="0"/>
              <a:t>7</a:t>
            </a:r>
            <a:r>
              <a:rPr lang="en-US" altLang="en-US" sz="4600" b="1" dirty="0"/>
              <a:t>. Team up</a:t>
            </a:r>
            <a:r>
              <a:rPr lang="en-US" altLang="en-US" sz="4600" b="1" dirty="0" smtClean="0"/>
              <a:t>.</a:t>
            </a:r>
          </a:p>
          <a:p>
            <a:pPr marL="0" indent="0">
              <a:lnSpc>
                <a:spcPct val="80000"/>
              </a:lnSpc>
              <a:buNone/>
            </a:pPr>
            <a:r>
              <a:rPr lang="en-US" altLang="en-US" sz="3600" b="1" dirty="0"/>
              <a:t/>
            </a:r>
            <a:br>
              <a:rPr lang="en-US" altLang="en-US" sz="3600" b="1" dirty="0"/>
            </a:br>
            <a:r>
              <a:rPr lang="en-US" altLang="en-US" sz="3300" dirty="0"/>
              <a:t>Team selling is on the upswing among pharmaceutical sales organizations, though many reps remain skeptical. For a team approach to work reps must agree to unify their efforts. </a:t>
            </a:r>
            <a:endParaRPr lang="en-US" altLang="en-US" sz="3300" dirty="0" smtClean="0"/>
          </a:p>
          <a:p>
            <a:pPr marL="0" indent="0">
              <a:lnSpc>
                <a:spcPct val="80000"/>
              </a:lnSpc>
              <a:buNone/>
            </a:pPr>
            <a:endParaRPr lang="en-US" altLang="en-US" sz="3100" dirty="0" smtClean="0"/>
          </a:p>
          <a:p>
            <a:pPr marL="0" indent="0">
              <a:lnSpc>
                <a:spcPct val="80000"/>
              </a:lnSpc>
              <a:buNone/>
            </a:pPr>
            <a:r>
              <a:rPr lang="en-US" altLang="en-US" sz="3100" b="1" dirty="0" smtClean="0"/>
              <a:t>Stress </a:t>
            </a:r>
            <a:r>
              <a:rPr lang="en-US" altLang="en-US" sz="3100" b="1" dirty="0"/>
              <a:t>the following points about team selling to get your salespeople on board. </a:t>
            </a:r>
          </a:p>
          <a:p>
            <a:pPr>
              <a:lnSpc>
                <a:spcPct val="80000"/>
              </a:lnSpc>
            </a:pPr>
            <a:r>
              <a:rPr lang="en-US" altLang="en-US" sz="3100" dirty="0"/>
              <a:t>Team selling opens more doors by using diverse personalities working toward achieving a common goal. </a:t>
            </a:r>
          </a:p>
          <a:p>
            <a:pPr>
              <a:lnSpc>
                <a:spcPct val="80000"/>
              </a:lnSpc>
            </a:pPr>
            <a:r>
              <a:rPr lang="en-US" altLang="en-US" sz="3100" dirty="0"/>
              <a:t>In complex markets a broad knowledge base can prove invaluable when selling to multiple decision makers. </a:t>
            </a:r>
          </a:p>
          <a:p>
            <a:pPr>
              <a:lnSpc>
                <a:spcPct val="80000"/>
              </a:lnSpc>
            </a:pPr>
            <a:r>
              <a:rPr lang="en-US" altLang="en-US" sz="3100" dirty="0"/>
              <a:t>With colleagues to back up one another fewer mistakes fall through the cracks. </a:t>
            </a:r>
          </a:p>
          <a:p>
            <a:pPr>
              <a:lnSpc>
                <a:spcPct val="80000"/>
              </a:lnSpc>
            </a:pPr>
            <a:r>
              <a:rPr lang="en-US" altLang="en-US" sz="3100" dirty="0"/>
              <a:t>A team of reps can cover a larger territory. </a:t>
            </a:r>
          </a:p>
          <a:p>
            <a:pPr>
              <a:lnSpc>
                <a:spcPct val="80000"/>
              </a:lnSpc>
            </a:pPr>
            <a:r>
              <a:rPr lang="en-US" altLang="en-US" sz="3100" dirty="0"/>
              <a:t>Evidence shows that team selling boosts sales; in short, it works. </a:t>
            </a:r>
          </a:p>
          <a:p>
            <a:pPr>
              <a:lnSpc>
                <a:spcPct val="80000"/>
              </a:lnSpc>
            </a:pPr>
            <a:endParaRPr lang="en-US" altLang="en-US" sz="800" dirty="0"/>
          </a:p>
        </p:txBody>
      </p:sp>
      <p:sp>
        <p:nvSpPr>
          <p:cNvPr id="5" name="Title 6"/>
          <p:cNvSpPr>
            <a:spLocks noGrp="1"/>
          </p:cNvSpPr>
          <p:nvPr>
            <p:ph type="title"/>
          </p:nvPr>
        </p:nvSpPr>
        <p:spPr>
          <a:xfrm>
            <a:off x="152400" y="152400"/>
            <a:ext cx="7924800" cy="914400"/>
          </a:xfrm>
          <a:solidFill>
            <a:schemeClr val="tx2">
              <a:lumMod val="75000"/>
            </a:schemeClr>
          </a:solidFill>
        </p:spPr>
        <p:txBody>
          <a:bodyPr>
            <a:noAutofit/>
          </a:bodyPr>
          <a:lstStyle/>
          <a:p>
            <a:r>
              <a:rPr lang="en-US" altLang="en-US" sz="4000" b="1" dirty="0">
                <a:solidFill>
                  <a:srgbClr val="FFFF00"/>
                </a:solidFill>
              </a:rPr>
              <a:t>Seven Sales Management Strategies </a:t>
            </a:r>
            <a:endParaRPr lang="en-US" sz="4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263172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415</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Seven Sales Management Strategies </vt:lpstr>
      <vt:lpstr>Seven Sales Management Strategies </vt:lpstr>
      <vt:lpstr>Seven Sales Management Strategies </vt:lpstr>
      <vt:lpstr>Seven Sales Management Strategies </vt:lpstr>
      <vt:lpstr>Seven Sales Management Strategies </vt:lpstr>
      <vt:lpstr>Seven Sales Management Strategies </vt:lpstr>
      <vt:lpstr>Seven Sales Management Strategies </vt:lpstr>
      <vt:lpstr>Seven Sales Management Strategies </vt:lpstr>
      <vt:lpstr>Seven Sales Management Strategies </vt:lpstr>
      <vt:lpstr>Seven Sales Management Strategies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8</cp:revision>
  <dcterms:created xsi:type="dcterms:W3CDTF">2019-02-07T22:26:28Z</dcterms:created>
  <dcterms:modified xsi:type="dcterms:W3CDTF">2019-02-24T02:33:04Z</dcterms:modified>
</cp:coreProperties>
</file>