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slideshow.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sldIdLst>
    <p:sldId id="257" r:id="rId2"/>
    <p:sldId id="258" r:id="rId3"/>
    <p:sldId id="260" r:id="rId4"/>
    <p:sldId id="277" r:id="rId5"/>
    <p:sldId id="278" r:id="rId6"/>
    <p:sldId id="276" r:id="rId7"/>
    <p:sldId id="275" r:id="rId8"/>
    <p:sldId id="261" r:id="rId9"/>
    <p:sldId id="259"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p:scale>
          <a:sx n="100" d="100"/>
          <a:sy n="100" d="100"/>
        </p:scale>
        <p:origin x="-1104" y="450"/>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403BFB08-62EA-42D1-B198-6F988B2D7702}" type="datetimeFigureOut">
              <a:rPr lang="en-US" smtClean="0"/>
              <a:t>2/23/2019</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FDE7A97-58DD-4C64-88AA-DBFF7D3F8599}" type="slidenum">
              <a:rPr lang="en-US" smtClean="0"/>
              <a:t>‹#›</a:t>
            </a:fld>
            <a:endParaRPr lang="en-US"/>
          </a:p>
        </p:txBody>
      </p:sp>
    </p:spTree>
    <p:extLst>
      <p:ext uri="{BB962C8B-B14F-4D97-AF65-F5344CB8AC3E}">
        <p14:creationId xmlns:p14="http://schemas.microsoft.com/office/powerpoint/2010/main" val="204849418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2000" cy="3429000"/>
          </a:xfrm>
        </p:spPr>
      </p:sp>
      <p:sp>
        <p:nvSpPr>
          <p:cNvPr id="3" name="Notes Placeholder 2"/>
          <p:cNvSpPr>
            <a:spLocks noGrp="1"/>
          </p:cNvSpPr>
          <p:nvPr>
            <p:ph type="body" idx="1"/>
          </p:nvPr>
        </p:nvSpPr>
        <p:spPr/>
        <p:txBody>
          <a:bodyPr/>
          <a:lstStyle/>
          <a:p>
            <a:r>
              <a:rPr lang="en-US" dirty="0"/>
              <a:t>To replace this picture, just select and delete it. Then use the Insert Picture icon to replace it with one of your own!</a:t>
            </a:r>
          </a:p>
        </p:txBody>
      </p:sp>
      <p:sp>
        <p:nvSpPr>
          <p:cNvPr id="4" name="Slide Number Placeholder 3"/>
          <p:cNvSpPr>
            <a:spLocks noGrp="1"/>
          </p:cNvSpPr>
          <p:nvPr>
            <p:ph type="sldNum" sz="quarter" idx="10"/>
          </p:nvPr>
        </p:nvSpPr>
        <p:spPr/>
        <p:txBody>
          <a:bodyPr/>
          <a:lstStyle/>
          <a:p>
            <a:fld id="{1B9A179D-2D27-49E2-B022-8EDDA2EFE682}" type="slidenum">
              <a:rPr lang="en-US" smtClean="0"/>
              <a:t>1</a:t>
            </a:fld>
            <a:endParaRPr lang="en-US"/>
          </a:p>
        </p:txBody>
      </p:sp>
    </p:spTree>
    <p:extLst>
      <p:ext uri="{BB962C8B-B14F-4D97-AF65-F5344CB8AC3E}">
        <p14:creationId xmlns:p14="http://schemas.microsoft.com/office/powerpoint/2010/main" val="380108221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87896897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6929971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60343813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cSld name="Title Slide with Picture">
    <p:spTree>
      <p:nvGrpSpPr>
        <p:cNvPr id="1" name=""/>
        <p:cNvGrpSpPr/>
        <p:nvPr/>
      </p:nvGrpSpPr>
      <p:grpSpPr>
        <a:xfrm>
          <a:off x="0" y="0"/>
          <a:ext cx="0" cy="0"/>
          <a:chOff x="0" y="0"/>
          <a:chExt cx="0" cy="0"/>
        </a:xfrm>
      </p:grpSpPr>
      <p:sp>
        <p:nvSpPr>
          <p:cNvPr id="10" name="Rectangle 5"/>
          <p:cNvSpPr>
            <a:spLocks noChangeArrowheads="1"/>
          </p:cNvSpPr>
          <p:nvPr/>
        </p:nvSpPr>
        <p:spPr bwMode="white">
          <a:xfrm>
            <a:off x="4905377" y="0"/>
            <a:ext cx="4238622" cy="6858000"/>
          </a:xfrm>
          <a:custGeom>
            <a:avLst/>
            <a:gdLst/>
            <a:ahLst/>
            <a:cxnLst/>
            <a:rect l="l" t="t" r="r" b="b"/>
            <a:pathLst>
              <a:path w="4238622" h="6858000">
                <a:moveTo>
                  <a:pt x="0" y="0"/>
                </a:moveTo>
                <a:lnTo>
                  <a:pt x="4086222" y="0"/>
                </a:lnTo>
                <a:lnTo>
                  <a:pt x="4237035" y="0"/>
                </a:lnTo>
                <a:lnTo>
                  <a:pt x="4238622" y="0"/>
                </a:lnTo>
                <a:lnTo>
                  <a:pt x="4238622" y="6858000"/>
                </a:lnTo>
                <a:lnTo>
                  <a:pt x="4237035" y="6858000"/>
                </a:lnTo>
                <a:lnTo>
                  <a:pt x="4086222" y="6858000"/>
                </a:lnTo>
                <a:lnTo>
                  <a:pt x="254000" y="6858000"/>
                </a:lnTo>
                <a:lnTo>
                  <a:pt x="892175" y="4337050"/>
                </a:lnTo>
                <a:close/>
              </a:path>
            </a:pathLst>
          </a:custGeom>
          <a:solidFill>
            <a:schemeClr val="tx1"/>
          </a:solidFill>
          <a:ln>
            <a:noFill/>
          </a:ln>
          <a:extLst/>
        </p:spPr>
        <p:txBody>
          <a:bodyPr vert="horz" wrap="square" lIns="91440" tIns="45720" rIns="91440" bIns="45720" numCol="1" anchor="t" anchorCtr="0" compatLnSpc="1">
            <a:prstTxWarp prst="textNoShape">
              <a:avLst/>
            </a:prstTxWarp>
          </a:bodyPr>
          <a:lstStyle/>
          <a:p>
            <a:endParaRPr lang="en-US" sz="1800"/>
          </a:p>
        </p:txBody>
      </p:sp>
      <p:sp>
        <p:nvSpPr>
          <p:cNvPr id="11" name="Freeform 6"/>
          <p:cNvSpPr>
            <a:spLocks/>
          </p:cNvSpPr>
          <p:nvPr/>
        </p:nvSpPr>
        <p:spPr bwMode="auto">
          <a:xfrm>
            <a:off x="4692653" y="0"/>
            <a:ext cx="1254127" cy="6858000"/>
          </a:xfrm>
          <a:custGeom>
            <a:avLst/>
            <a:gdLst/>
            <a:ahLst/>
            <a:cxnLst/>
            <a:rect l="l" t="t" r="r" b="b"/>
            <a:pathLst>
              <a:path w="1254127" h="6858000">
                <a:moveTo>
                  <a:pt x="0" y="0"/>
                </a:moveTo>
                <a:lnTo>
                  <a:pt x="365127" y="0"/>
                </a:lnTo>
                <a:lnTo>
                  <a:pt x="1254127" y="4337050"/>
                </a:lnTo>
                <a:lnTo>
                  <a:pt x="619127" y="6858000"/>
                </a:lnTo>
                <a:lnTo>
                  <a:pt x="257175" y="6858000"/>
                </a:lnTo>
                <a:lnTo>
                  <a:pt x="892175" y="4337050"/>
                </a:lnTo>
                <a:close/>
              </a:path>
            </a:pathLst>
          </a:custGeom>
          <a:solidFill>
            <a:schemeClr val="accent2"/>
          </a:solidFill>
          <a:ln>
            <a:noFill/>
          </a:ln>
          <a:effectLst>
            <a:innerShdw blurRad="635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12" name="Freeform 7"/>
          <p:cNvSpPr>
            <a:spLocks/>
          </p:cNvSpPr>
          <p:nvPr/>
        </p:nvSpPr>
        <p:spPr bwMode="auto">
          <a:xfrm>
            <a:off x="4546602" y="0"/>
            <a:ext cx="1146174" cy="6858000"/>
          </a:xfrm>
          <a:custGeom>
            <a:avLst/>
            <a:gdLst/>
            <a:ahLst/>
            <a:cxnLst/>
            <a:rect l="l" t="t" r="r" b="b"/>
            <a:pathLst>
              <a:path w="1146174" h="6858000">
                <a:moveTo>
                  <a:pt x="0" y="0"/>
                </a:moveTo>
                <a:lnTo>
                  <a:pt x="253999" y="0"/>
                </a:lnTo>
                <a:lnTo>
                  <a:pt x="1146174" y="4337050"/>
                </a:lnTo>
                <a:lnTo>
                  <a:pt x="511174" y="6858000"/>
                </a:lnTo>
                <a:lnTo>
                  <a:pt x="254000" y="6858000"/>
                </a:lnTo>
                <a:lnTo>
                  <a:pt x="892175" y="4337050"/>
                </a:lnTo>
                <a:close/>
              </a:path>
            </a:pathLst>
          </a:custGeom>
          <a:solidFill>
            <a:schemeClr val="accent1"/>
          </a:solidFill>
          <a:ln>
            <a:noFill/>
          </a:ln>
          <a:effectLst>
            <a:innerShdw blurRad="177800" dist="50800" dir="10800000">
              <a:prstClr val="black">
                <a:alpha val="50000"/>
              </a:prstClr>
            </a:innerShdw>
          </a:effectLst>
        </p:spPr>
        <p:txBody>
          <a:bodyPr vert="horz" wrap="square" lIns="91440" tIns="45720" rIns="91440" bIns="45720" numCol="1" anchor="t" anchorCtr="0" compatLnSpc="1">
            <a:prstTxWarp prst="textNoShape">
              <a:avLst/>
            </a:prstTxWarp>
          </a:bodyPr>
          <a:lstStyle/>
          <a:p>
            <a:pPr lvl="0"/>
            <a:endParaRPr lang="en-US" sz="1800"/>
          </a:p>
        </p:txBody>
      </p:sp>
      <p:sp>
        <p:nvSpPr>
          <p:cNvPr id="2" name="Title 1"/>
          <p:cNvSpPr>
            <a:spLocks noGrp="1"/>
          </p:cNvSpPr>
          <p:nvPr>
            <p:ph type="ctrTitle"/>
          </p:nvPr>
        </p:nvSpPr>
        <p:spPr>
          <a:xfrm>
            <a:off x="971551" y="1873584"/>
            <a:ext cx="3840480" cy="2560320"/>
          </a:xfrm>
        </p:spPr>
        <p:txBody>
          <a:bodyPr anchor="b">
            <a:normAutofit/>
          </a:bodyPr>
          <a:lstStyle>
            <a:lvl1pPr algn="l">
              <a:defRPr sz="4000">
                <a:solidFill>
                  <a:schemeClr val="tx1"/>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971551" y="4572000"/>
            <a:ext cx="3840480" cy="1600200"/>
          </a:xfrm>
        </p:spPr>
        <p:txBody>
          <a:bodyPr/>
          <a:lstStyle>
            <a:lvl1pPr marL="0" indent="0" algn="l">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15" name="Picture Placeholder 14"/>
          <p:cNvSpPr>
            <a:spLocks noGrp="1"/>
          </p:cNvSpPr>
          <p:nvPr>
            <p:ph type="pic" sz="quarter" idx="10"/>
          </p:nvPr>
        </p:nvSpPr>
        <p:spPr>
          <a:xfrm>
            <a:off x="5057777" y="0"/>
            <a:ext cx="4086223" cy="6858000"/>
          </a:xfrm>
          <a:custGeom>
            <a:avLst/>
            <a:gdLst>
              <a:gd name="connsiteX0" fmla="*/ 0 w 5448297"/>
              <a:gd name="connsiteY0" fmla="*/ 0 h 6858000"/>
              <a:gd name="connsiteX1" fmla="*/ 5448297 w 5448297"/>
              <a:gd name="connsiteY1" fmla="*/ 0 h 6858000"/>
              <a:gd name="connsiteX2" fmla="*/ 5448297 w 5448297"/>
              <a:gd name="connsiteY2" fmla="*/ 6858000 h 6858000"/>
              <a:gd name="connsiteX3" fmla="*/ 338667 w 5448297"/>
              <a:gd name="connsiteY3" fmla="*/ 6858000 h 6858000"/>
              <a:gd name="connsiteX4" fmla="*/ 1185333 w 5448297"/>
              <a:gd name="connsiteY4" fmla="*/ 4337050 h 68580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5448297" h="6858000">
                <a:moveTo>
                  <a:pt x="0" y="0"/>
                </a:moveTo>
                <a:lnTo>
                  <a:pt x="5448297" y="0"/>
                </a:lnTo>
                <a:lnTo>
                  <a:pt x="5448297" y="6858000"/>
                </a:lnTo>
                <a:lnTo>
                  <a:pt x="338667" y="6858000"/>
                </a:lnTo>
                <a:lnTo>
                  <a:pt x="1185333" y="4337050"/>
                </a:lnTo>
                <a:close/>
              </a:path>
            </a:pathLst>
          </a:custGeom>
          <a:noFill/>
          <a:ln>
            <a:noFill/>
          </a:ln>
        </p:spPr>
        <p:txBody>
          <a:bodyPr wrap="square" tIns="365760">
            <a:noAutofit/>
          </a:bodyPr>
          <a:lstStyle>
            <a:lvl1pPr marL="0" indent="0" algn="ctr">
              <a:buNone/>
              <a:defRPr sz="2800">
                <a:solidFill>
                  <a:schemeClr val="bg1"/>
                </a:solidFill>
              </a:defRPr>
            </a:lvl1pPr>
          </a:lstStyle>
          <a:p>
            <a:r>
              <a:rPr lang="en-US" smtClean="0"/>
              <a:t>Click icon to add picture</a:t>
            </a:r>
            <a:endParaRPr lang="en-US"/>
          </a:p>
        </p:txBody>
      </p:sp>
    </p:spTree>
    <p:extLst>
      <p:ext uri="{BB962C8B-B14F-4D97-AF65-F5344CB8AC3E}">
        <p14:creationId xmlns:p14="http://schemas.microsoft.com/office/powerpoint/2010/main" val="21353709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5731463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96A71BAC-B20C-4502-874F-C3F2184EF9EB}" type="datetimeFigureOut">
              <a:rPr lang="en-US" smtClean="0"/>
              <a:t>2/23/2019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37488832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41130296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96A71BAC-B20C-4502-874F-C3F2184EF9EB}" type="datetimeFigureOut">
              <a:rPr lang="en-US" smtClean="0"/>
              <a:t>2/23/2019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858484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96A71BAC-B20C-4502-874F-C3F2184EF9EB}" type="datetimeFigureOut">
              <a:rPr lang="en-US" smtClean="0"/>
              <a:t>2/23/2019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73351928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6A71BAC-B20C-4502-874F-C3F2184EF9EB}" type="datetimeFigureOut">
              <a:rPr lang="en-US" smtClean="0"/>
              <a:t>2/23/2019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125227142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47963874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96A71BAC-B20C-4502-874F-C3F2184EF9EB}" type="datetimeFigureOut">
              <a:rPr lang="en-US" smtClean="0"/>
              <a:t>2/23/2019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F8574375-F5CB-4601-9F40-DBA15B5354C6}" type="slidenum">
              <a:rPr lang="en-US" smtClean="0"/>
              <a:t>‹#›</a:t>
            </a:fld>
            <a:endParaRPr lang="en-US"/>
          </a:p>
        </p:txBody>
      </p:sp>
    </p:spTree>
    <p:extLst>
      <p:ext uri="{BB962C8B-B14F-4D97-AF65-F5344CB8AC3E}">
        <p14:creationId xmlns:p14="http://schemas.microsoft.com/office/powerpoint/2010/main" val="283183158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96A71BAC-B20C-4502-874F-C3F2184EF9EB}" type="datetimeFigureOut">
              <a:rPr lang="en-US" smtClean="0"/>
              <a:t>2/23/2019</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F8574375-F5CB-4601-9F40-DBA15B5354C6}" type="slidenum">
              <a:rPr lang="en-US" smtClean="0"/>
              <a:t>‹#›</a:t>
            </a:fld>
            <a:endParaRPr lang="en-US"/>
          </a:p>
        </p:txBody>
      </p:sp>
    </p:spTree>
    <p:extLst>
      <p:ext uri="{BB962C8B-B14F-4D97-AF65-F5344CB8AC3E}">
        <p14:creationId xmlns:p14="http://schemas.microsoft.com/office/powerpoint/2010/main" val="1908530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notesSlide" Target="../notesSlides/notesSlide1.xml"/><Relationship Id="rId1" Type="http://schemas.openxmlformats.org/officeDocument/2006/relationships/slideLayout" Target="../slideLayouts/slideLayout12.xml"/><Relationship Id="rId5" Type="http://schemas.openxmlformats.org/officeDocument/2006/relationships/image" Target="../media/image3.jpeg"/><Relationship Id="rId4" Type="http://schemas.openxmlformats.org/officeDocument/2006/relationships/image" Target="../media/image2.jpg"/></Relationships>
</file>

<file path=ppt/slides/_rels/slide2.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4.jpg"/><Relationship Id="rId2" Type="http://schemas.openxmlformats.org/officeDocument/2006/relationships/image" Target="../media/image2.jp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4" name="Picture Placeholder 13"/>
          <p:cNvPicPr>
            <a:picLocks noGrp="1" noChangeAspect="1"/>
          </p:cNvPicPr>
          <p:nvPr>
            <p:ph type="pic" sz="quarter" idx="10"/>
          </p:nvPr>
        </p:nvPicPr>
        <p:blipFill>
          <a:blip r:embed="rId3">
            <a:extLst>
              <a:ext uri="{28A0092B-C50C-407E-A947-70E740481C1C}">
                <a14:useLocalDpi xmlns:a14="http://schemas.microsoft.com/office/drawing/2010/main" val="0"/>
              </a:ext>
            </a:extLst>
          </a:blip>
          <a:srcRect l="29998" r="29998"/>
          <a:stretch>
            <a:fillRect/>
          </a:stretch>
        </p:blipFill>
        <p:spPr/>
      </p:pic>
      <p:sp>
        <p:nvSpPr>
          <p:cNvPr id="4" name="Rectangle 3"/>
          <p:cNvSpPr/>
          <p:nvPr/>
        </p:nvSpPr>
        <p:spPr>
          <a:xfrm>
            <a:off x="0" y="787401"/>
            <a:ext cx="4648200" cy="1578431"/>
          </a:xfrm>
          <a:prstGeom prst="rect">
            <a:avLst/>
          </a:prstGeom>
          <a:solidFill>
            <a:schemeClr val="tx2"/>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a:off x="76200" y="1219200"/>
            <a:ext cx="4639656" cy="992279"/>
          </a:xfrm>
        </p:spPr>
        <p:txBody>
          <a:bodyPr>
            <a:noAutofit/>
          </a:bodyPr>
          <a:lstStyle/>
          <a:p>
            <a:pPr algn="ctr"/>
            <a:r>
              <a:rPr lang="en-US" sz="4400" b="1" dirty="0">
                <a:solidFill>
                  <a:srgbClr val="FFFF00"/>
                </a:solidFill>
              </a:rPr>
              <a:t>Salesperson Job Description</a:t>
            </a:r>
          </a:p>
        </p:txBody>
      </p:sp>
      <p:sp>
        <p:nvSpPr>
          <p:cNvPr id="3" name="Subtitle 2"/>
          <p:cNvSpPr>
            <a:spLocks noGrp="1"/>
          </p:cNvSpPr>
          <p:nvPr>
            <p:ph type="subTitle" idx="1"/>
          </p:nvPr>
        </p:nvSpPr>
        <p:spPr>
          <a:xfrm>
            <a:off x="685800" y="3810000"/>
            <a:ext cx="3840480" cy="1600200"/>
          </a:xfrm>
        </p:spPr>
        <p:txBody>
          <a:bodyPr/>
          <a:lstStyle/>
          <a:p>
            <a:r>
              <a:rPr lang="en-US" dirty="0" smtClean="0">
                <a:solidFill>
                  <a:schemeClr val="tx2"/>
                </a:solidFill>
              </a:rPr>
              <a:t>Presented by J.W. Owens</a:t>
            </a:r>
            <a:endParaRPr lang="en-US" dirty="0">
              <a:solidFill>
                <a:schemeClr val="tx2"/>
              </a:solidFill>
            </a:endParaRPr>
          </a:p>
        </p:txBody>
      </p:sp>
      <p:pic>
        <p:nvPicPr>
          <p:cNvPr id="5" name="Picture 4"/>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1781856" y="4419600"/>
            <a:ext cx="1343025" cy="476251"/>
          </a:xfrm>
          <a:prstGeom prst="rect">
            <a:avLst/>
          </a:prstGeom>
        </p:spPr>
      </p:pic>
      <p:pic>
        <p:nvPicPr>
          <p:cNvPr id="7" name="Picture 6"/>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396522" y="6517822"/>
            <a:ext cx="671513" cy="238125"/>
          </a:xfrm>
          <a:prstGeom prst="rect">
            <a:avLst/>
          </a:prstGeom>
        </p:spPr>
      </p:pic>
      <p:sp>
        <p:nvSpPr>
          <p:cNvPr id="8" name="TextBox 7"/>
          <p:cNvSpPr txBox="1"/>
          <p:nvPr/>
        </p:nvSpPr>
        <p:spPr>
          <a:xfrm>
            <a:off x="767445" y="3034393"/>
            <a:ext cx="3371849" cy="523220"/>
          </a:xfrm>
          <a:prstGeom prst="rect">
            <a:avLst/>
          </a:prstGeom>
          <a:noFill/>
        </p:spPr>
        <p:txBody>
          <a:bodyPr wrap="square" rtlCol="0">
            <a:spAutoFit/>
          </a:bodyPr>
          <a:lstStyle/>
          <a:p>
            <a:pPr algn="ctr"/>
            <a:r>
              <a:rPr lang="en-US" sz="1400" b="1" dirty="0">
                <a:solidFill>
                  <a:schemeClr val="tx2"/>
                </a:solidFill>
              </a:rPr>
              <a:t>This is a series of </a:t>
            </a:r>
            <a:r>
              <a:rPr lang="en-US" sz="1400" b="1" dirty="0" smtClean="0">
                <a:solidFill>
                  <a:schemeClr val="tx2"/>
                </a:solidFill>
              </a:rPr>
              <a:t>Training </a:t>
            </a:r>
            <a:r>
              <a:rPr lang="en-US" sz="1400" b="1" dirty="0">
                <a:solidFill>
                  <a:schemeClr val="tx2"/>
                </a:solidFill>
              </a:rPr>
              <a:t>for your </a:t>
            </a:r>
            <a:r>
              <a:rPr lang="en-US" sz="1400" b="1" dirty="0" smtClean="0">
                <a:solidFill>
                  <a:schemeClr val="tx2"/>
                </a:solidFill>
              </a:rPr>
              <a:t>Management TEAM</a:t>
            </a:r>
            <a:endParaRPr lang="en-US" sz="1400" b="1" dirty="0">
              <a:solidFill>
                <a:schemeClr val="tx2"/>
              </a:solidFill>
            </a:endParaRPr>
          </a:p>
        </p:txBody>
      </p:sp>
      <p:sp>
        <p:nvSpPr>
          <p:cNvPr id="9" name="Rectangle 8"/>
          <p:cNvSpPr/>
          <p:nvPr/>
        </p:nvSpPr>
        <p:spPr>
          <a:xfrm>
            <a:off x="6629399" y="6426653"/>
            <a:ext cx="2438637" cy="431347"/>
          </a:xfrm>
          <a:prstGeom prst="rect">
            <a:avLst/>
          </a:prstGeom>
          <a:solidFill>
            <a:schemeClr val="tx1"/>
          </a:solidFill>
          <a:ln>
            <a:solidFill>
              <a:srgbClr val="8B354E"/>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200" b="1" dirty="0" smtClean="0">
                <a:solidFill>
                  <a:srgbClr val="FFFF00"/>
                </a:solidFill>
              </a:rPr>
              <a:t>Management - JWO 401</a:t>
            </a:r>
            <a:endParaRPr lang="en-US" sz="1200" b="1" dirty="0">
              <a:solidFill>
                <a:srgbClr val="FFFF00"/>
              </a:solidFill>
            </a:endParaRPr>
          </a:p>
        </p:txBody>
      </p:sp>
      <p:sp>
        <p:nvSpPr>
          <p:cNvPr id="12" name="TextBox 11"/>
          <p:cNvSpPr txBox="1"/>
          <p:nvPr/>
        </p:nvSpPr>
        <p:spPr>
          <a:xfrm>
            <a:off x="1039210" y="6153159"/>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a:t>
            </a:r>
            <a:r>
              <a:rPr lang="en-US" b="1" smtClean="0">
                <a:solidFill>
                  <a:srgbClr val="0070C0"/>
                </a:solidFill>
                <a:latin typeface="Bodoni MT" panose="02070603080606020203" pitchFamily="18" charset="0"/>
              </a:rPr>
              <a:t>Perspective 303 </a:t>
            </a:r>
            <a:r>
              <a:rPr lang="en-US" b="1" dirty="0" smtClean="0">
                <a:solidFill>
                  <a:srgbClr val="0070C0"/>
                </a:solidFill>
                <a:latin typeface="Bodoni MT" panose="02070603080606020203" pitchFamily="18" charset="0"/>
              </a:rPr>
              <a:t>Series</a:t>
            </a:r>
            <a:endParaRPr lang="en-US" b="1" dirty="0">
              <a:solidFill>
                <a:srgbClr val="0070C0"/>
              </a:solidFill>
              <a:latin typeface="Bodoni MT" panose="02070603080606020203" pitchFamily="18" charset="0"/>
            </a:endParaRPr>
          </a:p>
        </p:txBody>
      </p:sp>
      <p:sp>
        <p:nvSpPr>
          <p:cNvPr id="11" name="TextBox 10"/>
          <p:cNvSpPr txBox="1"/>
          <p:nvPr/>
        </p:nvSpPr>
        <p:spPr>
          <a:xfrm>
            <a:off x="873579" y="163286"/>
            <a:ext cx="3355522" cy="369332"/>
          </a:xfrm>
          <a:prstGeom prst="rect">
            <a:avLst/>
          </a:prstGeom>
          <a:noFill/>
        </p:spPr>
        <p:txBody>
          <a:bodyPr wrap="square" rtlCol="0">
            <a:spAutoFit/>
          </a:bodyPr>
          <a:lstStyle/>
          <a:p>
            <a:pPr algn="ctr"/>
            <a:r>
              <a:rPr lang="en-US" b="1" dirty="0" smtClean="0">
                <a:solidFill>
                  <a:srgbClr val="0070C0"/>
                </a:solidFill>
                <a:latin typeface="Times New Roman" panose="02020603050405020304" pitchFamily="18" charset="0"/>
                <a:cs typeface="Times New Roman" panose="02020603050405020304" pitchFamily="18" charset="0"/>
              </a:rPr>
              <a:t>Special Management Series</a:t>
            </a:r>
            <a:endParaRPr lang="en-US" b="1" dirty="0">
              <a:solidFill>
                <a:srgbClr val="0070C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3794577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Salesperson Job </a:t>
            </a:r>
            <a:r>
              <a:rPr lang="en-US" sz="4800" b="1" dirty="0" smtClean="0">
                <a:solidFill>
                  <a:srgbClr val="FFFF00"/>
                </a:solidFill>
              </a:rPr>
              <a:t>Description</a:t>
            </a:r>
            <a:endParaRPr lang="en-US" sz="4800" dirty="0">
              <a:solidFill>
                <a:srgbClr val="FFFF00"/>
              </a:solidFill>
            </a:endParaRPr>
          </a:p>
        </p:txBody>
      </p:sp>
      <p:sp>
        <p:nvSpPr>
          <p:cNvPr id="8" name="Content Placeholder 7"/>
          <p:cNvSpPr>
            <a:spLocks noGrp="1"/>
          </p:cNvSpPr>
          <p:nvPr>
            <p:ph idx="1"/>
          </p:nvPr>
        </p:nvSpPr>
        <p:spPr>
          <a:xfrm>
            <a:off x="152400" y="1219200"/>
            <a:ext cx="8915400" cy="5334000"/>
          </a:xfrm>
        </p:spPr>
        <p:txBody>
          <a:bodyPr>
            <a:normAutofit/>
          </a:bodyPr>
          <a:lstStyle/>
          <a:p>
            <a:pPr marL="0" indent="0">
              <a:buNone/>
            </a:pPr>
            <a:r>
              <a:rPr lang="en-US" b="1" dirty="0"/>
              <a:t>Salesperson Job Description</a:t>
            </a:r>
          </a:p>
          <a:p>
            <a:r>
              <a:rPr lang="en-US" dirty="0"/>
              <a:t>The salesperson job description outlines the typical tasks and skills for the sales job.</a:t>
            </a:r>
          </a:p>
          <a:p>
            <a:r>
              <a:rPr lang="en-US" dirty="0"/>
              <a:t>There are many kinds of salespersons and sales jobs, however </a:t>
            </a:r>
            <a:r>
              <a:rPr lang="en-US" b="1" dirty="0"/>
              <a:t>all sales functions involve some common activities and abilities.</a:t>
            </a:r>
          </a:p>
          <a:p>
            <a:r>
              <a:rPr lang="en-US" b="1" dirty="0" smtClean="0"/>
              <a:t>Adapt </a:t>
            </a:r>
            <a:r>
              <a:rPr lang="en-US" b="1" dirty="0"/>
              <a:t>this sample job description</a:t>
            </a:r>
            <a:r>
              <a:rPr lang="en-US" dirty="0"/>
              <a:t> for sales to meet your own </a:t>
            </a:r>
            <a:r>
              <a:rPr lang="en-US" dirty="0" smtClean="0"/>
              <a:t>requirements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2203905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Salesperson Job </a:t>
            </a:r>
            <a:r>
              <a:rPr lang="en-US" sz="4800" b="1" dirty="0" smtClean="0">
                <a:solidFill>
                  <a:srgbClr val="FFFF00"/>
                </a:solidFill>
              </a:rPr>
              <a:t>Description</a:t>
            </a:r>
            <a:endParaRPr lang="en-US" sz="4800"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a:buNone/>
            </a:pPr>
            <a:r>
              <a:rPr lang="en-US" b="1" dirty="0" smtClean="0"/>
              <a:t>General </a:t>
            </a:r>
            <a:r>
              <a:rPr lang="en-US" b="1" dirty="0"/>
              <a:t>Purpose</a:t>
            </a:r>
            <a:endParaRPr lang="en-US" dirty="0"/>
          </a:p>
          <a:p>
            <a:pPr marL="0" indent="0">
              <a:buNone/>
            </a:pPr>
            <a:r>
              <a:rPr lang="en-US" dirty="0"/>
              <a:t>To plan and carry out all sales activities on assigned accounts or areas</a:t>
            </a:r>
            <a:r>
              <a:rPr lang="en-US" dirty="0" smtClean="0"/>
              <a:t>.</a:t>
            </a:r>
          </a:p>
          <a:p>
            <a:pPr marL="0" indent="0">
              <a:buNone/>
            </a:pPr>
            <a:r>
              <a:rPr lang="en-US" dirty="0" smtClean="0"/>
              <a:t> </a:t>
            </a:r>
          </a:p>
          <a:p>
            <a:pPr marL="0" indent="0">
              <a:buNone/>
            </a:pPr>
            <a:r>
              <a:rPr lang="en-US" dirty="0" smtClean="0"/>
              <a:t>Responsible </a:t>
            </a:r>
            <a:r>
              <a:rPr lang="en-US" dirty="0"/>
              <a:t>for </a:t>
            </a:r>
            <a:r>
              <a:rPr lang="en-US" b="1" dirty="0"/>
              <a:t>ensuring customer satisfaction </a:t>
            </a:r>
            <a:r>
              <a:rPr lang="en-US" dirty="0"/>
              <a:t>and managing quality of product and service delivery</a:t>
            </a:r>
            <a:r>
              <a:rPr lang="en-US" dirty="0" smtClean="0"/>
              <a: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47139809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Salesperson Job </a:t>
            </a:r>
            <a:r>
              <a:rPr lang="en-US" sz="4800" b="1" dirty="0" smtClean="0">
                <a:solidFill>
                  <a:srgbClr val="FFFF00"/>
                </a:solidFill>
              </a:rPr>
              <a:t>Description</a:t>
            </a:r>
            <a:endParaRPr lang="en-US" sz="4800" dirty="0">
              <a:solidFill>
                <a:srgbClr val="FFFF00"/>
              </a:solidFill>
            </a:endParaRPr>
          </a:p>
        </p:txBody>
      </p:sp>
      <p:sp>
        <p:nvSpPr>
          <p:cNvPr id="8" name="Content Placeholder 7"/>
          <p:cNvSpPr>
            <a:spLocks noGrp="1"/>
          </p:cNvSpPr>
          <p:nvPr>
            <p:ph idx="1"/>
          </p:nvPr>
        </p:nvSpPr>
        <p:spPr>
          <a:xfrm>
            <a:off x="152400" y="1219200"/>
            <a:ext cx="8915400" cy="5638800"/>
          </a:xfrm>
        </p:spPr>
        <p:txBody>
          <a:bodyPr>
            <a:normAutofit fontScale="85000" lnSpcReduction="10000"/>
          </a:bodyPr>
          <a:lstStyle/>
          <a:p>
            <a:pPr marL="0" indent="0">
              <a:buNone/>
            </a:pPr>
            <a:r>
              <a:rPr lang="en-US" sz="4200" b="1" dirty="0" smtClean="0"/>
              <a:t>Main </a:t>
            </a:r>
            <a:r>
              <a:rPr lang="en-US" sz="4200" b="1" dirty="0"/>
              <a:t>Job Tasks and Responsibilities</a:t>
            </a:r>
            <a:endParaRPr lang="en-US" sz="4200" dirty="0"/>
          </a:p>
          <a:p>
            <a:r>
              <a:rPr lang="en-US" dirty="0"/>
              <a:t>generate and qualify leads</a:t>
            </a:r>
          </a:p>
          <a:p>
            <a:r>
              <a:rPr lang="en-US" dirty="0"/>
              <a:t>source and develop client referrals</a:t>
            </a:r>
          </a:p>
          <a:p>
            <a:r>
              <a:rPr lang="en-US" dirty="0"/>
              <a:t>prepare sales action plans and strategies</a:t>
            </a:r>
          </a:p>
          <a:p>
            <a:r>
              <a:rPr lang="en-US" dirty="0"/>
              <a:t>schedule sales activity</a:t>
            </a:r>
          </a:p>
          <a:p>
            <a:r>
              <a:rPr lang="en-US" dirty="0"/>
              <a:t>develop and maintain a customer database</a:t>
            </a:r>
          </a:p>
          <a:p>
            <a:r>
              <a:rPr lang="en-US" dirty="0"/>
              <a:t>develop and maintain sales and promotional materials</a:t>
            </a:r>
          </a:p>
          <a:p>
            <a:r>
              <a:rPr lang="en-US" dirty="0"/>
              <a:t>plan and conduct direct marketing activities</a:t>
            </a:r>
          </a:p>
          <a:p>
            <a:r>
              <a:rPr lang="en-US" dirty="0"/>
              <a:t>make sales calls to new and existing clients</a:t>
            </a:r>
          </a:p>
          <a:p>
            <a:r>
              <a:rPr lang="en-US" dirty="0"/>
              <a:t>develop and make presentations of company products and services to current and potential clients</a:t>
            </a:r>
          </a:p>
          <a:p>
            <a:r>
              <a:rPr lang="en-US" dirty="0"/>
              <a:t>negotiate with </a:t>
            </a:r>
            <a:r>
              <a:rPr lang="en-US" dirty="0" smtClean="0"/>
              <a:t>clients</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530009729"/>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Salesperson Job </a:t>
            </a:r>
            <a:r>
              <a:rPr lang="en-US" sz="4800" b="1" dirty="0" smtClean="0">
                <a:solidFill>
                  <a:srgbClr val="FFFF00"/>
                </a:solidFill>
              </a:rPr>
              <a:t>Description</a:t>
            </a:r>
            <a:endParaRPr lang="en-US" sz="4800" dirty="0">
              <a:solidFill>
                <a:srgbClr val="FFFF00"/>
              </a:solidFill>
            </a:endParaRPr>
          </a:p>
        </p:txBody>
      </p:sp>
      <p:sp>
        <p:nvSpPr>
          <p:cNvPr id="8" name="Content Placeholder 7"/>
          <p:cNvSpPr>
            <a:spLocks noGrp="1"/>
          </p:cNvSpPr>
          <p:nvPr>
            <p:ph idx="1"/>
          </p:nvPr>
        </p:nvSpPr>
        <p:spPr>
          <a:xfrm>
            <a:off x="152400" y="1219200"/>
            <a:ext cx="8915400" cy="5638800"/>
          </a:xfrm>
        </p:spPr>
        <p:txBody>
          <a:bodyPr>
            <a:normAutofit fontScale="70000" lnSpcReduction="20000"/>
          </a:bodyPr>
          <a:lstStyle/>
          <a:p>
            <a:pPr marL="0" indent="0">
              <a:buNone/>
            </a:pPr>
            <a:r>
              <a:rPr lang="en-US" sz="5100" b="1" dirty="0" smtClean="0"/>
              <a:t>Main </a:t>
            </a:r>
            <a:r>
              <a:rPr lang="en-US" sz="5100" b="1" dirty="0"/>
              <a:t>Job Tasks and </a:t>
            </a:r>
            <a:r>
              <a:rPr lang="en-US" sz="5100" b="1" dirty="0" smtClean="0"/>
              <a:t>Responsibilities </a:t>
            </a:r>
            <a:r>
              <a:rPr lang="en-US" sz="2900" b="1" dirty="0" smtClean="0"/>
              <a:t>(cont.)</a:t>
            </a:r>
            <a:endParaRPr lang="en-US" sz="2900" dirty="0"/>
          </a:p>
          <a:p>
            <a:r>
              <a:rPr lang="en-US" dirty="0"/>
              <a:t>develop sales proposals</a:t>
            </a:r>
          </a:p>
          <a:p>
            <a:r>
              <a:rPr lang="en-US" dirty="0"/>
              <a:t>prepare and present sales contracts</a:t>
            </a:r>
          </a:p>
          <a:p>
            <a:r>
              <a:rPr lang="en-US" dirty="0"/>
              <a:t>conduct product training</a:t>
            </a:r>
          </a:p>
          <a:p>
            <a:r>
              <a:rPr lang="en-US" dirty="0"/>
              <a:t>maintain sales activity records and prepare sales reports</a:t>
            </a:r>
          </a:p>
          <a:p>
            <a:r>
              <a:rPr lang="en-US" dirty="0"/>
              <a:t>respond to sales inquiries and concerns by phone, electronically or in person</a:t>
            </a:r>
          </a:p>
          <a:p>
            <a:r>
              <a:rPr lang="en-US" dirty="0"/>
              <a:t>ensure customer service satisfaction and good client relationships</a:t>
            </a:r>
          </a:p>
          <a:p>
            <a:r>
              <a:rPr lang="en-US" dirty="0"/>
              <a:t>follow up on sales activity</a:t>
            </a:r>
          </a:p>
          <a:p>
            <a:r>
              <a:rPr lang="en-US" dirty="0"/>
              <a:t>perform quality checks on product and service delivery</a:t>
            </a:r>
          </a:p>
          <a:p>
            <a:r>
              <a:rPr lang="en-US" dirty="0"/>
              <a:t>monitor and report on sales activities and follow up for management</a:t>
            </a:r>
          </a:p>
          <a:p>
            <a:r>
              <a:rPr lang="en-US" dirty="0"/>
              <a:t>carry out market research and surveys</a:t>
            </a:r>
          </a:p>
          <a:p>
            <a:r>
              <a:rPr lang="en-US" dirty="0"/>
              <a:t>participate in sales events</a:t>
            </a:r>
          </a:p>
          <a:p>
            <a:r>
              <a:rPr lang="en-US" dirty="0"/>
              <a:t>monitor competitors, market conditions and product </a:t>
            </a:r>
            <a:r>
              <a:rPr lang="en-US" dirty="0" smtClean="0"/>
              <a:t>development</a:t>
            </a: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408617064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Salesperson Job </a:t>
            </a:r>
            <a:r>
              <a:rPr lang="en-US" sz="4800" b="1" dirty="0" smtClean="0">
                <a:solidFill>
                  <a:srgbClr val="FFFF00"/>
                </a:solidFill>
              </a:rPr>
              <a:t>Description</a:t>
            </a:r>
            <a:endParaRPr lang="en-US" sz="4800"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a:buNone/>
            </a:pPr>
            <a:r>
              <a:rPr lang="en-US" sz="3600" b="1" dirty="0" smtClean="0"/>
              <a:t>Education </a:t>
            </a:r>
            <a:r>
              <a:rPr lang="en-US" sz="3600" b="1" dirty="0"/>
              <a:t>and Experience</a:t>
            </a:r>
            <a:endParaRPr lang="en-US" sz="3600" dirty="0"/>
          </a:p>
          <a:p>
            <a:r>
              <a:rPr lang="en-US" sz="2400" dirty="0"/>
              <a:t>knowledge of relevant computer applications</a:t>
            </a:r>
          </a:p>
          <a:p>
            <a:r>
              <a:rPr lang="en-US" sz="2400" dirty="0"/>
              <a:t>knowledge of principles and practices of sales</a:t>
            </a:r>
          </a:p>
          <a:p>
            <a:r>
              <a:rPr lang="en-US" sz="2400" dirty="0"/>
              <a:t>knowledge of customer service principles</a:t>
            </a:r>
          </a:p>
          <a:p>
            <a:r>
              <a:rPr lang="en-US" sz="2400" dirty="0"/>
              <a:t>knowledge of basic business principles</a:t>
            </a:r>
          </a:p>
          <a:p>
            <a:r>
              <a:rPr lang="en-US" sz="2400" dirty="0"/>
              <a:t>knowledge of digital sales platforms</a:t>
            </a:r>
          </a:p>
          <a:p>
            <a:r>
              <a:rPr lang="en-US" sz="2400" dirty="0"/>
              <a:t>experience in sales</a:t>
            </a:r>
          </a:p>
          <a:p>
            <a:r>
              <a:rPr lang="en-US" sz="2400" dirty="0"/>
              <a:t>experience in making presentations</a:t>
            </a:r>
          </a:p>
          <a:p>
            <a:r>
              <a:rPr lang="en-US" sz="2400" dirty="0"/>
              <a:t>proven ability to achieve sales targets</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86662395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Salesperson Job </a:t>
            </a:r>
            <a:r>
              <a:rPr lang="en-US" sz="4800" b="1" dirty="0" smtClean="0">
                <a:solidFill>
                  <a:srgbClr val="FFFF00"/>
                </a:solidFill>
              </a:rPr>
              <a:t>Description</a:t>
            </a:r>
            <a:endParaRPr lang="en-US" sz="4800"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pPr marL="0" indent="0">
              <a:buNone/>
            </a:pPr>
            <a:r>
              <a:rPr lang="en-US" sz="3600" b="1" dirty="0" smtClean="0"/>
              <a:t>Key </a:t>
            </a:r>
            <a:r>
              <a:rPr lang="en-US" sz="3600" b="1" dirty="0"/>
              <a:t>Competencies</a:t>
            </a:r>
            <a:endParaRPr lang="en-US" sz="3600" dirty="0"/>
          </a:p>
          <a:p>
            <a:r>
              <a:rPr lang="en-US" sz="2800" dirty="0"/>
              <a:t>planning and strategizing</a:t>
            </a:r>
          </a:p>
          <a:p>
            <a:r>
              <a:rPr lang="en-US" sz="2800" dirty="0"/>
              <a:t>persuasiveness</a:t>
            </a:r>
          </a:p>
          <a:p>
            <a:r>
              <a:rPr lang="en-US" sz="2800" dirty="0"/>
              <a:t>adaptability</a:t>
            </a:r>
          </a:p>
          <a:p>
            <a:r>
              <a:rPr lang="en-US" sz="2800" dirty="0"/>
              <a:t>verbal and written communication</a:t>
            </a:r>
          </a:p>
          <a:p>
            <a:r>
              <a:rPr lang="en-US" sz="2800" dirty="0"/>
              <a:t>negotiation skills</a:t>
            </a:r>
          </a:p>
          <a:p>
            <a:r>
              <a:rPr lang="en-US" sz="2800" dirty="0"/>
              <a:t>resilience and tenacity</a:t>
            </a:r>
          </a:p>
          <a:p>
            <a:r>
              <a:rPr lang="en-US" sz="2800" dirty="0"/>
              <a:t>stress tolerance</a:t>
            </a:r>
          </a:p>
          <a:p>
            <a:r>
              <a:rPr lang="en-US" sz="2800" dirty="0"/>
              <a:t>goal driven</a:t>
            </a:r>
          </a:p>
          <a:p>
            <a:pPr marL="0" indent="0">
              <a:buNone/>
            </a:pPr>
            <a:endParaRPr lang="en-US"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29421767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152400" y="76200"/>
            <a:ext cx="8077200" cy="1143000"/>
          </a:xfrm>
          <a:solidFill>
            <a:schemeClr val="tx2">
              <a:lumMod val="75000"/>
            </a:schemeClr>
          </a:solidFill>
        </p:spPr>
        <p:txBody>
          <a:bodyPr>
            <a:normAutofit/>
          </a:bodyPr>
          <a:lstStyle/>
          <a:p>
            <a:r>
              <a:rPr lang="en-US" sz="4800" b="1" dirty="0">
                <a:solidFill>
                  <a:srgbClr val="FFFF00"/>
                </a:solidFill>
              </a:rPr>
              <a:t>Salesperson Job </a:t>
            </a:r>
            <a:r>
              <a:rPr lang="en-US" sz="4800" b="1" dirty="0" smtClean="0">
                <a:solidFill>
                  <a:srgbClr val="FFFF00"/>
                </a:solidFill>
              </a:rPr>
              <a:t>Description</a:t>
            </a:r>
            <a:endParaRPr lang="en-US" sz="4800" dirty="0">
              <a:solidFill>
                <a:srgbClr val="FFFF00"/>
              </a:solidFill>
            </a:endParaRPr>
          </a:p>
        </p:txBody>
      </p:sp>
      <p:sp>
        <p:nvSpPr>
          <p:cNvPr id="8" name="Content Placeholder 7"/>
          <p:cNvSpPr>
            <a:spLocks noGrp="1"/>
          </p:cNvSpPr>
          <p:nvPr>
            <p:ph idx="1"/>
          </p:nvPr>
        </p:nvSpPr>
        <p:spPr>
          <a:xfrm>
            <a:off x="152400" y="1371600"/>
            <a:ext cx="8915400" cy="5181600"/>
          </a:xfrm>
        </p:spPr>
        <p:txBody>
          <a:bodyPr>
            <a:normAutofit/>
          </a:bodyPr>
          <a:lstStyle/>
          <a:p>
            <a:r>
              <a:rPr lang="en-US" dirty="0" smtClean="0"/>
              <a:t>The </a:t>
            </a:r>
            <a:r>
              <a:rPr lang="en-US" dirty="0"/>
              <a:t>salesperson job description outlines the typical tasks and skills for the sales job.</a:t>
            </a:r>
          </a:p>
          <a:p>
            <a:r>
              <a:rPr lang="en-US" dirty="0"/>
              <a:t>There are many kinds of salespersons and sales jobs, however all sales functions involve some common activities and abilities.</a:t>
            </a:r>
          </a:p>
          <a:p>
            <a:pPr marL="0" indent="0">
              <a:buNone/>
            </a:pPr>
            <a:endParaRPr lang="en-US" b="1" dirty="0" smtClean="0"/>
          </a:p>
          <a:p>
            <a:pPr marL="0" indent="0" algn="ctr">
              <a:buNone/>
            </a:pPr>
            <a:r>
              <a:rPr lang="en-US" b="1" dirty="0" smtClean="0"/>
              <a:t>Adapt </a:t>
            </a:r>
            <a:r>
              <a:rPr lang="en-US" b="1" dirty="0"/>
              <a:t>this sample job description for sales to meet your own </a:t>
            </a:r>
            <a:r>
              <a:rPr lang="en-US" b="1" dirty="0" smtClean="0"/>
              <a:t>requirements</a:t>
            </a:r>
            <a:endParaRPr lang="en-US" b="1" dirty="0"/>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Tree>
    <p:extLst>
      <p:ext uri="{BB962C8B-B14F-4D97-AF65-F5344CB8AC3E}">
        <p14:creationId xmlns:p14="http://schemas.microsoft.com/office/powerpoint/2010/main" val="1864149584"/>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8408" y="102734"/>
            <a:ext cx="7854043" cy="1268866"/>
          </a:xfrm>
          <a:solidFill>
            <a:schemeClr val="tx2">
              <a:lumMod val="75000"/>
            </a:schemeClr>
          </a:solidFill>
        </p:spPr>
        <p:txBody>
          <a:bodyPr>
            <a:noAutofit/>
          </a:bodyPr>
          <a:lstStyle/>
          <a:p>
            <a:r>
              <a:rPr lang="en-US" sz="4800" b="1" dirty="0">
                <a:solidFill>
                  <a:srgbClr val="FFFF00"/>
                </a:solidFill>
              </a:rPr>
              <a:t>Salesperson Job Description</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8329612" y="296636"/>
            <a:ext cx="671513" cy="238125"/>
          </a:xfrm>
          <a:prstGeom prst="rect">
            <a:avLst/>
          </a:prstGeom>
        </p:spPr>
      </p:pic>
      <p:sp>
        <p:nvSpPr>
          <p:cNvPr id="6" name="TextBox 5"/>
          <p:cNvSpPr txBox="1"/>
          <p:nvPr/>
        </p:nvSpPr>
        <p:spPr>
          <a:xfrm>
            <a:off x="302078" y="2133600"/>
            <a:ext cx="2865665" cy="1938992"/>
          </a:xfrm>
          <a:prstGeom prst="rect">
            <a:avLst/>
          </a:prstGeom>
          <a:noFill/>
        </p:spPr>
        <p:txBody>
          <a:bodyPr wrap="square" rtlCol="0">
            <a:spAutoFit/>
          </a:bodyPr>
          <a:lstStyle/>
          <a:p>
            <a:pPr algn="ctr"/>
            <a:r>
              <a:rPr lang="en-US" sz="6000" b="1" dirty="0" smtClean="0">
                <a:solidFill>
                  <a:schemeClr val="tx2"/>
                </a:solidFill>
              </a:rPr>
              <a:t>Good Selling !</a:t>
            </a:r>
            <a:endParaRPr lang="en-US" sz="6000" b="1" dirty="0">
              <a:solidFill>
                <a:schemeClr val="tx2"/>
              </a:solidFill>
            </a:endParaRPr>
          </a:p>
        </p:txBody>
      </p:sp>
      <p:pic>
        <p:nvPicPr>
          <p:cNvPr id="7" name="Picture 6"/>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1087531" y="4038600"/>
            <a:ext cx="1264020" cy="609600"/>
          </a:xfrm>
          <a:prstGeom prst="rect">
            <a:avLst/>
          </a:prstGeom>
        </p:spPr>
      </p:pic>
      <p:sp>
        <p:nvSpPr>
          <p:cNvPr id="8" name="Content Placeholder 7"/>
          <p:cNvSpPr txBox="1">
            <a:spLocks/>
          </p:cNvSpPr>
          <p:nvPr/>
        </p:nvSpPr>
        <p:spPr>
          <a:xfrm>
            <a:off x="0" y="6044137"/>
            <a:ext cx="9144000" cy="875508"/>
          </a:xfrm>
          <a:prstGeom prst="rect">
            <a:avLst/>
          </a:prstGeom>
        </p:spPr>
        <p:txBody>
          <a:bodyPr vert="horz" lIns="91440" tIns="45720" rIns="91440" bIns="45720" rtlCol="0">
            <a:normAutofit fontScale="92500" lnSpcReduction="10000"/>
          </a:bodyPr>
          <a:lstStyle>
            <a:lvl1pPr marL="274320" indent="-274320" algn="l" defTabSz="914400" rtl="0" eaLnBrk="1" latinLnBrk="0" hangingPunct="1">
              <a:lnSpc>
                <a:spcPct val="90000"/>
              </a:lnSpc>
              <a:spcBef>
                <a:spcPts val="1800"/>
              </a:spcBef>
              <a:buFont typeface="Arial" panose="020B0604020202020204" pitchFamily="34" charset="0"/>
              <a:buChar char="•"/>
              <a:defRPr sz="2400" kern="1200">
                <a:solidFill>
                  <a:schemeClr val="tx1"/>
                </a:solidFill>
                <a:latin typeface="+mn-lt"/>
                <a:ea typeface="+mn-ea"/>
                <a:cs typeface="+mn-cs"/>
              </a:defRPr>
            </a:lvl1pPr>
            <a:lvl2pPr marL="548640" indent="-228600" algn="l" defTabSz="914400" rtl="0" eaLnBrk="1" latinLnBrk="0" hangingPunct="1">
              <a:lnSpc>
                <a:spcPct val="90000"/>
              </a:lnSpc>
              <a:spcBef>
                <a:spcPts val="1000"/>
              </a:spcBef>
              <a:buFont typeface="Arial" panose="020B0604020202020204" pitchFamily="34" charset="0"/>
              <a:buChar char="•"/>
              <a:defRPr sz="2000" kern="1200">
                <a:solidFill>
                  <a:schemeClr val="tx1"/>
                </a:solidFill>
                <a:latin typeface="+mn-lt"/>
                <a:ea typeface="+mn-ea"/>
                <a:cs typeface="+mn-cs"/>
              </a:defRPr>
            </a:lvl2pPr>
            <a:lvl3pPr marL="822960" indent="-228600" algn="l" defTabSz="914400" rtl="0" eaLnBrk="1" latinLnBrk="0" hangingPunct="1">
              <a:lnSpc>
                <a:spcPct val="90000"/>
              </a:lnSpc>
              <a:spcBef>
                <a:spcPts val="800"/>
              </a:spcBef>
              <a:buFont typeface="Arial" panose="020B0604020202020204" pitchFamily="34" charset="0"/>
              <a:buChar char="•"/>
              <a:defRPr sz="1800" kern="1200">
                <a:solidFill>
                  <a:schemeClr val="tx1"/>
                </a:solidFill>
                <a:latin typeface="+mn-lt"/>
                <a:ea typeface="+mn-ea"/>
                <a:cs typeface="+mn-cs"/>
              </a:defRPr>
            </a:lvl3pPr>
            <a:lvl4pPr marL="1097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4pPr>
            <a:lvl5pPr marL="13258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5pPr>
            <a:lvl6pPr marL="15544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6pPr>
            <a:lvl7pPr marL="17830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7pPr>
            <a:lvl8pPr marL="20116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8pPr>
            <a:lvl9pPr marL="2240280" indent="-228600" algn="l" defTabSz="914400" rtl="0" eaLnBrk="1" latinLnBrk="0" hangingPunct="1">
              <a:lnSpc>
                <a:spcPct val="90000"/>
              </a:lnSpc>
              <a:spcBef>
                <a:spcPts val="800"/>
              </a:spcBef>
              <a:buFont typeface="Arial" panose="020B0604020202020204" pitchFamily="34" charset="0"/>
              <a:buChar char="•"/>
              <a:defRPr sz="1600" kern="1200">
                <a:solidFill>
                  <a:schemeClr val="tx1"/>
                </a:solidFill>
                <a:latin typeface="+mn-lt"/>
                <a:ea typeface="+mn-ea"/>
                <a:cs typeface="+mn-cs"/>
              </a:defRPr>
            </a:lvl9pPr>
          </a:lstStyle>
          <a:p>
            <a:pPr marL="0" indent="0">
              <a:buFont typeface="Arial" panose="020B0604020202020204" pitchFamily="34" charset="0"/>
              <a:buNone/>
            </a:pPr>
            <a:r>
              <a:rPr lang="en-US" sz="1100" dirty="0" smtClean="0"/>
              <a:t>Disclaimer: The information contained in this presentation is intended solely for your personal reference. Such information is subject to change without notice, its accuracy is not guaranteed and it may not contain all material information concerning J.W. Owens.  The Company makes no representation regarding, and assumes no responsibility or liability for, the accuracy or completeness of, or any errors or omissions in, any information contained herein. In addition, the information contains white papers , shared presentation from others, industry material, public or shared  information from others and J.W. Owens that may reflect the his current views with respect to future events and performance. This presentation does not constitute an offer or invitation to purchase or subscribe or to provide any service or advice, and no part of it shall form the basis of or be relied upon in connection with any contract, commitment or decision in relation thereto.</a:t>
            </a:r>
          </a:p>
          <a:p>
            <a:endParaRPr lang="en-US" dirty="0"/>
          </a:p>
        </p:txBody>
      </p:sp>
      <p:sp>
        <p:nvSpPr>
          <p:cNvPr id="9" name="TextBox 8"/>
          <p:cNvSpPr txBox="1"/>
          <p:nvPr/>
        </p:nvSpPr>
        <p:spPr>
          <a:xfrm>
            <a:off x="57151" y="1543050"/>
            <a:ext cx="3371849" cy="646331"/>
          </a:xfrm>
          <a:prstGeom prst="rect">
            <a:avLst/>
          </a:prstGeom>
          <a:noFill/>
        </p:spPr>
        <p:txBody>
          <a:bodyPr wrap="square" rtlCol="0">
            <a:spAutoFit/>
          </a:bodyPr>
          <a:lstStyle/>
          <a:p>
            <a:pPr algn="ctr"/>
            <a:r>
              <a:rPr lang="en-US" b="1" dirty="0"/>
              <a:t>This is a series of </a:t>
            </a:r>
            <a:r>
              <a:rPr lang="en-US" b="1" dirty="0" smtClean="0"/>
              <a:t>Training </a:t>
            </a:r>
            <a:r>
              <a:rPr lang="en-US" b="1" dirty="0"/>
              <a:t>for your </a:t>
            </a:r>
            <a:r>
              <a:rPr lang="en-US" b="1" dirty="0" smtClean="0"/>
              <a:t>Management TEAM</a:t>
            </a:r>
            <a:endParaRPr lang="en-US" b="1" dirty="0"/>
          </a:p>
        </p:txBody>
      </p:sp>
      <p:sp>
        <p:nvSpPr>
          <p:cNvPr id="10" name="TextBox 9"/>
          <p:cNvSpPr txBox="1"/>
          <p:nvPr/>
        </p:nvSpPr>
        <p:spPr>
          <a:xfrm>
            <a:off x="173429" y="4724400"/>
            <a:ext cx="3192236" cy="646331"/>
          </a:xfrm>
          <a:prstGeom prst="rect">
            <a:avLst/>
          </a:prstGeom>
          <a:noFill/>
        </p:spPr>
        <p:txBody>
          <a:bodyPr wrap="square" rtlCol="0">
            <a:spAutoFit/>
          </a:bodyPr>
          <a:lstStyle/>
          <a:p>
            <a:pPr algn="ctr"/>
            <a:r>
              <a:rPr lang="en-US" b="1" dirty="0" smtClean="0">
                <a:solidFill>
                  <a:srgbClr val="002060"/>
                </a:solidFill>
              </a:rPr>
              <a:t>J.W. Owens - 561-372-5922 results.jwowens@gmail.com </a:t>
            </a:r>
            <a:endParaRPr lang="en-US" b="1" dirty="0">
              <a:solidFill>
                <a:srgbClr val="002060"/>
              </a:solidFill>
            </a:endParaRPr>
          </a:p>
        </p:txBody>
      </p:sp>
      <p:sp>
        <p:nvSpPr>
          <p:cNvPr id="12" name="TextBox 11"/>
          <p:cNvSpPr txBox="1"/>
          <p:nvPr/>
        </p:nvSpPr>
        <p:spPr>
          <a:xfrm>
            <a:off x="484658" y="5410200"/>
            <a:ext cx="2569779" cy="646331"/>
          </a:xfrm>
          <a:prstGeom prst="rect">
            <a:avLst/>
          </a:prstGeom>
          <a:noFill/>
        </p:spPr>
        <p:txBody>
          <a:bodyPr wrap="square" rtlCol="0">
            <a:spAutoFit/>
          </a:bodyPr>
          <a:lstStyle/>
          <a:p>
            <a:pPr algn="ctr"/>
            <a:r>
              <a:rPr lang="en-US" b="1" dirty="0" smtClean="0">
                <a:solidFill>
                  <a:srgbClr val="0070C0"/>
                </a:solidFill>
                <a:latin typeface="Bodoni MT" panose="02070603080606020203" pitchFamily="18" charset="0"/>
              </a:rPr>
              <a:t>A Management Perspective 303 Series</a:t>
            </a:r>
            <a:endParaRPr lang="en-US" b="1" dirty="0">
              <a:solidFill>
                <a:srgbClr val="0070C0"/>
              </a:solidFill>
              <a:latin typeface="Bodoni MT" panose="02070603080606020203" pitchFamily="18" charset="0"/>
            </a:endParaRPr>
          </a:p>
        </p:txBody>
      </p:sp>
      <p:pic>
        <p:nvPicPr>
          <p:cNvPr id="5" name="Content Placeholder 4"/>
          <p:cNvPicPr>
            <a:picLocks noGrp="1" noChangeAspect="1"/>
          </p:cNvPicPr>
          <p:nvPr>
            <p:ph idx="1"/>
          </p:nvPr>
        </p:nvPicPr>
        <p:blipFill>
          <a:blip r:embed="rId3">
            <a:extLst>
              <a:ext uri="{28A0092B-C50C-407E-A947-70E740481C1C}">
                <a14:useLocalDpi xmlns:a14="http://schemas.microsoft.com/office/drawing/2010/main" val="0"/>
              </a:ext>
            </a:extLst>
          </a:blip>
          <a:stretch>
            <a:fillRect/>
          </a:stretch>
        </p:blipFill>
        <p:spPr>
          <a:xfrm>
            <a:off x="3337090" y="1543050"/>
            <a:ext cx="5384800" cy="4400550"/>
          </a:xfrm>
        </p:spPr>
      </p:pic>
    </p:spTree>
    <p:extLst>
      <p:ext uri="{BB962C8B-B14F-4D97-AF65-F5344CB8AC3E}">
        <p14:creationId xmlns:p14="http://schemas.microsoft.com/office/powerpoint/2010/main" val="11073602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75</TotalTime>
  <Words>621</Words>
  <Application>Microsoft Office PowerPoint</Application>
  <PresentationFormat>On-screen Show (4:3)</PresentationFormat>
  <Paragraphs>75</Paragraphs>
  <Slides>9</Slides>
  <Notes>1</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Salesperson Job Description</vt:lpstr>
      <vt:lpstr>Salesperson Job Description</vt:lpstr>
      <vt:lpstr>Salesperson Job Description</vt:lpstr>
      <vt:lpstr>Salesperson Job Description</vt:lpstr>
      <vt:lpstr>Salesperson Job Description</vt:lpstr>
      <vt:lpstr>Salesperson Job Description</vt:lpstr>
      <vt:lpstr>Salesperson Job Description</vt:lpstr>
      <vt:lpstr>Salesperson Job Description</vt:lpstr>
      <vt:lpstr>Salesperson Job Description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 List of Presentations</dc:title>
  <dc:creator>JW Owens</dc:creator>
  <cp:lastModifiedBy>JW Owens</cp:lastModifiedBy>
  <cp:revision>10</cp:revision>
  <dcterms:created xsi:type="dcterms:W3CDTF">2019-02-07T22:26:28Z</dcterms:created>
  <dcterms:modified xsi:type="dcterms:W3CDTF">2019-02-23T19:29:41Z</dcterms:modified>
</cp:coreProperties>
</file>