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1" r:id="rId5"/>
    <p:sldId id="263" r:id="rId6"/>
    <p:sldId id="264" r:id="rId7"/>
    <p:sldId id="265"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114" r="30114"/>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Print versus digital: </a:t>
            </a:r>
            <a:br>
              <a:rPr lang="en-US" sz="3600" b="1" dirty="0">
                <a:solidFill>
                  <a:srgbClr val="FFFF00"/>
                </a:solidFill>
              </a:rPr>
            </a:br>
            <a:r>
              <a:rPr lang="en-US" sz="3600" b="1" dirty="0">
                <a:solidFill>
                  <a:srgbClr val="FFFF00"/>
                </a:solidFill>
              </a:rPr>
              <a:t>Four reasons why print is still around</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397</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Print versus digital: </a:t>
            </a:r>
            <a:r>
              <a:rPr lang="en-US" b="1" dirty="0" smtClean="0">
                <a:solidFill>
                  <a:srgbClr val="FFFF00"/>
                </a:solidFill>
              </a:rPr>
              <a:t/>
            </a:r>
            <a:br>
              <a:rPr lang="en-US" b="1" dirty="0" smtClean="0">
                <a:solidFill>
                  <a:srgbClr val="FFFF00"/>
                </a:solidFill>
              </a:rPr>
            </a:br>
            <a:r>
              <a:rPr lang="en-US" b="1" dirty="0" smtClean="0">
                <a:solidFill>
                  <a:srgbClr val="FFFF00"/>
                </a:solidFill>
              </a:rPr>
              <a:t>Four </a:t>
            </a:r>
            <a:r>
              <a:rPr lang="en-US" b="1" dirty="0">
                <a:solidFill>
                  <a:srgbClr val="FFFF00"/>
                </a:solidFill>
              </a:rPr>
              <a:t>reasons why print is still </a:t>
            </a:r>
            <a:r>
              <a:rPr lang="en-US" b="1" dirty="0" smtClean="0">
                <a:solidFill>
                  <a:srgbClr val="FFFF00"/>
                </a:solidFill>
              </a:rPr>
              <a:t>around</a:t>
            </a:r>
            <a:endParaRPr lang="en-US" b="1" dirty="0">
              <a:solidFill>
                <a:srgbClr val="FFFF00"/>
              </a:solidFill>
            </a:endParaRPr>
          </a:p>
        </p:txBody>
      </p:sp>
      <p:sp>
        <p:nvSpPr>
          <p:cNvPr id="8" name="Content Placeholder 7"/>
          <p:cNvSpPr>
            <a:spLocks noGrp="1"/>
          </p:cNvSpPr>
          <p:nvPr>
            <p:ph idx="1"/>
          </p:nvPr>
        </p:nvSpPr>
        <p:spPr>
          <a:xfrm>
            <a:off x="0" y="1219200"/>
            <a:ext cx="9067800" cy="5638800"/>
          </a:xfrm>
        </p:spPr>
        <p:txBody>
          <a:bodyPr>
            <a:normAutofit fontScale="62500" lnSpcReduction="20000"/>
          </a:bodyPr>
          <a:lstStyle/>
          <a:p>
            <a:pPr marL="0" indent="0">
              <a:buNone/>
            </a:pPr>
            <a:r>
              <a:rPr lang="en-US" sz="4400" b="1" dirty="0" smtClean="0"/>
              <a:t>Print </a:t>
            </a:r>
            <a:r>
              <a:rPr lang="en-US" sz="4400" b="1" dirty="0"/>
              <a:t>versus digital: Four reasons why print is still </a:t>
            </a:r>
            <a:r>
              <a:rPr lang="en-US" sz="4400" b="1" dirty="0" smtClean="0"/>
              <a:t>around</a:t>
            </a:r>
            <a:endParaRPr lang="en-US" dirty="0"/>
          </a:p>
          <a:p>
            <a:r>
              <a:rPr lang="en-US" dirty="0"/>
              <a:t>Over the past few years, the digital age has made a major impact on how business is done and how consumers are engaged. </a:t>
            </a:r>
            <a:r>
              <a:rPr lang="en-US" b="1" dirty="0"/>
              <a:t>However, in the age-old battle of print versus digital, why is it that print still comes out on top</a:t>
            </a:r>
            <a:r>
              <a:rPr lang="en-US" b="1" dirty="0" smtClean="0"/>
              <a:t>?</a:t>
            </a:r>
            <a:r>
              <a:rPr lang="en-US" b="1" dirty="0"/>
              <a:t/>
            </a:r>
            <a:br>
              <a:rPr lang="en-US" b="1" dirty="0"/>
            </a:br>
            <a:r>
              <a:rPr lang="en-US" dirty="0"/>
              <a:t/>
            </a:r>
            <a:br>
              <a:rPr lang="en-US" dirty="0"/>
            </a:br>
            <a:r>
              <a:rPr lang="en-US" dirty="0"/>
              <a:t>Print media is surviving in spite of the predictions of some doomsayers. </a:t>
            </a:r>
            <a:r>
              <a:rPr lang="en-US" b="1" dirty="0"/>
              <a:t>In fact, in a number of areas, it remains the preferred format.</a:t>
            </a:r>
            <a:r>
              <a:rPr lang="en-US" dirty="0"/>
              <a:t> As the dust from digital’s disruption begins to settle, print may be finding some safe footing once again.</a:t>
            </a:r>
            <a:br>
              <a:rPr lang="en-US" dirty="0"/>
            </a:br>
            <a:r>
              <a:rPr lang="en-US" dirty="0"/>
              <a:t/>
            </a:r>
            <a:br>
              <a:rPr lang="en-US" dirty="0"/>
            </a:br>
            <a:r>
              <a:rPr lang="en-US" b="1" i="1" dirty="0"/>
              <a:t>“Print has proved to be more resilient than people thought,” </a:t>
            </a:r>
            <a:r>
              <a:rPr lang="en-US" dirty="0"/>
              <a:t>says Mark Beare, director at Cape Town-based content marketing agency The Publishing Partnership. </a:t>
            </a:r>
            <a:br>
              <a:rPr lang="en-US" dirty="0"/>
            </a:br>
            <a:r>
              <a:rPr lang="en-US" dirty="0"/>
              <a:t/>
            </a:r>
            <a:br>
              <a:rPr lang="en-US" dirty="0"/>
            </a:br>
            <a:r>
              <a:rPr lang="en-US" dirty="0"/>
              <a:t>“I think there was an ‘over-correction’ three or four years ago, where people thought that everything must be digital, that print wasn’t going to survive at all.”</a:t>
            </a:r>
            <a:br>
              <a:rPr lang="en-US" dirty="0"/>
            </a:br>
            <a:r>
              <a:rPr lang="en-US" dirty="0"/>
              <a:t/>
            </a:r>
            <a:br>
              <a:rPr lang="en-US" dirty="0"/>
            </a:br>
            <a:r>
              <a:rPr lang="en-US" dirty="0"/>
              <a:t>However, here we are in </a:t>
            </a:r>
            <a:r>
              <a:rPr lang="en-US" dirty="0" smtClean="0"/>
              <a:t>2019 </a:t>
            </a:r>
            <a:r>
              <a:rPr lang="en-US" dirty="0"/>
              <a:t>and print is nowhere near dead. </a:t>
            </a:r>
            <a:r>
              <a:rPr lang="en-US" b="1" dirty="0"/>
              <a:t>So why is that?</a:t>
            </a:r>
            <a:br>
              <a:rPr lang="en-US" b="1" dirty="0"/>
            </a:br>
            <a:endParaRPr lang="en-US" b="1" dirty="0" smtClean="0"/>
          </a:p>
          <a:p>
            <a:pPr marL="0" indent="0" algn="ctr">
              <a:buNone/>
            </a:pPr>
            <a:r>
              <a:rPr lang="en-US" b="1" dirty="0"/>
              <a:t>	</a:t>
            </a:r>
            <a:r>
              <a:rPr lang="en-US" b="1" dirty="0" smtClean="0"/>
              <a:t>Where </a:t>
            </a:r>
            <a:r>
              <a:rPr lang="en-US" b="1" dirty="0"/>
              <a:t>do YOU think the future of media lies? Print, digital or both? media </a:t>
            </a:r>
            <a:r>
              <a:rPr lang="en-US" b="1" dirty="0" smtClean="0"/>
              <a:t>	update </a:t>
            </a:r>
            <a:r>
              <a:rPr lang="en-US" b="1" dirty="0"/>
              <a:t>wants to know your opinion!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Print versus digital: </a:t>
            </a:r>
            <a:r>
              <a:rPr lang="en-US" b="1" dirty="0" smtClean="0">
                <a:solidFill>
                  <a:srgbClr val="FFFF00"/>
                </a:solidFill>
              </a:rPr>
              <a:t/>
            </a:r>
            <a:br>
              <a:rPr lang="en-US" b="1" dirty="0" smtClean="0">
                <a:solidFill>
                  <a:srgbClr val="FFFF00"/>
                </a:solidFill>
              </a:rPr>
            </a:br>
            <a:r>
              <a:rPr lang="en-US" b="1" dirty="0" smtClean="0">
                <a:solidFill>
                  <a:srgbClr val="FFFF00"/>
                </a:solidFill>
              </a:rPr>
              <a:t>Four </a:t>
            </a:r>
            <a:r>
              <a:rPr lang="en-US" b="1" dirty="0">
                <a:solidFill>
                  <a:srgbClr val="FFFF00"/>
                </a:solidFill>
              </a:rPr>
              <a:t>reasons why print is still </a:t>
            </a:r>
            <a:r>
              <a:rPr lang="en-US" b="1" dirty="0" smtClean="0">
                <a:solidFill>
                  <a:srgbClr val="FFFF00"/>
                </a:solidFill>
              </a:rPr>
              <a:t>around</a:t>
            </a:r>
            <a:endParaRPr lang="en-US" b="1" dirty="0">
              <a:solidFill>
                <a:srgbClr val="FFFF00"/>
              </a:solidFill>
            </a:endParaRPr>
          </a:p>
        </p:txBody>
      </p:sp>
      <p:sp>
        <p:nvSpPr>
          <p:cNvPr id="8" name="Content Placeholder 7"/>
          <p:cNvSpPr>
            <a:spLocks noGrp="1"/>
          </p:cNvSpPr>
          <p:nvPr>
            <p:ph idx="1"/>
          </p:nvPr>
        </p:nvSpPr>
        <p:spPr>
          <a:xfrm>
            <a:off x="0" y="1219200"/>
            <a:ext cx="9067800" cy="5638800"/>
          </a:xfrm>
        </p:spPr>
        <p:txBody>
          <a:bodyPr>
            <a:normAutofit fontScale="55000" lnSpcReduction="20000"/>
          </a:bodyPr>
          <a:lstStyle/>
          <a:p>
            <a:pPr marL="0" indent="0" algn="ctr">
              <a:buNone/>
            </a:pPr>
            <a:r>
              <a:rPr lang="en-US" sz="3600" b="1" dirty="0" smtClean="0"/>
              <a:t>Here </a:t>
            </a:r>
            <a:r>
              <a:rPr lang="en-US" sz="3600" b="1" dirty="0"/>
              <a:t>are four reasons why people and publishers continue to invest in </a:t>
            </a:r>
            <a:r>
              <a:rPr lang="en-US" sz="3600" b="1" dirty="0" smtClean="0"/>
              <a:t>print:</a:t>
            </a:r>
            <a:endParaRPr lang="en-US" sz="2500" dirty="0"/>
          </a:p>
          <a:p>
            <a:pPr marL="0" indent="0">
              <a:buNone/>
            </a:pPr>
            <a:r>
              <a:rPr lang="en-US" sz="3600" b="1" dirty="0" smtClean="0"/>
              <a:t>1</a:t>
            </a:r>
            <a:r>
              <a:rPr lang="en-US" sz="3600" b="1" dirty="0"/>
              <a:t>. People like engaging with print materials</a:t>
            </a:r>
          </a:p>
          <a:p>
            <a:r>
              <a:rPr lang="en-US" dirty="0"/>
              <a:t>Although digital seems to offer a multitude of benefits, like being immediately adjustable, free to access and interactive, print media is still very much ingrained in consumers’ collective memory. This means that people continue to be attracted to, and willing to read, print media, regardless of whether we’re talking about magazines and newspapers, flyers or catalogues.</a:t>
            </a:r>
            <a:br>
              <a:rPr lang="en-US" dirty="0"/>
            </a:br>
            <a:r>
              <a:rPr lang="en-US" dirty="0"/>
              <a:t/>
            </a:r>
            <a:br>
              <a:rPr lang="en-US" dirty="0"/>
            </a:br>
            <a:r>
              <a:rPr lang="en-US" dirty="0"/>
              <a:t>The print medium offers a variety of content – and often many publishers and advertisers use more than one type of printed content to get their brand message across.</a:t>
            </a:r>
            <a:br>
              <a:rPr lang="en-US" dirty="0"/>
            </a:br>
            <a:r>
              <a:rPr lang="en-US" dirty="0"/>
              <a:t/>
            </a:r>
            <a:br>
              <a:rPr lang="en-US" dirty="0"/>
            </a:br>
            <a:r>
              <a:rPr lang="en-US" b="1" i="1" dirty="0"/>
              <a:t>“[Print has] got its own particular [set of] characteristics that are more in-depth and that are more at leisure with time to spend. And they’re more physically accessible. I think that’s the other thing that’s underestimated – how physically accessible print is,” </a:t>
            </a:r>
            <a:r>
              <a:rPr lang="en-US" dirty="0"/>
              <a:t>says Beare.</a:t>
            </a:r>
            <a:br>
              <a:rPr lang="en-US" dirty="0"/>
            </a:br>
            <a:r>
              <a:rPr lang="en-US" dirty="0"/>
              <a:t/>
            </a:r>
            <a:br>
              <a:rPr lang="en-US" dirty="0"/>
            </a:br>
            <a:r>
              <a:rPr lang="en-US" dirty="0"/>
              <a:t>He believes that print will continue to have a place as it remains a very persuasive medium, which people tend to spend more time on, making it a stronger source of messaging. </a:t>
            </a:r>
            <a:br>
              <a:rPr lang="en-US" dirty="0"/>
            </a:br>
            <a:r>
              <a:rPr lang="en-US" dirty="0"/>
              <a:t/>
            </a:r>
            <a:br>
              <a:rPr lang="en-US" dirty="0"/>
            </a:br>
            <a:r>
              <a:rPr lang="en-US" b="1" i="1" dirty="0"/>
              <a:t>“It just works – it works for readers and it works for advertisers, [especially] in terms of response levels. And, for as long as something has an intrinsic value, there’ll be a market for it</a:t>
            </a:r>
            <a:r>
              <a:rPr lang="en-US" b="1" i="1" dirty="0" smtClean="0"/>
              <a:t>.”</a:t>
            </a:r>
            <a:endParaRPr lang="en-US"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718069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Print versus digital: </a:t>
            </a:r>
            <a:r>
              <a:rPr lang="en-US" b="1" dirty="0" smtClean="0">
                <a:solidFill>
                  <a:srgbClr val="FFFF00"/>
                </a:solidFill>
              </a:rPr>
              <a:t/>
            </a:r>
            <a:br>
              <a:rPr lang="en-US" b="1" dirty="0" smtClean="0">
                <a:solidFill>
                  <a:srgbClr val="FFFF00"/>
                </a:solidFill>
              </a:rPr>
            </a:br>
            <a:r>
              <a:rPr lang="en-US" b="1" dirty="0" smtClean="0">
                <a:solidFill>
                  <a:srgbClr val="FFFF00"/>
                </a:solidFill>
              </a:rPr>
              <a:t>Four </a:t>
            </a:r>
            <a:r>
              <a:rPr lang="en-US" b="1" dirty="0">
                <a:solidFill>
                  <a:srgbClr val="FFFF00"/>
                </a:solidFill>
              </a:rPr>
              <a:t>reasons why print is still </a:t>
            </a:r>
            <a:r>
              <a:rPr lang="en-US" b="1" dirty="0" smtClean="0">
                <a:solidFill>
                  <a:srgbClr val="FFFF00"/>
                </a:solidFill>
              </a:rPr>
              <a:t>around</a:t>
            </a:r>
            <a:endParaRPr lang="en-US" b="1" dirty="0">
              <a:solidFill>
                <a:srgbClr val="FFFF00"/>
              </a:solidFill>
            </a:endParaRPr>
          </a:p>
        </p:txBody>
      </p:sp>
      <p:sp>
        <p:nvSpPr>
          <p:cNvPr id="8" name="Content Placeholder 7"/>
          <p:cNvSpPr>
            <a:spLocks noGrp="1"/>
          </p:cNvSpPr>
          <p:nvPr>
            <p:ph idx="1"/>
          </p:nvPr>
        </p:nvSpPr>
        <p:spPr>
          <a:xfrm>
            <a:off x="0" y="1219200"/>
            <a:ext cx="9144000" cy="5638800"/>
          </a:xfrm>
        </p:spPr>
        <p:txBody>
          <a:bodyPr>
            <a:normAutofit fontScale="40000" lnSpcReduction="20000"/>
          </a:bodyPr>
          <a:lstStyle/>
          <a:p>
            <a:pPr marL="0" indent="0">
              <a:buNone/>
            </a:pPr>
            <a:r>
              <a:rPr lang="en-US" sz="5100" b="1" dirty="0" smtClean="0"/>
              <a:t>2</a:t>
            </a:r>
            <a:r>
              <a:rPr lang="en-US" sz="5100" b="1" dirty="0"/>
              <a:t>. Print stimulates more senses</a:t>
            </a:r>
          </a:p>
          <a:p>
            <a:r>
              <a:rPr lang="en-US" sz="4000" dirty="0"/>
              <a:t>One exclusive quality that print has and the digital media can never match is just how tangible it is. Consumers are able to browse through a magazine, feel the paper and even distinguish between certain paper densities and compositions. </a:t>
            </a:r>
            <a:br>
              <a:rPr lang="en-US" sz="4000" dirty="0"/>
            </a:br>
            <a:r>
              <a:rPr lang="en-US" sz="4000" dirty="0"/>
              <a:t/>
            </a:r>
            <a:br>
              <a:rPr lang="en-US" sz="4000" dirty="0"/>
            </a:br>
            <a:r>
              <a:rPr lang="en-US" sz="4000" dirty="0"/>
              <a:t>For example, one specific advert may be printed on a thicker, more porous paper that is easy to take notice of, compared to the rest of the glossy sheets in the magazine. Also, there’s the smell of ink on paper that adds to the overall experience of reading something printed.</a:t>
            </a:r>
            <a:br>
              <a:rPr lang="en-US" sz="4000" dirty="0"/>
            </a:br>
            <a:r>
              <a:rPr lang="en-US" sz="4000" dirty="0"/>
              <a:t/>
            </a:r>
            <a:br>
              <a:rPr lang="en-US" sz="4000" dirty="0"/>
            </a:br>
            <a:r>
              <a:rPr lang="en-US" sz="4000" b="1" dirty="0"/>
              <a:t>These are important senses that cannot be stimulated in the digital environment – or not yet, at least.</a:t>
            </a:r>
            <a:r>
              <a:rPr lang="en-US" sz="4000" dirty="0"/>
              <a:t> </a:t>
            </a:r>
            <a:br>
              <a:rPr lang="en-US" sz="4000" dirty="0"/>
            </a:br>
            <a:r>
              <a:rPr lang="en-US" sz="4000" dirty="0"/>
              <a:t/>
            </a:r>
            <a:br>
              <a:rPr lang="en-US" sz="4000" dirty="0"/>
            </a:br>
            <a:r>
              <a:rPr lang="en-US" sz="4000" dirty="0"/>
              <a:t>Complex information is also better absorbed in print than in digital, because people need to locate themselves in the text when looking at complex ideas – and that’s much easier to do in print than in digital. </a:t>
            </a:r>
            <a:br>
              <a:rPr lang="en-US" sz="4000" dirty="0"/>
            </a:br>
            <a:r>
              <a:rPr lang="en-US" sz="4000" dirty="0"/>
              <a:t/>
            </a:r>
            <a:br>
              <a:rPr lang="en-US" sz="4000" dirty="0"/>
            </a:br>
            <a:r>
              <a:rPr lang="en-US" sz="4000" b="1" i="1" dirty="0"/>
              <a:t>“Very often, when you read something from a printed magazine or book you can recall where on the physical page it was when you saw it – you can recall if you were two-thirds of the way through, or half of the way through,” </a:t>
            </a:r>
            <a:r>
              <a:rPr lang="en-US" sz="4000" dirty="0"/>
              <a:t>says Beare.</a:t>
            </a:r>
            <a:br>
              <a:rPr lang="en-US" sz="4000" dirty="0"/>
            </a:br>
            <a:r>
              <a:rPr lang="en-US" sz="4000" dirty="0"/>
              <a:t/>
            </a:r>
            <a:br>
              <a:rPr lang="en-US" sz="4000" dirty="0"/>
            </a:br>
            <a:r>
              <a:rPr lang="en-US" sz="4000" dirty="0"/>
              <a:t>The tangibility that print has to offer also makes readers pay more attention to the content than digital does. This is because readers have to actively engage with printed content to read it – they have to pick up the content, hold it and read it. With digital content, they can passively scroll through it, without having to focus too much</a:t>
            </a:r>
            <a:r>
              <a:rPr lang="en-US" sz="4000" dirty="0" smtClean="0"/>
              <a:t>.</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225691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Print versus digital: </a:t>
            </a:r>
            <a:r>
              <a:rPr lang="en-US" b="1" dirty="0" smtClean="0">
                <a:solidFill>
                  <a:srgbClr val="FFFF00"/>
                </a:solidFill>
              </a:rPr>
              <a:t/>
            </a:r>
            <a:br>
              <a:rPr lang="en-US" b="1" dirty="0" smtClean="0">
                <a:solidFill>
                  <a:srgbClr val="FFFF00"/>
                </a:solidFill>
              </a:rPr>
            </a:br>
            <a:r>
              <a:rPr lang="en-US" b="1" dirty="0" smtClean="0">
                <a:solidFill>
                  <a:srgbClr val="FFFF00"/>
                </a:solidFill>
              </a:rPr>
              <a:t>Four </a:t>
            </a:r>
            <a:r>
              <a:rPr lang="en-US" b="1" dirty="0">
                <a:solidFill>
                  <a:srgbClr val="FFFF00"/>
                </a:solidFill>
              </a:rPr>
              <a:t>reasons why print is still </a:t>
            </a:r>
            <a:r>
              <a:rPr lang="en-US" b="1" dirty="0" smtClean="0">
                <a:solidFill>
                  <a:srgbClr val="FFFF00"/>
                </a:solidFill>
              </a:rPr>
              <a:t>around</a:t>
            </a:r>
            <a:endParaRPr lang="en-US" b="1" dirty="0">
              <a:solidFill>
                <a:srgbClr val="FFFF00"/>
              </a:solidFill>
            </a:endParaRPr>
          </a:p>
        </p:txBody>
      </p:sp>
      <p:sp>
        <p:nvSpPr>
          <p:cNvPr id="8" name="Content Placeholder 7"/>
          <p:cNvSpPr>
            <a:spLocks noGrp="1"/>
          </p:cNvSpPr>
          <p:nvPr>
            <p:ph idx="1"/>
          </p:nvPr>
        </p:nvSpPr>
        <p:spPr>
          <a:xfrm>
            <a:off x="0" y="1219200"/>
            <a:ext cx="9067800" cy="5638800"/>
          </a:xfrm>
        </p:spPr>
        <p:txBody>
          <a:bodyPr>
            <a:normAutofit fontScale="70000" lnSpcReduction="20000"/>
          </a:bodyPr>
          <a:lstStyle/>
          <a:p>
            <a:pPr marL="0" indent="0">
              <a:buNone/>
            </a:pPr>
            <a:r>
              <a:rPr lang="en-US" b="1" dirty="0" smtClean="0"/>
              <a:t>3</a:t>
            </a:r>
            <a:r>
              <a:rPr lang="en-US" b="1" dirty="0"/>
              <a:t>. Different print channels have their own benefits</a:t>
            </a:r>
          </a:p>
          <a:p>
            <a:r>
              <a:rPr lang="en-US" dirty="0"/>
              <a:t>When you think of print media, </a:t>
            </a:r>
            <a:r>
              <a:rPr lang="en-US" b="1" dirty="0"/>
              <a:t>what do you think of? </a:t>
            </a:r>
            <a:r>
              <a:rPr lang="en-US" dirty="0"/>
              <a:t>Newspapers, magazines, leaflets? Each type of content has something to offer and has found its own niche of readers, playing a very specific role in their lives.</a:t>
            </a:r>
            <a:br>
              <a:rPr lang="en-US" dirty="0"/>
            </a:br>
            <a:r>
              <a:rPr lang="en-US" dirty="0"/>
              <a:t/>
            </a:r>
            <a:br>
              <a:rPr lang="en-US" dirty="0"/>
            </a:br>
            <a:r>
              <a:rPr lang="en-US" b="1" dirty="0"/>
              <a:t>For example, </a:t>
            </a:r>
            <a:r>
              <a:rPr lang="en-US" dirty="0"/>
              <a:t>newspapers lure their readers through impartially written news and information. But, you might say that digital news is more widely consumed than newspapers. The truth is, however, that online news and printed newspapers play different roles. Online sources are used to keep up to date with the latest news headlines, whereas newspapers are the space for in-depth reporting, satire and analysis.</a:t>
            </a:r>
            <a:br>
              <a:rPr lang="en-US" dirty="0"/>
            </a:br>
            <a:r>
              <a:rPr lang="en-US" dirty="0"/>
              <a:t/>
            </a:r>
            <a:br>
              <a:rPr lang="en-US" dirty="0"/>
            </a:br>
            <a:r>
              <a:rPr lang="en-US" b="1" dirty="0"/>
              <a:t>Magazines still continue to sell copies – although many have a combination of print and online presences. </a:t>
            </a:r>
            <a:r>
              <a:rPr lang="en-US" dirty="0"/>
              <a:t>Printed magazines continue to be dominated by entertainment content, often with their digital versions leading people to buy the printed copy.</a:t>
            </a:r>
            <a:br>
              <a:rPr lang="en-US" dirty="0"/>
            </a:br>
            <a:r>
              <a:rPr lang="en-US" dirty="0"/>
              <a:t/>
            </a:r>
            <a:br>
              <a:rPr lang="en-US" dirty="0"/>
            </a:br>
            <a:r>
              <a:rPr lang="en-US" dirty="0"/>
              <a:t>Leaflets and catalogues are used as a mere source of information for consumers to learn from, </a:t>
            </a:r>
            <a:r>
              <a:rPr lang="en-US" b="1" dirty="0"/>
              <a:t>before actually making a purchasing decision, often done online</a:t>
            </a:r>
            <a:r>
              <a:rPr lang="en-US" b="1" dirty="0" smtClean="0"/>
              <a: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021167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Print versus digital: </a:t>
            </a:r>
            <a:r>
              <a:rPr lang="en-US" b="1" dirty="0" smtClean="0">
                <a:solidFill>
                  <a:srgbClr val="FFFF00"/>
                </a:solidFill>
              </a:rPr>
              <a:t/>
            </a:r>
            <a:br>
              <a:rPr lang="en-US" b="1" dirty="0" smtClean="0">
                <a:solidFill>
                  <a:srgbClr val="FFFF00"/>
                </a:solidFill>
              </a:rPr>
            </a:br>
            <a:r>
              <a:rPr lang="en-US" b="1" dirty="0" smtClean="0">
                <a:solidFill>
                  <a:srgbClr val="FFFF00"/>
                </a:solidFill>
              </a:rPr>
              <a:t>Four </a:t>
            </a:r>
            <a:r>
              <a:rPr lang="en-US" b="1" dirty="0">
                <a:solidFill>
                  <a:srgbClr val="FFFF00"/>
                </a:solidFill>
              </a:rPr>
              <a:t>reasons why print is still </a:t>
            </a:r>
            <a:r>
              <a:rPr lang="en-US" b="1" dirty="0" smtClean="0">
                <a:solidFill>
                  <a:srgbClr val="FFFF00"/>
                </a:solidFill>
              </a:rPr>
              <a:t>around</a:t>
            </a:r>
            <a:endParaRPr lang="en-US" b="1" dirty="0">
              <a:solidFill>
                <a:srgbClr val="FFFF00"/>
              </a:solidFill>
            </a:endParaRPr>
          </a:p>
        </p:txBody>
      </p:sp>
      <p:sp>
        <p:nvSpPr>
          <p:cNvPr id="8" name="Content Placeholder 7"/>
          <p:cNvSpPr>
            <a:spLocks noGrp="1"/>
          </p:cNvSpPr>
          <p:nvPr>
            <p:ph idx="1"/>
          </p:nvPr>
        </p:nvSpPr>
        <p:spPr>
          <a:xfrm>
            <a:off x="0" y="1219200"/>
            <a:ext cx="9067800" cy="5638800"/>
          </a:xfrm>
        </p:spPr>
        <p:txBody>
          <a:bodyPr>
            <a:normAutofit fontScale="70000" lnSpcReduction="20000"/>
          </a:bodyPr>
          <a:lstStyle/>
          <a:p>
            <a:pPr marL="0" indent="0">
              <a:buNone/>
            </a:pPr>
            <a:r>
              <a:rPr lang="en-US" sz="3400" b="1" dirty="0" smtClean="0"/>
              <a:t>4.  Print </a:t>
            </a:r>
            <a:r>
              <a:rPr lang="en-US" sz="3400" b="1" dirty="0"/>
              <a:t>can truly captivate readers</a:t>
            </a:r>
          </a:p>
          <a:p>
            <a:r>
              <a:rPr lang="en-US" b="1" dirty="0"/>
              <a:t>What does print offer that digital certainly doesn’t? </a:t>
            </a:r>
            <a:r>
              <a:rPr lang="en-US" dirty="0"/>
              <a:t>An uninterrupted reading experience. This means that there are no distractions for a reader that is committed to finishing an article. Once they start reading, there are no other bits of news, auto-playing videos or pop-ups taking the spotlight off the article.</a:t>
            </a:r>
            <a:br>
              <a:rPr lang="en-US" dirty="0"/>
            </a:br>
            <a:r>
              <a:rPr lang="en-US" dirty="0"/>
              <a:t/>
            </a:r>
            <a:br>
              <a:rPr lang="en-US" dirty="0"/>
            </a:br>
            <a:r>
              <a:rPr lang="en-US" dirty="0"/>
              <a:t>This means that a reader’s full attention is oriented to that specific content, which guarantees a greater engagement with the brand since the reader is more likely to be impacted by it and remember it long-term.</a:t>
            </a:r>
            <a:br>
              <a:rPr lang="en-US" dirty="0"/>
            </a:br>
            <a:r>
              <a:rPr lang="en-US" dirty="0"/>
              <a:t/>
            </a:r>
            <a:br>
              <a:rPr lang="en-US" dirty="0"/>
            </a:br>
            <a:r>
              <a:rPr lang="en-US" b="1" i="1" dirty="0"/>
              <a:t>“The unique way in which materials in newspapers and magazines are written, with subheadings, headlines and pictures, further offers the consumer the opportunity to isolate a certain passage into their mind and return to it whenever they need to,” </a:t>
            </a:r>
            <a:r>
              <a:rPr lang="en-US" dirty="0"/>
              <a:t>says Ana Kec, writing for Business2Community.</a:t>
            </a:r>
            <a:br>
              <a:rPr lang="en-US" dirty="0"/>
            </a:br>
            <a:r>
              <a:rPr lang="en-US" dirty="0"/>
              <a:t/>
            </a:r>
            <a:br>
              <a:rPr lang="en-US" dirty="0"/>
            </a:br>
            <a:r>
              <a:rPr lang="en-US" b="1" i="1" dirty="0"/>
              <a:t>“This happens a lot more rarely in the digital space, where you first need to remember to bookmark a page in order to later return to it.”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667289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Print versus digital: </a:t>
            </a:r>
            <a:r>
              <a:rPr lang="en-US" b="1" dirty="0" smtClean="0">
                <a:solidFill>
                  <a:srgbClr val="FFFF00"/>
                </a:solidFill>
              </a:rPr>
              <a:t/>
            </a:r>
            <a:br>
              <a:rPr lang="en-US" b="1" dirty="0" smtClean="0">
                <a:solidFill>
                  <a:srgbClr val="FFFF00"/>
                </a:solidFill>
              </a:rPr>
            </a:br>
            <a:r>
              <a:rPr lang="en-US" b="1" dirty="0" smtClean="0">
                <a:solidFill>
                  <a:srgbClr val="FFFF00"/>
                </a:solidFill>
              </a:rPr>
              <a:t>Four </a:t>
            </a:r>
            <a:r>
              <a:rPr lang="en-US" b="1" dirty="0">
                <a:solidFill>
                  <a:srgbClr val="FFFF00"/>
                </a:solidFill>
              </a:rPr>
              <a:t>reasons why print is still </a:t>
            </a:r>
            <a:r>
              <a:rPr lang="en-US" b="1" dirty="0" smtClean="0">
                <a:solidFill>
                  <a:srgbClr val="FFFF00"/>
                </a:solidFill>
              </a:rPr>
              <a:t>around</a:t>
            </a:r>
            <a:endParaRPr lang="en-US" b="1" dirty="0">
              <a:solidFill>
                <a:srgbClr val="FFFF00"/>
              </a:solidFill>
            </a:endParaRPr>
          </a:p>
        </p:txBody>
      </p:sp>
      <p:sp>
        <p:nvSpPr>
          <p:cNvPr id="8" name="Content Placeholder 7"/>
          <p:cNvSpPr>
            <a:spLocks noGrp="1"/>
          </p:cNvSpPr>
          <p:nvPr>
            <p:ph idx="1"/>
          </p:nvPr>
        </p:nvSpPr>
        <p:spPr>
          <a:xfrm>
            <a:off x="0" y="1219200"/>
            <a:ext cx="9067800" cy="5638800"/>
          </a:xfrm>
        </p:spPr>
        <p:txBody>
          <a:bodyPr>
            <a:normAutofit fontScale="40000" lnSpcReduction="20000"/>
          </a:bodyPr>
          <a:lstStyle/>
          <a:p>
            <a:r>
              <a:rPr lang="en-US" dirty="0"/>
              <a:t/>
            </a:r>
            <a:br>
              <a:rPr lang="en-US" dirty="0"/>
            </a:br>
            <a:r>
              <a:rPr lang="en-US" dirty="0"/>
              <a:t/>
            </a:r>
            <a:br>
              <a:rPr lang="en-US" dirty="0"/>
            </a:br>
            <a:endParaRPr lang="en-US" dirty="0"/>
          </a:p>
          <a:p>
            <a:r>
              <a:rPr lang="en-US" dirty="0"/>
              <a:t>3. Different print channels have their own benefits</a:t>
            </a:r>
          </a:p>
          <a:p>
            <a:r>
              <a:rPr lang="en-US" dirty="0"/>
              <a:t>When you think of print media, what do you think of? Newspapers, magazines, leaflets? Each type of content has something to offer and has found its own niche of readers, playing a very specific role in their lives.</a:t>
            </a:r>
            <a:br>
              <a:rPr lang="en-US" dirty="0"/>
            </a:br>
            <a:r>
              <a:rPr lang="en-US" dirty="0"/>
              <a:t/>
            </a:r>
            <a:br>
              <a:rPr lang="en-US" dirty="0"/>
            </a:br>
            <a:r>
              <a:rPr lang="en-US" dirty="0"/>
              <a:t>For example, newspapers lure their readers through impartially written news and information. But, you might say that digital news is more widely consumed than newspapers. The truth is, however, that online news and printed newspapers play different roles. Online sources are used to keep up to date with the latest news headlines, whereas newspapers are the space for in-depth reporting, satire and analysis.</a:t>
            </a:r>
            <a:br>
              <a:rPr lang="en-US" dirty="0"/>
            </a:br>
            <a:r>
              <a:rPr lang="en-US" dirty="0"/>
              <a:t/>
            </a:r>
            <a:br>
              <a:rPr lang="en-US" dirty="0"/>
            </a:br>
            <a:r>
              <a:rPr lang="en-US" dirty="0"/>
              <a:t>Magazines still continue to sell copies – although many have a combination of print and online presences. Printed magazines continue to be dominated by entertainment content, often with their digital versions leading people to buy the printed copy.</a:t>
            </a:r>
            <a:br>
              <a:rPr lang="en-US" dirty="0"/>
            </a:br>
            <a:r>
              <a:rPr lang="en-US" dirty="0"/>
              <a:t/>
            </a:r>
            <a:br>
              <a:rPr lang="en-US" dirty="0"/>
            </a:br>
            <a:r>
              <a:rPr lang="en-US" dirty="0"/>
              <a:t>Leaflets and catalogues are used as a mere source of information for consumers to learn from, before actually making a purchasing decision, often done online.</a:t>
            </a:r>
            <a:br>
              <a:rPr lang="en-US" dirty="0"/>
            </a:br>
            <a:r>
              <a:rPr lang="en-US" dirty="0"/>
              <a:t/>
            </a:r>
            <a:br>
              <a:rPr lang="en-US" dirty="0"/>
            </a:br>
            <a:endParaRPr lang="en-US" dirty="0"/>
          </a:p>
          <a:p>
            <a:r>
              <a:rPr lang="en-US" dirty="0"/>
              <a:t>4. Print can truly captivate readers</a:t>
            </a:r>
          </a:p>
          <a:p>
            <a:r>
              <a:rPr lang="en-US" dirty="0"/>
              <a:t>What does print offer that digital certainly doesn’t? An uninterrupted reading experience. This means that there are no distractions for a reader that is committed to finishing an article. Once they start reading, there are no other bits of news, auto-playing videos or pop-ups taking the spotlight off the article.</a:t>
            </a:r>
            <a:br>
              <a:rPr lang="en-US" dirty="0"/>
            </a:br>
            <a:r>
              <a:rPr lang="en-US" dirty="0"/>
              <a:t/>
            </a:r>
            <a:br>
              <a:rPr lang="en-US" dirty="0"/>
            </a:br>
            <a:r>
              <a:rPr lang="en-US" dirty="0"/>
              <a:t>This means that a reader’s full attention is oriented to that specific content, which guarantees a greater engagement with the brand since the reader is more likely to be impacted by it and remember it long-term.</a:t>
            </a:r>
            <a:br>
              <a:rPr lang="en-US" dirty="0"/>
            </a:br>
            <a:r>
              <a:rPr lang="en-US" dirty="0"/>
              <a:t/>
            </a:r>
            <a:br>
              <a:rPr lang="en-US" dirty="0"/>
            </a:br>
            <a:r>
              <a:rPr lang="en-US" dirty="0"/>
              <a:t>“The unique way in which materials in newspapers and magazines are written, with subheadings, headlines and pictures, further offers the consumer the opportunity to isolate a certain passage into their mind and return to it whenever they need to,” says Ana Kec, writing for Business2Community.</a:t>
            </a:r>
            <a:br>
              <a:rPr lang="en-US" dirty="0"/>
            </a:br>
            <a:r>
              <a:rPr lang="en-US" dirty="0"/>
              <a:t/>
            </a:r>
            <a:br>
              <a:rPr lang="en-US" dirty="0"/>
            </a:br>
            <a:r>
              <a:rPr lang="en-US" dirty="0"/>
              <a:t>“This happens a lot more rarely in the digital space, where you first need to remember to bookmark a page in order to later return to it.”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71318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3600" b="1" dirty="0">
                <a:solidFill>
                  <a:srgbClr val="FFFF00"/>
                </a:solidFill>
              </a:rPr>
              <a:t>Print versus digital: </a:t>
            </a:r>
            <a:br>
              <a:rPr lang="en-US" sz="3600" b="1" dirty="0">
                <a:solidFill>
                  <a:srgbClr val="FFFF00"/>
                </a:solidFill>
              </a:rPr>
            </a:br>
            <a:r>
              <a:rPr lang="en-US" sz="3600" b="1" dirty="0">
                <a:solidFill>
                  <a:srgbClr val="FFFF00"/>
                </a:solidFill>
              </a:rPr>
              <a:t>Four reasons why print is still around</a:t>
            </a:r>
            <a:endParaRPr lang="en-US" sz="36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05200" y="1565488"/>
            <a:ext cx="5350874" cy="4301912"/>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587</Words>
  <Application>Microsoft Office PowerPoint</Application>
  <PresentationFormat>On-screen Show (4:3)</PresentationFormat>
  <Paragraphs>37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Print versus digital:  Four reasons why print is still around</vt:lpstr>
      <vt:lpstr>Print versus digital:  Four reasons why print is still around</vt:lpstr>
      <vt:lpstr>Print versus digital:  Four reasons why print is still around</vt:lpstr>
      <vt:lpstr>Print versus digital:  Four reasons why print is still around</vt:lpstr>
      <vt:lpstr>Print versus digital:  Four reasons why print is still around</vt:lpstr>
      <vt:lpstr>Print versus digital:  Four reasons why print is still around</vt:lpstr>
      <vt:lpstr>Print versus digital:  Four reasons why print is still around</vt:lpstr>
      <vt:lpstr>Print versus digital:  Four reasons why print is still around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11</cp:revision>
  <dcterms:created xsi:type="dcterms:W3CDTF">2019-02-07T22:26:28Z</dcterms:created>
  <dcterms:modified xsi:type="dcterms:W3CDTF">2019-02-23T19:26:38Z</dcterms:modified>
</cp:coreProperties>
</file>