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61" r:id="rId3"/>
    <p:sldId id="262" r:id="rId4"/>
    <p:sldId id="263" r:id="rId5"/>
    <p:sldId id="272" r:id="rId6"/>
    <p:sldId id="273" r:id="rId7"/>
    <p:sldId id="264" r:id="rId8"/>
    <p:sldId id="265" r:id="rId9"/>
    <p:sldId id="259"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3BFB08-62EA-42D1-B198-6F988B2D7702}" type="datetimeFigureOut">
              <a:rPr lang="en-US" smtClean="0"/>
              <a:t>2/23/2019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DE7A97-58DD-4C64-88AA-DBFF7D3F8599}" type="slidenum">
              <a:rPr lang="en-US" smtClean="0"/>
              <a:t>‹#›</a:t>
            </a:fld>
            <a:endParaRPr lang="en-US"/>
          </a:p>
        </p:txBody>
      </p:sp>
    </p:spTree>
    <p:extLst>
      <p:ext uri="{BB962C8B-B14F-4D97-AF65-F5344CB8AC3E}">
        <p14:creationId xmlns:p14="http://schemas.microsoft.com/office/powerpoint/2010/main" val="2048494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To replace this picture, just select and delete it. Then use the Insert Picture icon to replace it with one of your own!</a:t>
            </a:r>
          </a:p>
        </p:txBody>
      </p:sp>
      <p:sp>
        <p:nvSpPr>
          <p:cNvPr id="4" name="Slide Number Placeholder 3"/>
          <p:cNvSpPr>
            <a:spLocks noGrp="1"/>
          </p:cNvSpPr>
          <p:nvPr>
            <p:ph type="sldNum" sz="quarter" idx="10"/>
          </p:nvPr>
        </p:nvSpPr>
        <p:spPr/>
        <p:txBody>
          <a:bodyPr/>
          <a:lstStyle/>
          <a:p>
            <a:fld id="{1B9A179D-2D27-49E2-B022-8EDDA2EFE682}" type="slidenum">
              <a:rPr lang="en-US" smtClean="0"/>
              <a:t>1</a:t>
            </a:fld>
            <a:endParaRPr lang="en-US"/>
          </a:p>
        </p:txBody>
      </p:sp>
    </p:spTree>
    <p:extLst>
      <p:ext uri="{BB962C8B-B14F-4D97-AF65-F5344CB8AC3E}">
        <p14:creationId xmlns:p14="http://schemas.microsoft.com/office/powerpoint/2010/main" val="3801082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878968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469299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26034381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name="Title Slide with Picture">
    <p:spTree>
      <p:nvGrpSpPr>
        <p:cNvPr id="1" name=""/>
        <p:cNvGrpSpPr/>
        <p:nvPr/>
      </p:nvGrpSpPr>
      <p:grpSpPr>
        <a:xfrm>
          <a:off x="0" y="0"/>
          <a:ext cx="0" cy="0"/>
          <a:chOff x="0" y="0"/>
          <a:chExt cx="0" cy="0"/>
        </a:xfrm>
      </p:grpSpPr>
      <p:sp>
        <p:nvSpPr>
          <p:cNvPr id="10" name="Rectangle 5"/>
          <p:cNvSpPr>
            <a:spLocks noChangeArrowheads="1"/>
          </p:cNvSpPr>
          <p:nvPr/>
        </p:nvSpPr>
        <p:spPr bwMode="white">
          <a:xfrm>
            <a:off x="4905377" y="0"/>
            <a:ext cx="4238622"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11" name="Freeform 6"/>
          <p:cNvSpPr>
            <a:spLocks/>
          </p:cNvSpPr>
          <p:nvPr/>
        </p:nvSpPr>
        <p:spPr bwMode="auto">
          <a:xfrm>
            <a:off x="4692653" y="0"/>
            <a:ext cx="1254127"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2" name="Freeform 7"/>
          <p:cNvSpPr>
            <a:spLocks/>
          </p:cNvSpPr>
          <p:nvPr/>
        </p:nvSpPr>
        <p:spPr bwMode="auto">
          <a:xfrm>
            <a:off x="4546602" y="0"/>
            <a:ext cx="1146174"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971551" y="1873584"/>
            <a:ext cx="3840480" cy="2560320"/>
          </a:xfrm>
        </p:spPr>
        <p:txBody>
          <a:bodyPr anchor="b">
            <a:normAutofit/>
          </a:bodyPr>
          <a:lstStyle>
            <a:lvl1pPr algn="l">
              <a:defRPr sz="4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971551" y="4572000"/>
            <a:ext cx="3840480" cy="1600200"/>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15" name="Picture Placeholder 14"/>
          <p:cNvSpPr>
            <a:spLocks noGrp="1"/>
          </p:cNvSpPr>
          <p:nvPr>
            <p:ph type="pic" sz="quarter" idx="10"/>
          </p:nvPr>
        </p:nvSpPr>
        <p:spPr>
          <a:xfrm>
            <a:off x="5057777" y="0"/>
            <a:ext cx="4086223"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r>
              <a:rPr lang="en-US" smtClean="0"/>
              <a:t>Click icon to add picture</a:t>
            </a:r>
            <a:endParaRPr lang="en-US"/>
          </a:p>
        </p:txBody>
      </p:sp>
    </p:spTree>
    <p:extLst>
      <p:ext uri="{BB962C8B-B14F-4D97-AF65-F5344CB8AC3E}">
        <p14:creationId xmlns:p14="http://schemas.microsoft.com/office/powerpoint/2010/main" val="2135370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1357314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1374888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6A71BAC-B20C-4502-874F-C3F2184EF9EB}" type="datetimeFigureOut">
              <a:rPr lang="en-US" smtClean="0"/>
              <a:t>2/23/2019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4113029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A71BAC-B20C-4502-874F-C3F2184EF9EB}" type="datetimeFigureOut">
              <a:rPr lang="en-US" smtClean="0"/>
              <a:t>2/23/2019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128584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A71BAC-B20C-4502-874F-C3F2184EF9EB}" type="datetimeFigureOut">
              <a:rPr lang="en-US" smtClean="0"/>
              <a:t>2/23/2019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2733519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A71BAC-B20C-4502-874F-C3F2184EF9EB}" type="datetimeFigureOut">
              <a:rPr lang="en-US" smtClean="0"/>
              <a:t>2/23/2019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1252271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A71BAC-B20C-4502-874F-C3F2184EF9EB}" type="datetimeFigureOut">
              <a:rPr lang="en-US" smtClean="0"/>
              <a:t>2/23/2019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2479638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A71BAC-B20C-4502-874F-C3F2184EF9EB}" type="datetimeFigureOut">
              <a:rPr lang="en-US" smtClean="0"/>
              <a:t>2/23/2019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2831831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A71BAC-B20C-4502-874F-C3F2184EF9EB}" type="datetimeFigureOut">
              <a:rPr lang="en-US" smtClean="0"/>
              <a:t>2/23/2019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574375-F5CB-4601-9F40-DBA15B5354C6}" type="slidenum">
              <a:rPr lang="en-US" smtClean="0"/>
              <a:t>‹#›</a:t>
            </a:fld>
            <a:endParaRPr lang="en-US"/>
          </a:p>
        </p:txBody>
      </p:sp>
    </p:spTree>
    <p:extLst>
      <p:ext uri="{BB962C8B-B14F-4D97-AF65-F5344CB8AC3E}">
        <p14:creationId xmlns:p14="http://schemas.microsoft.com/office/powerpoint/2010/main" val="1908530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3.jpe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l="21835" r="21835"/>
          <a:stretch>
            <a:fillRect/>
          </a:stretch>
        </p:blipFill>
        <p:spPr/>
      </p:pic>
      <p:sp>
        <p:nvSpPr>
          <p:cNvPr id="4" name="Rectangle 3"/>
          <p:cNvSpPr/>
          <p:nvPr/>
        </p:nvSpPr>
        <p:spPr>
          <a:xfrm>
            <a:off x="-1" y="798287"/>
            <a:ext cx="4648200" cy="1578431"/>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0" y="1369921"/>
            <a:ext cx="4639656" cy="992279"/>
          </a:xfrm>
        </p:spPr>
        <p:txBody>
          <a:bodyPr>
            <a:noAutofit/>
          </a:bodyPr>
          <a:lstStyle/>
          <a:p>
            <a:pPr algn="ctr"/>
            <a:r>
              <a:rPr lang="en-US" altLang="en-US" sz="4800" b="1" dirty="0">
                <a:solidFill>
                  <a:srgbClr val="FFFF00"/>
                </a:solidFill>
              </a:rPr>
              <a:t>Every Second Counts</a:t>
            </a:r>
            <a:endParaRPr lang="en-US" sz="4800" b="1" dirty="0">
              <a:solidFill>
                <a:srgbClr val="FFFF00"/>
              </a:solidFill>
            </a:endParaRPr>
          </a:p>
        </p:txBody>
      </p:sp>
      <p:sp>
        <p:nvSpPr>
          <p:cNvPr id="3" name="Subtitle 2"/>
          <p:cNvSpPr>
            <a:spLocks noGrp="1"/>
          </p:cNvSpPr>
          <p:nvPr>
            <p:ph type="subTitle" idx="1"/>
          </p:nvPr>
        </p:nvSpPr>
        <p:spPr>
          <a:xfrm>
            <a:off x="685800" y="3810000"/>
            <a:ext cx="3840480" cy="1600200"/>
          </a:xfrm>
        </p:spPr>
        <p:txBody>
          <a:bodyPr/>
          <a:lstStyle/>
          <a:p>
            <a:r>
              <a:rPr lang="en-US" dirty="0" smtClean="0">
                <a:solidFill>
                  <a:schemeClr val="tx2"/>
                </a:solidFill>
              </a:rPr>
              <a:t>Presented by J.W. Owens</a:t>
            </a:r>
            <a:endParaRPr lang="en-US" dirty="0">
              <a:solidFill>
                <a:schemeClr val="tx2"/>
              </a:solidFill>
            </a:endParaRP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81856" y="4419600"/>
            <a:ext cx="1343025" cy="476251"/>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396522" y="6517822"/>
            <a:ext cx="671513" cy="238125"/>
          </a:xfrm>
          <a:prstGeom prst="rect">
            <a:avLst/>
          </a:prstGeom>
        </p:spPr>
      </p:pic>
      <p:sp>
        <p:nvSpPr>
          <p:cNvPr id="8" name="TextBox 7"/>
          <p:cNvSpPr txBox="1"/>
          <p:nvPr/>
        </p:nvSpPr>
        <p:spPr>
          <a:xfrm>
            <a:off x="767445" y="3034393"/>
            <a:ext cx="3371849" cy="523220"/>
          </a:xfrm>
          <a:prstGeom prst="rect">
            <a:avLst/>
          </a:prstGeom>
          <a:noFill/>
        </p:spPr>
        <p:txBody>
          <a:bodyPr wrap="square" rtlCol="0">
            <a:spAutoFit/>
          </a:bodyPr>
          <a:lstStyle/>
          <a:p>
            <a:pPr algn="ctr"/>
            <a:r>
              <a:rPr lang="en-US" sz="1400" b="1" dirty="0">
                <a:solidFill>
                  <a:schemeClr val="tx2"/>
                </a:solidFill>
              </a:rPr>
              <a:t>This is a series of </a:t>
            </a:r>
            <a:r>
              <a:rPr lang="en-US" sz="1400" b="1" dirty="0" smtClean="0">
                <a:solidFill>
                  <a:schemeClr val="tx2"/>
                </a:solidFill>
              </a:rPr>
              <a:t>Training </a:t>
            </a:r>
            <a:r>
              <a:rPr lang="en-US" sz="1400" b="1" dirty="0">
                <a:solidFill>
                  <a:schemeClr val="tx2"/>
                </a:solidFill>
              </a:rPr>
              <a:t>for your </a:t>
            </a:r>
            <a:r>
              <a:rPr lang="en-US" sz="1400" b="1" dirty="0" smtClean="0">
                <a:solidFill>
                  <a:schemeClr val="tx2"/>
                </a:solidFill>
              </a:rPr>
              <a:t>Management TEAM</a:t>
            </a:r>
            <a:endParaRPr lang="en-US" sz="1400" b="1" dirty="0">
              <a:solidFill>
                <a:schemeClr val="tx2"/>
              </a:solidFill>
            </a:endParaRPr>
          </a:p>
        </p:txBody>
      </p:sp>
      <p:sp>
        <p:nvSpPr>
          <p:cNvPr id="9" name="Rectangle 8"/>
          <p:cNvSpPr/>
          <p:nvPr/>
        </p:nvSpPr>
        <p:spPr>
          <a:xfrm>
            <a:off x="6629399" y="6426653"/>
            <a:ext cx="2438637" cy="431347"/>
          </a:xfrm>
          <a:prstGeom prst="rect">
            <a:avLst/>
          </a:prstGeom>
          <a:solidFill>
            <a:schemeClr val="tx1"/>
          </a:solidFill>
          <a:ln>
            <a:solidFill>
              <a:srgbClr val="8B354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rgbClr val="FFFF00"/>
                </a:solidFill>
              </a:rPr>
              <a:t>Management - JWO 394</a:t>
            </a:r>
            <a:endParaRPr lang="en-US" sz="1200" b="1" dirty="0">
              <a:solidFill>
                <a:srgbClr val="FFFF00"/>
              </a:solidFill>
            </a:endParaRPr>
          </a:p>
        </p:txBody>
      </p:sp>
      <p:sp>
        <p:nvSpPr>
          <p:cNvPr id="12" name="TextBox 11"/>
          <p:cNvSpPr txBox="1"/>
          <p:nvPr/>
        </p:nvSpPr>
        <p:spPr>
          <a:xfrm>
            <a:off x="1039210" y="6153159"/>
            <a:ext cx="2569779" cy="646331"/>
          </a:xfrm>
          <a:prstGeom prst="rect">
            <a:avLst/>
          </a:prstGeom>
          <a:noFill/>
        </p:spPr>
        <p:txBody>
          <a:bodyPr wrap="square" rtlCol="0">
            <a:spAutoFit/>
          </a:bodyPr>
          <a:lstStyle/>
          <a:p>
            <a:pPr algn="ctr"/>
            <a:r>
              <a:rPr lang="en-US" b="1" dirty="0" smtClean="0">
                <a:solidFill>
                  <a:srgbClr val="0070C0"/>
                </a:solidFill>
                <a:latin typeface="Bodoni MT" panose="02070603080606020203" pitchFamily="18" charset="0"/>
              </a:rPr>
              <a:t>A Management </a:t>
            </a:r>
            <a:r>
              <a:rPr lang="en-US" b="1" smtClean="0">
                <a:solidFill>
                  <a:srgbClr val="0070C0"/>
                </a:solidFill>
                <a:latin typeface="Bodoni MT" panose="02070603080606020203" pitchFamily="18" charset="0"/>
              </a:rPr>
              <a:t>Perspective 303 </a:t>
            </a:r>
            <a:r>
              <a:rPr lang="en-US" b="1" dirty="0" smtClean="0">
                <a:solidFill>
                  <a:srgbClr val="0070C0"/>
                </a:solidFill>
                <a:latin typeface="Bodoni MT" panose="02070603080606020203" pitchFamily="18" charset="0"/>
              </a:rPr>
              <a:t>Series</a:t>
            </a:r>
            <a:endParaRPr lang="en-US" b="1" dirty="0">
              <a:solidFill>
                <a:srgbClr val="0070C0"/>
              </a:solidFill>
              <a:latin typeface="Bodoni MT" panose="02070603080606020203" pitchFamily="18" charset="0"/>
            </a:endParaRPr>
          </a:p>
        </p:txBody>
      </p:sp>
      <p:sp>
        <p:nvSpPr>
          <p:cNvPr id="11" name="TextBox 10"/>
          <p:cNvSpPr txBox="1"/>
          <p:nvPr/>
        </p:nvSpPr>
        <p:spPr>
          <a:xfrm>
            <a:off x="873579" y="163286"/>
            <a:ext cx="3355522" cy="369332"/>
          </a:xfrm>
          <a:prstGeom prst="rect">
            <a:avLst/>
          </a:prstGeom>
          <a:noFill/>
        </p:spPr>
        <p:txBody>
          <a:bodyPr wrap="square" rtlCol="0">
            <a:spAutoFit/>
          </a:bodyPr>
          <a:lstStyle/>
          <a:p>
            <a:pPr algn="ctr"/>
            <a:r>
              <a:rPr lang="en-US" b="1" dirty="0" smtClean="0">
                <a:solidFill>
                  <a:srgbClr val="0070C0"/>
                </a:solidFill>
                <a:latin typeface="Times New Roman" panose="02020603050405020304" pitchFamily="18" charset="0"/>
                <a:cs typeface="Times New Roman" panose="02020603050405020304" pitchFamily="18" charset="0"/>
              </a:rPr>
              <a:t>Special Management Series</a:t>
            </a:r>
            <a:endParaRPr lang="en-US"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7945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152400" y="1447800"/>
            <a:ext cx="8991600" cy="5257800"/>
          </a:xfrm>
        </p:spPr>
        <p:txBody>
          <a:bodyPr/>
          <a:lstStyle/>
          <a:p>
            <a:pPr marL="0" indent="0" eaLnBrk="1" hangingPunct="1">
              <a:buNone/>
              <a:defRPr/>
            </a:pPr>
            <a:r>
              <a:rPr lang="en-US" altLang="en-US" sz="4000" b="1" dirty="0" smtClean="0"/>
              <a:t>Every Second Counts: </a:t>
            </a:r>
          </a:p>
          <a:p>
            <a:pPr eaLnBrk="1" hangingPunct="1">
              <a:buFont typeface="Wingdings" pitchFamily="2" charset="2"/>
              <a:buNone/>
              <a:defRPr/>
            </a:pPr>
            <a:r>
              <a:rPr lang="en-US" altLang="en-US" sz="2800" b="1" dirty="0" smtClean="0"/>
              <a:t>	</a:t>
            </a:r>
            <a:r>
              <a:rPr lang="en-US" altLang="en-US" sz="3600" b="1" dirty="0" smtClean="0"/>
              <a:t>Making Meeting Time Work</a:t>
            </a:r>
            <a:r>
              <a:rPr lang="en-US" altLang="en-US" sz="3600" dirty="0" smtClean="0"/>
              <a:t>  When you pull your sales team out of the field to attend a meeting, you want every second they’re in the meeting to be put to its best and highest use. </a:t>
            </a:r>
          </a:p>
          <a:p>
            <a:pPr eaLnBrk="1" hangingPunct="1">
              <a:buFont typeface="Wingdings" pitchFamily="2" charset="2"/>
              <a:buNone/>
              <a:defRPr/>
            </a:pPr>
            <a:r>
              <a:rPr lang="en-US" altLang="en-US" sz="3600" dirty="0"/>
              <a:t>	</a:t>
            </a:r>
            <a:r>
              <a:rPr lang="en-US" altLang="en-US" sz="3600" b="1" dirty="0" smtClean="0"/>
              <a:t>Here’s how to keep your meetings moving: </a:t>
            </a:r>
            <a:r>
              <a:rPr lang="en-US" altLang="en-US" sz="3600" dirty="0" smtClean="0"/>
              <a:t/>
            </a:r>
            <a:br>
              <a:rPr lang="en-US" altLang="en-US" sz="3600" dirty="0" smtClean="0"/>
            </a:br>
            <a:r>
              <a:rPr lang="en-US" altLang="en-US" sz="2800" dirty="0" smtClean="0"/>
              <a:t/>
            </a:r>
            <a:br>
              <a:rPr lang="en-US" altLang="en-US" sz="2800" dirty="0" smtClean="0"/>
            </a:br>
            <a:endParaRPr lang="en-US" altLang="en-US" sz="2800" dirty="0" smtClean="0"/>
          </a:p>
        </p:txBody>
      </p:sp>
      <p:sp>
        <p:nvSpPr>
          <p:cNvPr id="4" name="Rectangle 3"/>
          <p:cNvSpPr/>
          <p:nvPr/>
        </p:nvSpPr>
        <p:spPr>
          <a:xfrm>
            <a:off x="76200" y="76200"/>
            <a:ext cx="8001000" cy="119379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sz="5400" b="1" dirty="0">
                <a:solidFill>
                  <a:srgbClr val="FFFF00"/>
                </a:solidFill>
              </a:rPr>
              <a:t>Every Second Counts</a:t>
            </a:r>
            <a:endParaRPr lang="en-US" sz="5400" dirty="0">
              <a:solidFill>
                <a:srgbClr val="FFFF00"/>
              </a:solidFill>
            </a:endParaRPr>
          </a:p>
        </p:txBody>
      </p:sp>
    </p:spTree>
    <p:extLst>
      <p:ext uri="{BB962C8B-B14F-4D97-AF65-F5344CB8AC3E}">
        <p14:creationId xmlns:p14="http://schemas.microsoft.com/office/powerpoint/2010/main" val="2431316942"/>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p:txBody>
          <a:bodyPr/>
          <a:lstStyle/>
          <a:p>
            <a:pPr marL="0" indent="0" eaLnBrk="1" hangingPunct="1">
              <a:lnSpc>
                <a:spcPct val="80000"/>
              </a:lnSpc>
              <a:buNone/>
              <a:defRPr/>
            </a:pPr>
            <a:r>
              <a:rPr lang="en-US" altLang="en-US" sz="1000" dirty="0" smtClean="0"/>
              <a:t/>
            </a:r>
            <a:br>
              <a:rPr lang="en-US" altLang="en-US" sz="1000" dirty="0" smtClean="0"/>
            </a:br>
            <a:r>
              <a:rPr lang="en-US" altLang="en-US" sz="4000" b="1" dirty="0" smtClean="0"/>
              <a:t>1. It’s just a matter of time.</a:t>
            </a:r>
            <a:r>
              <a:rPr lang="en-US" altLang="en-US" sz="4000" dirty="0" smtClean="0"/>
              <a:t> </a:t>
            </a:r>
          </a:p>
          <a:p>
            <a:pPr marL="0" indent="0" eaLnBrk="1" hangingPunct="1">
              <a:lnSpc>
                <a:spcPct val="80000"/>
              </a:lnSpc>
              <a:buNone/>
              <a:defRPr/>
            </a:pPr>
            <a:endParaRPr lang="en-US" altLang="en-US" dirty="0"/>
          </a:p>
          <a:p>
            <a:pPr marL="0" indent="0" eaLnBrk="1" hangingPunct="1">
              <a:lnSpc>
                <a:spcPct val="80000"/>
              </a:lnSpc>
              <a:buNone/>
              <a:defRPr/>
            </a:pPr>
            <a:r>
              <a:rPr lang="en-US" altLang="en-US" sz="3600" dirty="0" smtClean="0"/>
              <a:t>Put a </a:t>
            </a:r>
            <a:r>
              <a:rPr lang="en-US" altLang="en-US" sz="3600" b="1" dirty="0" smtClean="0"/>
              <a:t>time limit </a:t>
            </a:r>
            <a:r>
              <a:rPr lang="en-US" altLang="en-US" sz="3600" dirty="0" smtClean="0"/>
              <a:t>on each agenda item, and if it looks like the discussion is </a:t>
            </a:r>
            <a:r>
              <a:rPr lang="en-US" altLang="en-US" sz="3600" b="1" dirty="0" smtClean="0"/>
              <a:t>running over, quickly decide whether to table discussion, or to replace</a:t>
            </a:r>
            <a:r>
              <a:rPr lang="en-US" altLang="en-US" sz="3600" dirty="0" smtClean="0"/>
              <a:t> one of the other agenda items. </a:t>
            </a:r>
            <a:r>
              <a:rPr lang="en-US" altLang="en-US" dirty="0" smtClean="0"/>
              <a:t/>
            </a:r>
            <a:br>
              <a:rPr lang="en-US" altLang="en-US" dirty="0" smtClean="0"/>
            </a:br>
            <a:r>
              <a:rPr lang="en-US" altLang="en-US" dirty="0" smtClean="0"/>
              <a:t/>
            </a:r>
            <a:br>
              <a:rPr lang="en-US" altLang="en-US" dirty="0" smtClean="0"/>
            </a:br>
            <a:endParaRPr lang="en-US" altLang="en-US" dirty="0" smtClean="0"/>
          </a:p>
        </p:txBody>
      </p:sp>
      <p:sp>
        <p:nvSpPr>
          <p:cNvPr id="5" name="Rectangle 4"/>
          <p:cNvSpPr/>
          <p:nvPr/>
        </p:nvSpPr>
        <p:spPr>
          <a:xfrm>
            <a:off x="16329" y="101605"/>
            <a:ext cx="8001000" cy="119379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sz="5400" b="1" dirty="0">
                <a:solidFill>
                  <a:srgbClr val="FFFF00"/>
                </a:solidFill>
              </a:rPr>
              <a:t>Every Second Counts</a:t>
            </a:r>
            <a:endParaRPr lang="en-US" sz="5400" dirty="0">
              <a:solidFill>
                <a:srgbClr val="FFFF00"/>
              </a:solidFill>
            </a:endParaRPr>
          </a:p>
        </p:txBody>
      </p:sp>
    </p:spTree>
    <p:extLst>
      <p:ext uri="{BB962C8B-B14F-4D97-AF65-F5344CB8AC3E}">
        <p14:creationId xmlns:p14="http://schemas.microsoft.com/office/powerpoint/2010/main" val="2992290377"/>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457200" y="1600200"/>
            <a:ext cx="8610600" cy="5181600"/>
          </a:xfrm>
        </p:spPr>
        <p:txBody>
          <a:bodyPr>
            <a:normAutofit lnSpcReduction="10000"/>
          </a:bodyPr>
          <a:lstStyle/>
          <a:p>
            <a:pPr marL="0" indent="0" eaLnBrk="1" hangingPunct="1">
              <a:lnSpc>
                <a:spcPct val="80000"/>
              </a:lnSpc>
              <a:buNone/>
              <a:defRPr/>
            </a:pPr>
            <a:r>
              <a:rPr lang="en-US" altLang="en-US" sz="4000" b="1" dirty="0" smtClean="0"/>
              <a:t>2. Start with the most critical item. </a:t>
            </a:r>
          </a:p>
          <a:p>
            <a:pPr marL="0" indent="0" eaLnBrk="1" hangingPunct="1">
              <a:lnSpc>
                <a:spcPct val="80000"/>
              </a:lnSpc>
              <a:buNone/>
              <a:defRPr/>
            </a:pPr>
            <a:endParaRPr lang="en-US" altLang="en-US" b="1" dirty="0"/>
          </a:p>
          <a:p>
            <a:pPr marL="0" indent="0" eaLnBrk="1" hangingPunct="1">
              <a:lnSpc>
                <a:spcPct val="80000"/>
              </a:lnSpc>
              <a:buNone/>
              <a:defRPr/>
            </a:pPr>
            <a:r>
              <a:rPr lang="en-US" altLang="en-US" dirty="0" smtClean="0"/>
              <a:t>That way, even if you get nothing else done, you will have </a:t>
            </a:r>
            <a:r>
              <a:rPr lang="en-US" altLang="en-US" b="1" dirty="0" smtClean="0"/>
              <a:t>taken care </a:t>
            </a:r>
            <a:r>
              <a:rPr lang="en-US" altLang="en-US" dirty="0" smtClean="0"/>
              <a:t>of the highest priority on your list. </a:t>
            </a:r>
          </a:p>
          <a:p>
            <a:pPr marL="0" indent="0" eaLnBrk="1" hangingPunct="1">
              <a:lnSpc>
                <a:spcPct val="80000"/>
              </a:lnSpc>
              <a:buNone/>
              <a:defRPr/>
            </a:pPr>
            <a:r>
              <a:rPr lang="en-US" altLang="en-US" dirty="0" smtClean="0"/>
              <a:t>If an agenda item is continually pushed to a later meeting, question </a:t>
            </a:r>
            <a:r>
              <a:rPr lang="en-US" altLang="en-US" b="1" dirty="0" smtClean="0"/>
              <a:t>whether it’s necessary</a:t>
            </a:r>
            <a:r>
              <a:rPr lang="en-US" altLang="en-US" dirty="0" smtClean="0"/>
              <a:t>, or if people are procrastinating because it deals with unpleasant business. </a:t>
            </a:r>
          </a:p>
          <a:p>
            <a:pPr marL="0" indent="0" eaLnBrk="1" hangingPunct="1">
              <a:lnSpc>
                <a:spcPct val="80000"/>
              </a:lnSpc>
              <a:buNone/>
              <a:defRPr/>
            </a:pPr>
            <a:r>
              <a:rPr lang="en-US" altLang="en-US" b="1" dirty="0" smtClean="0"/>
              <a:t>If it’s the former</a:t>
            </a:r>
            <a:r>
              <a:rPr lang="en-US" altLang="en-US" dirty="0" smtClean="0"/>
              <a:t>, cut it from the list altogether. If it’s the latter, set a special meeting to deal with it and get it done. </a:t>
            </a:r>
            <a:r>
              <a:rPr lang="en-US" altLang="en-US" sz="1000" dirty="0" smtClean="0"/>
              <a:t/>
            </a:r>
            <a:br>
              <a:rPr lang="en-US" altLang="en-US" sz="1000" dirty="0" smtClean="0"/>
            </a:br>
            <a:r>
              <a:rPr lang="en-US" altLang="en-US" sz="1000" dirty="0" smtClean="0"/>
              <a:t/>
            </a:r>
            <a:br>
              <a:rPr lang="en-US" altLang="en-US" sz="1000" dirty="0" smtClean="0"/>
            </a:br>
            <a:endParaRPr lang="en-US" altLang="en-US" sz="1000" dirty="0" smtClean="0"/>
          </a:p>
        </p:txBody>
      </p:sp>
      <p:sp>
        <p:nvSpPr>
          <p:cNvPr id="5" name="Rectangle 4"/>
          <p:cNvSpPr/>
          <p:nvPr/>
        </p:nvSpPr>
        <p:spPr>
          <a:xfrm>
            <a:off x="16329" y="101605"/>
            <a:ext cx="8001000" cy="119379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sz="5400" b="1" dirty="0">
                <a:solidFill>
                  <a:srgbClr val="FFFF00"/>
                </a:solidFill>
              </a:rPr>
              <a:t>Every Second Counts</a:t>
            </a:r>
            <a:endParaRPr lang="en-US" sz="5400" dirty="0">
              <a:solidFill>
                <a:srgbClr val="FFFF00"/>
              </a:solidFill>
            </a:endParaRPr>
          </a:p>
        </p:txBody>
      </p:sp>
    </p:spTree>
    <p:extLst>
      <p:ext uri="{BB962C8B-B14F-4D97-AF65-F5344CB8AC3E}">
        <p14:creationId xmlns:p14="http://schemas.microsoft.com/office/powerpoint/2010/main" val="2739370102"/>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457200" y="1600200"/>
            <a:ext cx="8534400" cy="5105400"/>
          </a:xfrm>
        </p:spPr>
        <p:txBody>
          <a:bodyPr>
            <a:normAutofit fontScale="92500"/>
          </a:bodyPr>
          <a:lstStyle/>
          <a:p>
            <a:pPr marL="0" indent="0" eaLnBrk="1" hangingPunct="1">
              <a:lnSpc>
                <a:spcPct val="80000"/>
              </a:lnSpc>
              <a:buNone/>
              <a:defRPr/>
            </a:pPr>
            <a:r>
              <a:rPr lang="en-US" altLang="en-US" sz="4000" b="1" dirty="0" smtClean="0"/>
              <a:t>3. Reaffirm your overall goals.</a:t>
            </a:r>
            <a:r>
              <a:rPr lang="en-US" altLang="en-US" sz="4000" dirty="0" smtClean="0"/>
              <a:t> </a:t>
            </a:r>
          </a:p>
          <a:p>
            <a:pPr marL="0" indent="0" eaLnBrk="1" hangingPunct="1">
              <a:lnSpc>
                <a:spcPct val="80000"/>
              </a:lnSpc>
              <a:buNone/>
              <a:defRPr/>
            </a:pPr>
            <a:endParaRPr lang="en-US" altLang="en-US" dirty="0"/>
          </a:p>
          <a:p>
            <a:pPr marL="0" indent="0" eaLnBrk="1" hangingPunct="1">
              <a:lnSpc>
                <a:spcPct val="80000"/>
              </a:lnSpc>
              <a:buNone/>
              <a:defRPr/>
            </a:pPr>
            <a:r>
              <a:rPr lang="en-US" altLang="en-US" b="1" dirty="0" smtClean="0"/>
              <a:t>Use each meeting to remind your team of the overall goals and objectives for the team</a:t>
            </a:r>
            <a:r>
              <a:rPr lang="en-US" altLang="en-US" dirty="0" smtClean="0"/>
              <a:t>, for the quarter and the year. This doesn’t mean make a speech or ask everyone to recite the company pledge.</a:t>
            </a:r>
          </a:p>
          <a:p>
            <a:pPr marL="0" indent="0" eaLnBrk="1" hangingPunct="1">
              <a:lnSpc>
                <a:spcPct val="80000"/>
              </a:lnSpc>
              <a:buNone/>
              <a:defRPr/>
            </a:pPr>
            <a:r>
              <a:rPr lang="en-US" altLang="en-US" dirty="0" smtClean="0"/>
              <a:t> </a:t>
            </a:r>
          </a:p>
          <a:p>
            <a:pPr marL="0" indent="0" eaLnBrk="1" hangingPunct="1">
              <a:lnSpc>
                <a:spcPct val="80000"/>
              </a:lnSpc>
              <a:buNone/>
              <a:defRPr/>
            </a:pPr>
            <a:r>
              <a:rPr lang="en-US" altLang="en-US" dirty="0" smtClean="0"/>
              <a:t>A simple sentence at the top of the agenda is enough to remind everyone that </a:t>
            </a:r>
            <a:r>
              <a:rPr lang="en-US" altLang="en-US" b="1" dirty="0" smtClean="0"/>
              <a:t>“this year’s goal is to double sales to our revenue.” </a:t>
            </a:r>
            <a:r>
              <a:rPr lang="en-US" altLang="en-US" dirty="0" smtClean="0"/>
              <a:t>that reaffirming goals regularly is the key to accepting them at a subconscious level. </a:t>
            </a:r>
            <a:r>
              <a:rPr lang="en-US" altLang="en-US" sz="1000" dirty="0" smtClean="0"/>
              <a:t/>
            </a:r>
            <a:br>
              <a:rPr lang="en-US" altLang="en-US" sz="1000" dirty="0" smtClean="0"/>
            </a:br>
            <a:endParaRPr lang="en-US" altLang="en-US" sz="1000" dirty="0" smtClean="0"/>
          </a:p>
        </p:txBody>
      </p:sp>
      <p:sp>
        <p:nvSpPr>
          <p:cNvPr id="5" name="Rectangle 4"/>
          <p:cNvSpPr/>
          <p:nvPr/>
        </p:nvSpPr>
        <p:spPr>
          <a:xfrm>
            <a:off x="16329" y="101605"/>
            <a:ext cx="8001000" cy="119379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sz="5400" b="1" dirty="0">
                <a:solidFill>
                  <a:srgbClr val="FFFF00"/>
                </a:solidFill>
              </a:rPr>
              <a:t>Every Second Counts</a:t>
            </a:r>
            <a:endParaRPr lang="en-US" sz="5400" dirty="0">
              <a:solidFill>
                <a:srgbClr val="FFFF00"/>
              </a:solidFill>
            </a:endParaRPr>
          </a:p>
        </p:txBody>
      </p:sp>
    </p:spTree>
    <p:extLst>
      <p:ext uri="{BB962C8B-B14F-4D97-AF65-F5344CB8AC3E}">
        <p14:creationId xmlns:p14="http://schemas.microsoft.com/office/powerpoint/2010/main" val="1568248112"/>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457200" y="1600200"/>
            <a:ext cx="8534400" cy="5257800"/>
          </a:xfrm>
        </p:spPr>
        <p:txBody>
          <a:bodyPr>
            <a:normAutofit/>
          </a:bodyPr>
          <a:lstStyle/>
          <a:p>
            <a:pPr marL="0" indent="0" eaLnBrk="1" hangingPunct="1">
              <a:lnSpc>
                <a:spcPct val="80000"/>
              </a:lnSpc>
              <a:buNone/>
              <a:defRPr/>
            </a:pPr>
            <a:r>
              <a:rPr lang="en-US" altLang="en-US" sz="4000" b="1" dirty="0" smtClean="0"/>
              <a:t>4. Surprise everyone.</a:t>
            </a:r>
          </a:p>
          <a:p>
            <a:pPr marL="0" indent="0" eaLnBrk="1" hangingPunct="1">
              <a:lnSpc>
                <a:spcPct val="80000"/>
              </a:lnSpc>
              <a:buNone/>
              <a:defRPr/>
            </a:pPr>
            <a:r>
              <a:rPr lang="en-US" altLang="en-US" dirty="0" smtClean="0"/>
              <a:t> </a:t>
            </a:r>
          </a:p>
          <a:p>
            <a:pPr marL="0" indent="0" eaLnBrk="1" hangingPunct="1">
              <a:lnSpc>
                <a:spcPct val="80000"/>
              </a:lnSpc>
              <a:buNone/>
              <a:defRPr/>
            </a:pPr>
            <a:r>
              <a:rPr lang="en-US" altLang="en-US" b="1" dirty="0" smtClean="0"/>
              <a:t>Do something different at each meeting </a:t>
            </a:r>
            <a:r>
              <a:rPr lang="en-US" altLang="en-US" dirty="0" smtClean="0"/>
              <a:t>– have someone else serve as facilitator or note taker. Hand out lollipops. </a:t>
            </a:r>
          </a:p>
          <a:p>
            <a:pPr marL="0" indent="0" eaLnBrk="1" hangingPunct="1">
              <a:lnSpc>
                <a:spcPct val="80000"/>
              </a:lnSpc>
              <a:buNone/>
              <a:defRPr/>
            </a:pPr>
            <a:r>
              <a:rPr lang="en-US" altLang="en-US" dirty="0" smtClean="0"/>
              <a:t>Give everyone a </a:t>
            </a:r>
            <a:r>
              <a:rPr lang="en-US" altLang="en-US" b="1" dirty="0" smtClean="0"/>
              <a:t>copy of a great article</a:t>
            </a:r>
            <a:r>
              <a:rPr lang="en-US" altLang="en-US" dirty="0" smtClean="0"/>
              <a:t>. </a:t>
            </a:r>
          </a:p>
          <a:p>
            <a:pPr marL="0" indent="0" eaLnBrk="1" hangingPunct="1">
              <a:lnSpc>
                <a:spcPct val="80000"/>
              </a:lnSpc>
              <a:buNone/>
              <a:defRPr/>
            </a:pPr>
            <a:r>
              <a:rPr lang="en-US" altLang="en-US" b="1" dirty="0" smtClean="0"/>
              <a:t>Hold your meeting</a:t>
            </a:r>
            <a:r>
              <a:rPr lang="en-US" altLang="en-US" dirty="0" smtClean="0"/>
              <a:t> at the local burger joint. </a:t>
            </a:r>
          </a:p>
          <a:p>
            <a:pPr marL="0" indent="0" eaLnBrk="1" hangingPunct="1">
              <a:lnSpc>
                <a:spcPct val="80000"/>
              </a:lnSpc>
              <a:buNone/>
              <a:defRPr/>
            </a:pPr>
            <a:r>
              <a:rPr lang="en-US" altLang="en-US" b="1" dirty="0" smtClean="0"/>
              <a:t>Keep everyone on their toes </a:t>
            </a:r>
            <a:r>
              <a:rPr lang="en-US" altLang="en-US" dirty="0" smtClean="0"/>
              <a:t>– it becomes a habit that carries over to all areas of your behavior, and it lets team members know that it isn’t </a:t>
            </a:r>
            <a:r>
              <a:rPr lang="en-US" altLang="en-US" b="1" dirty="0" smtClean="0"/>
              <a:t>“business as usual.”</a:t>
            </a:r>
          </a:p>
        </p:txBody>
      </p:sp>
      <p:sp>
        <p:nvSpPr>
          <p:cNvPr id="5" name="Rectangle 4"/>
          <p:cNvSpPr/>
          <p:nvPr/>
        </p:nvSpPr>
        <p:spPr>
          <a:xfrm>
            <a:off x="16329" y="101605"/>
            <a:ext cx="8001000" cy="119379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sz="5400" b="1" dirty="0">
                <a:solidFill>
                  <a:srgbClr val="FFFF00"/>
                </a:solidFill>
              </a:rPr>
              <a:t>Every Second Counts</a:t>
            </a:r>
            <a:endParaRPr lang="en-US" sz="5400" dirty="0">
              <a:solidFill>
                <a:srgbClr val="FFFF00"/>
              </a:solidFill>
            </a:endParaRPr>
          </a:p>
        </p:txBody>
      </p:sp>
    </p:spTree>
    <p:extLst>
      <p:ext uri="{BB962C8B-B14F-4D97-AF65-F5344CB8AC3E}">
        <p14:creationId xmlns:p14="http://schemas.microsoft.com/office/powerpoint/2010/main" val="3721435070"/>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p:txBody>
          <a:bodyPr/>
          <a:lstStyle/>
          <a:p>
            <a:pPr marL="0" indent="0" eaLnBrk="1" hangingPunct="1">
              <a:lnSpc>
                <a:spcPct val="80000"/>
              </a:lnSpc>
              <a:buNone/>
              <a:defRPr/>
            </a:pPr>
            <a:r>
              <a:rPr lang="en-US" altLang="en-US" sz="4000" b="1" dirty="0" smtClean="0"/>
              <a:t>5. Take time for kudos and thanks</a:t>
            </a:r>
            <a:r>
              <a:rPr lang="en-US" altLang="en-US" b="1" dirty="0" smtClean="0"/>
              <a:t>.</a:t>
            </a:r>
            <a:r>
              <a:rPr lang="en-US" altLang="en-US" dirty="0" smtClean="0"/>
              <a:t> </a:t>
            </a:r>
          </a:p>
          <a:p>
            <a:pPr marL="0" indent="0" eaLnBrk="1" hangingPunct="1">
              <a:lnSpc>
                <a:spcPct val="80000"/>
              </a:lnSpc>
              <a:buNone/>
              <a:defRPr/>
            </a:pPr>
            <a:endParaRPr lang="en-US" altLang="en-US" b="1" dirty="0" smtClean="0"/>
          </a:p>
          <a:p>
            <a:pPr marL="0" indent="0" eaLnBrk="1" hangingPunct="1">
              <a:lnSpc>
                <a:spcPct val="80000"/>
              </a:lnSpc>
              <a:buNone/>
              <a:defRPr/>
            </a:pPr>
            <a:r>
              <a:rPr lang="en-US" altLang="en-US" b="1" dirty="0" smtClean="0"/>
              <a:t>Public “Thank You” and “congratulations” </a:t>
            </a:r>
            <a:r>
              <a:rPr lang="en-US" altLang="en-US" dirty="0" smtClean="0"/>
              <a:t>can mean more than an in box full of email messages.</a:t>
            </a:r>
          </a:p>
          <a:p>
            <a:pPr marL="0" indent="0" eaLnBrk="1" hangingPunct="1">
              <a:lnSpc>
                <a:spcPct val="80000"/>
              </a:lnSpc>
              <a:buNone/>
              <a:defRPr/>
            </a:pPr>
            <a:r>
              <a:rPr lang="en-US" altLang="en-US" dirty="0" smtClean="0"/>
              <a:t> </a:t>
            </a:r>
          </a:p>
          <a:p>
            <a:pPr marL="0" indent="0" eaLnBrk="1" hangingPunct="1">
              <a:lnSpc>
                <a:spcPct val="80000"/>
              </a:lnSpc>
              <a:buNone/>
              <a:defRPr/>
            </a:pPr>
            <a:r>
              <a:rPr lang="en-US" altLang="en-US" b="1" dirty="0" smtClean="0"/>
              <a:t>Most salespeople are extroverts </a:t>
            </a:r>
            <a:r>
              <a:rPr lang="en-US" altLang="en-US" dirty="0" smtClean="0"/>
              <a:t>– and competitive – and </a:t>
            </a:r>
            <a:r>
              <a:rPr lang="en-US" altLang="en-US" b="1" dirty="0" smtClean="0"/>
              <a:t>enjoy being patted </a:t>
            </a:r>
            <a:r>
              <a:rPr lang="en-US" altLang="en-US" dirty="0" smtClean="0"/>
              <a:t>on the back in front of others. </a:t>
            </a:r>
            <a:br>
              <a:rPr lang="en-US" altLang="en-US" dirty="0" smtClean="0"/>
            </a:br>
            <a:endParaRPr lang="en-US" altLang="en-US" dirty="0" smtClean="0"/>
          </a:p>
        </p:txBody>
      </p:sp>
      <p:sp>
        <p:nvSpPr>
          <p:cNvPr id="4" name="Rectangle 3"/>
          <p:cNvSpPr/>
          <p:nvPr/>
        </p:nvSpPr>
        <p:spPr>
          <a:xfrm>
            <a:off x="48986" y="152400"/>
            <a:ext cx="8001000" cy="119379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sz="5400" b="1" dirty="0">
                <a:solidFill>
                  <a:srgbClr val="FFFF00"/>
                </a:solidFill>
              </a:rPr>
              <a:t>Every Second Counts</a:t>
            </a:r>
            <a:endParaRPr lang="en-US" sz="5400" dirty="0">
              <a:solidFill>
                <a:srgbClr val="FFFF00"/>
              </a:solidFill>
            </a:endParaRPr>
          </a:p>
        </p:txBody>
      </p:sp>
    </p:spTree>
    <p:extLst>
      <p:ext uri="{BB962C8B-B14F-4D97-AF65-F5344CB8AC3E}">
        <p14:creationId xmlns:p14="http://schemas.microsoft.com/office/powerpoint/2010/main" val="2664262716"/>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457200" y="1600200"/>
            <a:ext cx="8229600" cy="4953000"/>
          </a:xfrm>
        </p:spPr>
        <p:txBody>
          <a:bodyPr>
            <a:normAutofit lnSpcReduction="10000"/>
          </a:bodyPr>
          <a:lstStyle/>
          <a:p>
            <a:pPr marL="0" indent="0" eaLnBrk="1" hangingPunct="1">
              <a:lnSpc>
                <a:spcPct val="80000"/>
              </a:lnSpc>
              <a:buNone/>
              <a:defRPr/>
            </a:pPr>
            <a:r>
              <a:rPr lang="en-US" altLang="en-US" sz="4000" b="1" dirty="0" smtClean="0"/>
              <a:t>6. Follow up.</a:t>
            </a:r>
          </a:p>
          <a:p>
            <a:pPr marL="0" indent="0" eaLnBrk="1" hangingPunct="1">
              <a:lnSpc>
                <a:spcPct val="80000"/>
              </a:lnSpc>
              <a:buNone/>
              <a:defRPr/>
            </a:pPr>
            <a:r>
              <a:rPr lang="en-US" altLang="en-US" sz="3600" dirty="0" smtClean="0"/>
              <a:t> </a:t>
            </a:r>
          </a:p>
          <a:p>
            <a:pPr marL="0" indent="0" eaLnBrk="1" hangingPunct="1">
              <a:lnSpc>
                <a:spcPct val="80000"/>
              </a:lnSpc>
              <a:buNone/>
              <a:defRPr/>
            </a:pPr>
            <a:r>
              <a:rPr lang="en-US" altLang="en-US" sz="3600" dirty="0" smtClean="0"/>
              <a:t>At the close of each meeting, </a:t>
            </a:r>
            <a:r>
              <a:rPr lang="en-US" altLang="en-US" sz="3600" b="1" dirty="0" smtClean="0"/>
              <a:t>appoint someone to be responsible for writing up action items and distributing </a:t>
            </a:r>
            <a:r>
              <a:rPr lang="en-US" altLang="en-US" sz="3600" dirty="0" smtClean="0"/>
              <a:t>them to attendees. </a:t>
            </a:r>
          </a:p>
          <a:p>
            <a:pPr marL="0" indent="0" eaLnBrk="1" hangingPunct="1">
              <a:lnSpc>
                <a:spcPct val="80000"/>
              </a:lnSpc>
              <a:buNone/>
              <a:defRPr/>
            </a:pPr>
            <a:r>
              <a:rPr lang="en-US" altLang="en-US" sz="3600" dirty="0" smtClean="0"/>
              <a:t>Then </a:t>
            </a:r>
            <a:r>
              <a:rPr lang="en-US" altLang="en-US" sz="3600" b="1" dirty="0" smtClean="0"/>
              <a:t>ask for a status report </a:t>
            </a:r>
            <a:r>
              <a:rPr lang="en-US" altLang="en-US" sz="3600" b="1" i="1" dirty="0" smtClean="0"/>
              <a:t>before</a:t>
            </a:r>
            <a:r>
              <a:rPr lang="en-US" altLang="en-US" sz="3600" b="1" dirty="0" smtClean="0"/>
              <a:t> the next meeting </a:t>
            </a:r>
            <a:r>
              <a:rPr lang="en-US" altLang="en-US" sz="3600" dirty="0" smtClean="0"/>
              <a:t>so you don’t waste time at the next session figuring out where everything stands. </a:t>
            </a:r>
            <a:r>
              <a:rPr lang="en-US" altLang="en-US" sz="1000" dirty="0" smtClean="0"/>
              <a:t/>
            </a:r>
            <a:br>
              <a:rPr lang="en-US" altLang="en-US" sz="1000" dirty="0" smtClean="0"/>
            </a:br>
            <a:endParaRPr lang="en-US" altLang="en-US" sz="1000" dirty="0" smtClean="0"/>
          </a:p>
        </p:txBody>
      </p:sp>
      <p:sp>
        <p:nvSpPr>
          <p:cNvPr id="5" name="Rectangle 4"/>
          <p:cNvSpPr/>
          <p:nvPr/>
        </p:nvSpPr>
        <p:spPr>
          <a:xfrm>
            <a:off x="16329" y="101605"/>
            <a:ext cx="8001000" cy="119379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sz="5400" b="1" dirty="0">
                <a:solidFill>
                  <a:srgbClr val="FFFF00"/>
                </a:solidFill>
              </a:rPr>
              <a:t>Every Second Counts</a:t>
            </a:r>
            <a:endParaRPr lang="en-US" sz="5400" dirty="0">
              <a:solidFill>
                <a:srgbClr val="FFFF00"/>
              </a:solidFill>
            </a:endParaRPr>
          </a:p>
        </p:txBody>
      </p:sp>
    </p:spTree>
    <p:extLst>
      <p:ext uri="{BB962C8B-B14F-4D97-AF65-F5344CB8AC3E}">
        <p14:creationId xmlns:p14="http://schemas.microsoft.com/office/powerpoint/2010/main" val="1250512644"/>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
        <p:nvSpPr>
          <p:cNvPr id="6" name="TextBox 5"/>
          <p:cNvSpPr txBox="1"/>
          <p:nvPr/>
        </p:nvSpPr>
        <p:spPr>
          <a:xfrm>
            <a:off x="302078" y="2133600"/>
            <a:ext cx="2865665" cy="1938992"/>
          </a:xfrm>
          <a:prstGeom prst="rect">
            <a:avLst/>
          </a:prstGeom>
          <a:noFill/>
        </p:spPr>
        <p:txBody>
          <a:bodyPr wrap="square" rtlCol="0">
            <a:spAutoFit/>
          </a:bodyPr>
          <a:lstStyle/>
          <a:p>
            <a:pPr algn="ctr"/>
            <a:r>
              <a:rPr lang="en-US" sz="6000" b="1" dirty="0" smtClean="0">
                <a:solidFill>
                  <a:schemeClr val="tx2"/>
                </a:solidFill>
              </a:rPr>
              <a:t>Good Selling !</a:t>
            </a:r>
            <a:endParaRPr lang="en-US" sz="6000" b="1" dirty="0">
              <a:solidFill>
                <a:schemeClr val="tx2"/>
              </a:solidFill>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7531" y="4038600"/>
            <a:ext cx="1264020" cy="609600"/>
          </a:xfrm>
          <a:prstGeom prst="rect">
            <a:avLst/>
          </a:prstGeom>
        </p:spPr>
      </p:pic>
      <p:sp>
        <p:nvSpPr>
          <p:cNvPr id="8" name="Content Placeholder 7"/>
          <p:cNvSpPr txBox="1">
            <a:spLocks/>
          </p:cNvSpPr>
          <p:nvPr/>
        </p:nvSpPr>
        <p:spPr>
          <a:xfrm>
            <a:off x="0" y="6044137"/>
            <a:ext cx="9144000" cy="875508"/>
          </a:xfrm>
          <a:prstGeom prst="rect">
            <a:avLst/>
          </a:prstGeom>
        </p:spPr>
        <p:txBody>
          <a:bodyPr vert="horz" lIns="91440" tIns="45720" rIns="91440" bIns="45720" rtlCol="0">
            <a:normAutofit fontScale="92500" lnSpcReduction="10000"/>
          </a:bodyPr>
          <a:lst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a:lstStyle>
          <a:p>
            <a:pPr marL="0" indent="0">
              <a:buFont typeface="Arial" panose="020B0604020202020204" pitchFamily="34" charset="0"/>
              <a:buNone/>
            </a:pPr>
            <a:r>
              <a:rPr lang="en-US" sz="1100" dirty="0" smtClean="0"/>
              <a:t>Disclaimer: The information contained in this presentation is intended solely for your personal reference. Such information is subject to change without notice, its accuracy is not guaranteed and it may not contain all material information concerning J.W. Owens.  The Company makes no representation regarding, and assumes no responsibility or liability for, the accuracy or completeness of, or any errors or omissions in, any information contained herein. In addition, the information contains white papers , shared presentation from others, industry material, public or shared  information from others and J.W. Owens that may reflect the his current views with respect to future events and performance. This presentation does not constitute an offer or invitation to purchase or subscribe or to provide any service or advice, and no part of it shall form the basis of or be relied upon in connection with any contract, commitment or decision in relation thereto.</a:t>
            </a:r>
          </a:p>
          <a:p>
            <a:endParaRPr lang="en-US" dirty="0"/>
          </a:p>
        </p:txBody>
      </p:sp>
      <p:sp>
        <p:nvSpPr>
          <p:cNvPr id="9" name="TextBox 8"/>
          <p:cNvSpPr txBox="1"/>
          <p:nvPr/>
        </p:nvSpPr>
        <p:spPr>
          <a:xfrm>
            <a:off x="57151" y="1543050"/>
            <a:ext cx="3371849" cy="646331"/>
          </a:xfrm>
          <a:prstGeom prst="rect">
            <a:avLst/>
          </a:prstGeom>
          <a:noFill/>
        </p:spPr>
        <p:txBody>
          <a:bodyPr wrap="square" rtlCol="0">
            <a:spAutoFit/>
          </a:bodyPr>
          <a:lstStyle/>
          <a:p>
            <a:pPr algn="ctr"/>
            <a:r>
              <a:rPr lang="en-US" b="1" dirty="0"/>
              <a:t>This is a series of </a:t>
            </a:r>
            <a:r>
              <a:rPr lang="en-US" b="1" dirty="0" smtClean="0"/>
              <a:t>Training </a:t>
            </a:r>
            <a:r>
              <a:rPr lang="en-US" b="1" dirty="0"/>
              <a:t>for your </a:t>
            </a:r>
            <a:r>
              <a:rPr lang="en-US" b="1" dirty="0" smtClean="0"/>
              <a:t>Management TEAM</a:t>
            </a:r>
            <a:endParaRPr lang="en-US" b="1" dirty="0"/>
          </a:p>
        </p:txBody>
      </p:sp>
      <p:sp>
        <p:nvSpPr>
          <p:cNvPr id="10" name="TextBox 9"/>
          <p:cNvSpPr txBox="1"/>
          <p:nvPr/>
        </p:nvSpPr>
        <p:spPr>
          <a:xfrm>
            <a:off x="173429" y="4724400"/>
            <a:ext cx="3192236" cy="646331"/>
          </a:xfrm>
          <a:prstGeom prst="rect">
            <a:avLst/>
          </a:prstGeom>
          <a:noFill/>
        </p:spPr>
        <p:txBody>
          <a:bodyPr wrap="square" rtlCol="0">
            <a:spAutoFit/>
          </a:bodyPr>
          <a:lstStyle/>
          <a:p>
            <a:pPr algn="ctr"/>
            <a:r>
              <a:rPr lang="en-US" b="1" dirty="0" smtClean="0">
                <a:solidFill>
                  <a:srgbClr val="002060"/>
                </a:solidFill>
              </a:rPr>
              <a:t>J.W. Owens - 561-372-5922 results.jwowens@gmail.com </a:t>
            </a:r>
            <a:endParaRPr lang="en-US" b="1" dirty="0">
              <a:solidFill>
                <a:srgbClr val="002060"/>
              </a:solidFill>
            </a:endParaRPr>
          </a:p>
        </p:txBody>
      </p:sp>
      <p:sp>
        <p:nvSpPr>
          <p:cNvPr id="12" name="TextBox 11"/>
          <p:cNvSpPr txBox="1"/>
          <p:nvPr/>
        </p:nvSpPr>
        <p:spPr>
          <a:xfrm>
            <a:off x="484658" y="5410200"/>
            <a:ext cx="2569779" cy="646331"/>
          </a:xfrm>
          <a:prstGeom prst="rect">
            <a:avLst/>
          </a:prstGeom>
          <a:noFill/>
        </p:spPr>
        <p:txBody>
          <a:bodyPr wrap="square" rtlCol="0">
            <a:spAutoFit/>
          </a:bodyPr>
          <a:lstStyle/>
          <a:p>
            <a:pPr algn="ctr"/>
            <a:r>
              <a:rPr lang="en-US" b="1" dirty="0" smtClean="0">
                <a:solidFill>
                  <a:srgbClr val="0070C0"/>
                </a:solidFill>
                <a:latin typeface="Bodoni MT" panose="02070603080606020203" pitchFamily="18" charset="0"/>
              </a:rPr>
              <a:t>A Management Perspective 303 Series</a:t>
            </a:r>
            <a:endParaRPr lang="en-US" b="1" dirty="0">
              <a:solidFill>
                <a:srgbClr val="0070C0"/>
              </a:solidFill>
              <a:latin typeface="Bodoni MT" panose="02070603080606020203" pitchFamily="18" charset="0"/>
            </a:endParaRPr>
          </a:p>
        </p:txBody>
      </p:sp>
      <p:pic>
        <p:nvPicPr>
          <p:cNvPr id="11" name="Content Placeholder 10"/>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657600" y="1646237"/>
            <a:ext cx="5007768" cy="4087128"/>
          </a:xfrm>
        </p:spPr>
      </p:pic>
      <p:sp>
        <p:nvSpPr>
          <p:cNvPr id="13" name="Rectangle 12"/>
          <p:cNvSpPr/>
          <p:nvPr/>
        </p:nvSpPr>
        <p:spPr>
          <a:xfrm>
            <a:off x="48986" y="152400"/>
            <a:ext cx="8001000" cy="119379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sz="5400" b="1" dirty="0">
                <a:solidFill>
                  <a:srgbClr val="FFFF00"/>
                </a:solidFill>
              </a:rPr>
              <a:t>Every Second Counts</a:t>
            </a:r>
            <a:endParaRPr lang="en-US" sz="5400" dirty="0">
              <a:solidFill>
                <a:srgbClr val="FFFF00"/>
              </a:solidFill>
            </a:endParaRPr>
          </a:p>
        </p:txBody>
      </p:sp>
    </p:spTree>
    <p:extLst>
      <p:ext uri="{BB962C8B-B14F-4D97-AF65-F5344CB8AC3E}">
        <p14:creationId xmlns:p14="http://schemas.microsoft.com/office/powerpoint/2010/main" val="1107360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TotalTime>
  <Words>640</Words>
  <Application>Microsoft Office PowerPoint</Application>
  <PresentationFormat>On-screen Show (4:3)</PresentationFormat>
  <Paragraphs>52</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Every Second Counts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List of Presentations</dc:title>
  <dc:creator>JW Owens</dc:creator>
  <cp:lastModifiedBy>JW Owens</cp:lastModifiedBy>
  <cp:revision>10</cp:revision>
  <dcterms:created xsi:type="dcterms:W3CDTF">2019-02-07T22:26:28Z</dcterms:created>
  <dcterms:modified xsi:type="dcterms:W3CDTF">2019-02-23T19:24:28Z</dcterms:modified>
</cp:coreProperties>
</file>