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0" r:id="rId2"/>
    <p:sldId id="261" r:id="rId3"/>
    <p:sldId id="262" r:id="rId4"/>
    <p:sldId id="263" r:id="rId5"/>
    <p:sldId id="264" r:id="rId6"/>
    <p:sldId id="265" r:id="rId7"/>
    <p:sldId id="266" r:id="rId8"/>
    <p:sldId id="267" r:id="rId9"/>
    <p:sldId id="268" r:id="rId10"/>
    <p:sldId id="26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28600" y="787401"/>
            <a:ext cx="4495800" cy="22605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81000" y="1873584"/>
            <a:ext cx="4309111" cy="1204896"/>
          </a:xfrm>
        </p:spPr>
        <p:txBody>
          <a:bodyPr>
            <a:normAutofit fontScale="90000"/>
          </a:bodyPr>
          <a:lstStyle/>
          <a:p>
            <a:pPr algn="ctr"/>
            <a:r>
              <a:rPr lang="en-US" dirty="0"/>
              <a:t/>
            </a:r>
            <a:br>
              <a:rPr lang="en-US" dirty="0"/>
            </a:br>
            <a:r>
              <a:rPr lang="en-US" dirty="0">
                <a:solidFill>
                  <a:srgbClr val="FFFF00"/>
                </a:solidFill>
              </a:rPr>
              <a:t> </a:t>
            </a:r>
            <a:r>
              <a:rPr lang="en-US" sz="5300" b="1" dirty="0">
                <a:solidFill>
                  <a:srgbClr val="FFFF00"/>
                </a:solidFill>
              </a:rPr>
              <a:t>20 Great Time Management </a:t>
            </a:r>
            <a:r>
              <a:rPr lang="en-US" sz="5300" b="1" dirty="0" smtClean="0">
                <a:solidFill>
                  <a:srgbClr val="FFFF00"/>
                </a:solidFill>
              </a:rPr>
              <a:t>Tips</a:t>
            </a:r>
            <a:endParaRPr lang="en-US" sz="5300" dirty="0">
              <a:solidFill>
                <a:srgbClr val="FFFF00"/>
              </a:solidFill>
            </a:endParaRP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3519" r="23519"/>
          <a:stretch>
            <a:fillRect/>
          </a:stretch>
        </p:blipFill>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28824" y="5056318"/>
            <a:ext cx="983624" cy="348802"/>
          </a:xfrm>
          <a:prstGeom prst="rect">
            <a:avLst/>
          </a:prstGeom>
        </p:spPr>
      </p:pic>
      <p:sp>
        <p:nvSpPr>
          <p:cNvPr id="10" name="TextBox 9"/>
          <p:cNvSpPr txBox="1"/>
          <p:nvPr/>
        </p:nvSpPr>
        <p:spPr>
          <a:xfrm>
            <a:off x="824592" y="113520"/>
            <a:ext cx="335552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665116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389</a:t>
            </a:r>
            <a:endParaRPr lang="en-US" sz="1200" b="1" dirty="0">
              <a:solidFill>
                <a:srgbClr val="FFFF00"/>
              </a:solidFill>
            </a:endParaRPr>
          </a:p>
        </p:txBody>
      </p:sp>
      <p:sp>
        <p:nvSpPr>
          <p:cNvPr id="12" name="TextBox 11"/>
          <p:cNvSpPr txBox="1"/>
          <p:nvPr/>
        </p:nvSpPr>
        <p:spPr>
          <a:xfrm>
            <a:off x="1217463" y="5995995"/>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a:t>
            </a:r>
            <a:r>
              <a:rPr lang="en-US" b="1" dirty="0">
                <a:solidFill>
                  <a:srgbClr val="0070C0"/>
                </a:solidFill>
                <a:latin typeface="Bodoni MT" panose="02070603080606020203" pitchFamily="18" charset="0"/>
              </a:rPr>
              <a:t>3</a:t>
            </a:r>
            <a:r>
              <a:rPr lang="en-US" b="1" dirty="0" smtClean="0">
                <a:solidFill>
                  <a:srgbClr val="0070C0"/>
                </a:solidFill>
                <a:latin typeface="Bodoni MT" panose="02070603080606020203" pitchFamily="18" charset="0"/>
              </a:rPr>
              <a:t>03 Series</a:t>
            </a:r>
            <a:endParaRPr lang="en-US" b="1" dirty="0">
              <a:solidFill>
                <a:srgbClr val="0070C0"/>
              </a:solidFill>
              <a:latin typeface="Bodoni MT" panose="02070603080606020203" pitchFamily="18" charset="0"/>
            </a:endParaRPr>
          </a:p>
        </p:txBody>
      </p:sp>
      <p:sp>
        <p:nvSpPr>
          <p:cNvPr id="14" name="TextBox 13"/>
          <p:cNvSpPr txBox="1"/>
          <p:nvPr/>
        </p:nvSpPr>
        <p:spPr>
          <a:xfrm>
            <a:off x="740228" y="3555597"/>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Tree>
    <p:extLst>
      <p:ext uri="{BB962C8B-B14F-4D97-AF65-F5344CB8AC3E}">
        <p14:creationId xmlns:p14="http://schemas.microsoft.com/office/powerpoint/2010/main" val="1631002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28600" y="152401"/>
            <a:ext cx="8077200" cy="9905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487135" y="1981200"/>
            <a:ext cx="2865665"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2588" y="3907972"/>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228600" y="137160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465364" y="46482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pic>
        <p:nvPicPr>
          <p:cNvPr id="12" name="Content Placeholder 11"/>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01489" y="1543050"/>
            <a:ext cx="5099636" cy="4501087"/>
          </a:xfrm>
        </p:spPr>
      </p:pic>
      <p:sp>
        <p:nvSpPr>
          <p:cNvPr id="11" name="Title 10"/>
          <p:cNvSpPr>
            <a:spLocks noGrp="1"/>
          </p:cNvSpPr>
          <p:nvPr>
            <p:ph type="title"/>
          </p:nvPr>
        </p:nvSpPr>
        <p:spPr>
          <a:xfrm>
            <a:off x="114300" y="51934"/>
            <a:ext cx="8058150" cy="1036850"/>
          </a:xfrm>
        </p:spPr>
        <p:txBody>
          <a:bodyPr>
            <a:normAutofit fontScale="90000"/>
          </a:bodyPr>
          <a:lstStyle/>
          <a:p>
            <a:r>
              <a:rPr lang="en-US" sz="4800" b="1" dirty="0">
                <a:solidFill>
                  <a:srgbClr val="FFFF00"/>
                </a:solidFill>
              </a:rPr>
              <a:t>20 Great Time Management Tips</a:t>
            </a:r>
            <a:endParaRPr lang="en-US" sz="4800" dirty="0"/>
          </a:p>
        </p:txBody>
      </p:sp>
      <p:sp>
        <p:nvSpPr>
          <p:cNvPr id="15" name="TextBox 14"/>
          <p:cNvSpPr txBox="1"/>
          <p:nvPr/>
        </p:nvSpPr>
        <p:spPr>
          <a:xfrm>
            <a:off x="706821" y="53340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331784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52401"/>
            <a:ext cx="8077200" cy="9905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97180" y="1524000"/>
            <a:ext cx="8328660" cy="4648200"/>
          </a:xfrm>
        </p:spPr>
        <p:txBody>
          <a:bodyPr>
            <a:normAutofit fontScale="92500" lnSpcReduction="10000"/>
          </a:bodyPr>
          <a:lstStyle/>
          <a:p>
            <a:pPr marL="0" indent="0">
              <a:buNone/>
            </a:pPr>
            <a:r>
              <a:rPr lang="en-US" sz="3600" b="1" dirty="0"/>
              <a:t>Times are tough aren’t they</a:t>
            </a:r>
            <a:r>
              <a:rPr lang="en-US" sz="3600" b="1" dirty="0" smtClean="0"/>
              <a:t>? </a:t>
            </a:r>
          </a:p>
          <a:p>
            <a:pPr marL="0" indent="0">
              <a:buNone/>
            </a:pPr>
            <a:r>
              <a:rPr lang="en-US" dirty="0" smtClean="0"/>
              <a:t>We </a:t>
            </a:r>
            <a:r>
              <a:rPr lang="en-US" dirty="0"/>
              <a:t>are hearing the word recession </a:t>
            </a:r>
            <a:r>
              <a:rPr lang="en-US" dirty="0" smtClean="0"/>
              <a:t>mentioned every </a:t>
            </a:r>
            <a:r>
              <a:rPr lang="en-US" dirty="0"/>
              <a:t>time we pick up a newspaper, turn on the radio, or watch the news on TV. </a:t>
            </a:r>
            <a:endParaRPr lang="en-US" dirty="0" smtClean="0"/>
          </a:p>
          <a:p>
            <a:pPr marL="0" indent="0">
              <a:buNone/>
            </a:pPr>
            <a:r>
              <a:rPr lang="en-US" dirty="0" smtClean="0"/>
              <a:t>All </a:t>
            </a:r>
            <a:r>
              <a:rPr lang="en-US" dirty="0"/>
              <a:t>the talk of doom and gloom can really damage our confidence and self-belief.</a:t>
            </a:r>
          </a:p>
          <a:p>
            <a:pPr marL="0" indent="0">
              <a:buNone/>
            </a:pPr>
            <a:r>
              <a:rPr lang="en-US" dirty="0" smtClean="0"/>
              <a:t>Having </a:t>
            </a:r>
            <a:r>
              <a:rPr lang="en-US" dirty="0"/>
              <a:t>lived through the previous recession I can reassure you that </a:t>
            </a:r>
            <a:r>
              <a:rPr lang="en-US" dirty="0" smtClean="0"/>
              <a:t>some salespeople </a:t>
            </a:r>
            <a:r>
              <a:rPr lang="en-US" dirty="0"/>
              <a:t>did well and others didn’t. </a:t>
            </a:r>
            <a:endParaRPr lang="en-US" dirty="0" smtClean="0"/>
          </a:p>
          <a:p>
            <a:pPr marL="0" indent="0">
              <a:buNone/>
            </a:pPr>
            <a:r>
              <a:rPr lang="en-US" dirty="0" smtClean="0"/>
              <a:t>Which </a:t>
            </a:r>
            <a:r>
              <a:rPr lang="en-US" dirty="0"/>
              <a:t>group would you rather belong to?</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73712" y="524958"/>
            <a:ext cx="563336" cy="199764"/>
          </a:xfrm>
          <a:prstGeom prst="rect">
            <a:avLst/>
          </a:prstGeom>
        </p:spPr>
      </p:pic>
      <p:sp>
        <p:nvSpPr>
          <p:cNvPr id="6" name="Title 1"/>
          <p:cNvSpPr>
            <a:spLocks noGrp="1"/>
          </p:cNvSpPr>
          <p:nvPr>
            <p:ph type="title"/>
          </p:nvPr>
        </p:nvSpPr>
        <p:spPr>
          <a:xfrm>
            <a:off x="175260" y="21454"/>
            <a:ext cx="7997190" cy="1036850"/>
          </a:xfrm>
        </p:spPr>
        <p:txBody>
          <a:bodyPr>
            <a:normAutofit/>
          </a:bodyPr>
          <a:lstStyle/>
          <a:p>
            <a:r>
              <a:rPr lang="en-US" sz="4400" b="1" dirty="0">
                <a:solidFill>
                  <a:srgbClr val="FFFF00"/>
                </a:solidFill>
              </a:rPr>
              <a:t>20 Great Time Management Tips</a:t>
            </a:r>
            <a:endParaRPr lang="en-US" sz="4400" dirty="0">
              <a:solidFill>
                <a:srgbClr val="FFFF00"/>
              </a:solidFill>
            </a:endParaRPr>
          </a:p>
        </p:txBody>
      </p:sp>
    </p:spTree>
    <p:extLst>
      <p:ext uri="{BB962C8B-B14F-4D97-AF65-F5344CB8AC3E}">
        <p14:creationId xmlns:p14="http://schemas.microsoft.com/office/powerpoint/2010/main" val="3067048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52401"/>
            <a:ext cx="8077200" cy="9905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 y="1656080"/>
            <a:ext cx="7985760" cy="4998720"/>
          </a:xfrm>
        </p:spPr>
        <p:txBody>
          <a:bodyPr>
            <a:normAutofit fontScale="77500" lnSpcReduction="20000"/>
          </a:bodyPr>
          <a:lstStyle/>
          <a:p>
            <a:pPr marL="0" indent="0">
              <a:buNone/>
            </a:pPr>
            <a:r>
              <a:rPr lang="en-US" dirty="0" smtClean="0"/>
              <a:t>To </a:t>
            </a:r>
            <a:r>
              <a:rPr lang="en-US" dirty="0"/>
              <a:t>sell successfully in a recession you need a strategy; a plan of action to help you succeed.</a:t>
            </a:r>
          </a:p>
          <a:p>
            <a:pPr marL="0" indent="0">
              <a:buNone/>
            </a:pPr>
            <a:r>
              <a:rPr lang="en-US" dirty="0" smtClean="0"/>
              <a:t>During </a:t>
            </a:r>
            <a:r>
              <a:rPr lang="en-US" dirty="0"/>
              <a:t>the depression in America in the thirties, two companies that did well were Kellogg and Procter and Gamble. They did it by increasing their spend on advertising while other companies were busy slashing their advertising budgets.</a:t>
            </a:r>
          </a:p>
          <a:p>
            <a:pPr marL="0" indent="0">
              <a:buNone/>
            </a:pPr>
            <a:r>
              <a:rPr lang="en-US" dirty="0" smtClean="0"/>
              <a:t>As </a:t>
            </a:r>
            <a:r>
              <a:rPr lang="en-US" dirty="0"/>
              <a:t>salespeople, we need to redouble our efforts when times are hard. See more customers, give better service and try to stay confident,</a:t>
            </a:r>
          </a:p>
          <a:p>
            <a:pPr marL="0" indent="0">
              <a:buNone/>
            </a:pPr>
            <a:r>
              <a:rPr lang="en-US" dirty="0" smtClean="0"/>
              <a:t>This </a:t>
            </a:r>
            <a:r>
              <a:rPr lang="en-US" dirty="0"/>
              <a:t>means working harder and smarter so that you get your share of the business that is still out there. </a:t>
            </a:r>
            <a:endParaRPr lang="en-US" dirty="0" smtClean="0"/>
          </a:p>
          <a:p>
            <a:pPr marL="0" indent="0">
              <a:buNone/>
            </a:pPr>
            <a:r>
              <a:rPr lang="en-US" dirty="0" smtClean="0"/>
              <a:t>Remember</a:t>
            </a:r>
            <a:r>
              <a:rPr lang="en-US" dirty="0"/>
              <a:t>, 95% of salespeople don’t have a plan and the key to successful selling is confidence and planning.</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7992" y="565598"/>
            <a:ext cx="563336" cy="199764"/>
          </a:xfrm>
          <a:prstGeom prst="rect">
            <a:avLst/>
          </a:prstGeom>
        </p:spPr>
      </p:pic>
      <p:sp>
        <p:nvSpPr>
          <p:cNvPr id="6" name="Title 1"/>
          <p:cNvSpPr>
            <a:spLocks noGrp="1"/>
          </p:cNvSpPr>
          <p:nvPr>
            <p:ph type="title"/>
          </p:nvPr>
        </p:nvSpPr>
        <p:spPr>
          <a:xfrm>
            <a:off x="175260" y="21454"/>
            <a:ext cx="7997190" cy="1036850"/>
          </a:xfrm>
        </p:spPr>
        <p:txBody>
          <a:bodyPr>
            <a:normAutofit/>
          </a:bodyPr>
          <a:lstStyle/>
          <a:p>
            <a:r>
              <a:rPr lang="en-US" sz="4400" b="1" dirty="0">
                <a:solidFill>
                  <a:srgbClr val="FFFF00"/>
                </a:solidFill>
              </a:rPr>
              <a:t>20 Great Time Management Tips</a:t>
            </a:r>
            <a:endParaRPr lang="en-US" sz="4400" dirty="0">
              <a:solidFill>
                <a:srgbClr val="FFFF00"/>
              </a:solidFill>
            </a:endParaRPr>
          </a:p>
        </p:txBody>
      </p:sp>
    </p:spTree>
    <p:extLst>
      <p:ext uri="{BB962C8B-B14F-4D97-AF65-F5344CB8AC3E}">
        <p14:creationId xmlns:p14="http://schemas.microsoft.com/office/powerpoint/2010/main" val="412869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52401"/>
            <a:ext cx="8077200" cy="9905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 y="1656080"/>
            <a:ext cx="7985760" cy="4998720"/>
          </a:xfrm>
        </p:spPr>
        <p:txBody>
          <a:bodyPr>
            <a:normAutofit/>
          </a:bodyPr>
          <a:lstStyle/>
          <a:p>
            <a:pPr marL="0" indent="0">
              <a:buNone/>
            </a:pPr>
            <a:endParaRPr lang="en-US" dirty="0"/>
          </a:p>
          <a:p>
            <a:pPr marL="0" indent="0">
              <a:buNone/>
            </a:pPr>
            <a:endParaRPr lang="en-US" dirty="0"/>
          </a:p>
        </p:txBody>
      </p:sp>
      <p:sp>
        <p:nvSpPr>
          <p:cNvPr id="4" name="Rectangle 3"/>
          <p:cNvSpPr/>
          <p:nvPr/>
        </p:nvSpPr>
        <p:spPr>
          <a:xfrm>
            <a:off x="228600" y="1143000"/>
            <a:ext cx="8762728" cy="5816977"/>
          </a:xfrm>
          <a:prstGeom prst="rect">
            <a:avLst/>
          </a:prstGeom>
        </p:spPr>
        <p:txBody>
          <a:bodyPr wrap="square">
            <a:spAutoFit/>
          </a:bodyPr>
          <a:lstStyle/>
          <a:p>
            <a:r>
              <a:rPr lang="en-US" sz="2800" b="1" dirty="0"/>
              <a:t>Here are the tips:</a:t>
            </a:r>
          </a:p>
          <a:p>
            <a:r>
              <a:rPr lang="en-US" sz="2000" dirty="0"/>
              <a:t> </a:t>
            </a:r>
          </a:p>
          <a:p>
            <a:r>
              <a:rPr lang="en-US" dirty="0"/>
              <a:t>1.  </a:t>
            </a:r>
            <a:r>
              <a:rPr lang="en-US" b="1" dirty="0"/>
              <a:t>Begin by defining your job purpose. </a:t>
            </a:r>
            <a:r>
              <a:rPr lang="en-US" dirty="0"/>
              <a:t>Write down the purpose of your job in</a:t>
            </a:r>
          </a:p>
          <a:p>
            <a:r>
              <a:rPr lang="en-US" dirty="0"/>
              <a:t>2 sentences. This is really important. It helps you decide, as you go through your working day whether the next thing you are about to do is moving you nearer to achieving your job purpose or not. Time management is about making choices. The most successful salespeople focus on activities that are important and move them towards achieving their objectives</a:t>
            </a:r>
          </a:p>
          <a:p>
            <a:r>
              <a:rPr lang="en-US" dirty="0"/>
              <a:t> </a:t>
            </a:r>
          </a:p>
          <a:p>
            <a:r>
              <a:rPr lang="en-US" dirty="0"/>
              <a:t>2.  </a:t>
            </a:r>
            <a:r>
              <a:rPr lang="en-US" b="1" dirty="0"/>
              <a:t>Set yourself objectives. </a:t>
            </a:r>
            <a:r>
              <a:rPr lang="en-US" dirty="0"/>
              <a:t>These should be short, medium and long term.</a:t>
            </a:r>
          </a:p>
          <a:p>
            <a:r>
              <a:rPr lang="en-US" dirty="0"/>
              <a:t>Write them down.</a:t>
            </a:r>
          </a:p>
          <a:p>
            <a:endParaRPr lang="en-US" dirty="0"/>
          </a:p>
          <a:p>
            <a:r>
              <a:rPr lang="en-US" dirty="0"/>
              <a:t>3.  </a:t>
            </a:r>
            <a:r>
              <a:rPr lang="en-US" b="1" dirty="0"/>
              <a:t>Write yourself a sales plan.</a:t>
            </a:r>
            <a:endParaRPr lang="en-US" dirty="0"/>
          </a:p>
          <a:p>
            <a:r>
              <a:rPr lang="en-US" dirty="0"/>
              <a:t> </a:t>
            </a:r>
          </a:p>
          <a:p>
            <a:r>
              <a:rPr lang="en-US" dirty="0"/>
              <a:t>4.  </a:t>
            </a:r>
            <a:r>
              <a:rPr lang="en-US" b="1" dirty="0"/>
              <a:t>Understand the importance of opportunity cost. </a:t>
            </a:r>
            <a:r>
              <a:rPr lang="en-US" dirty="0"/>
              <a:t>Basically, this means you can only do one thing at once. To be a top time manager you need to be</a:t>
            </a:r>
          </a:p>
          <a:p>
            <a:r>
              <a:rPr lang="en-US" dirty="0"/>
              <a:t>good at setting priorities. What are the really important parts of your job that you need to focus on? For some salespeople prospecting is vital. Finding new contacts and customers is of the utmost importance. For others, customer care is the major issue. Focus your time on the important stuff</a:t>
            </a:r>
            <a:r>
              <a:rPr lang="en-US" dirty="0" smtClean="0"/>
              <a:t>.</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7992" y="565598"/>
            <a:ext cx="563336" cy="199764"/>
          </a:xfrm>
          <a:prstGeom prst="rect">
            <a:avLst/>
          </a:prstGeom>
        </p:spPr>
      </p:pic>
      <p:sp>
        <p:nvSpPr>
          <p:cNvPr id="7" name="Title 1"/>
          <p:cNvSpPr>
            <a:spLocks noGrp="1"/>
          </p:cNvSpPr>
          <p:nvPr>
            <p:ph type="title"/>
          </p:nvPr>
        </p:nvSpPr>
        <p:spPr>
          <a:xfrm>
            <a:off x="175260" y="21454"/>
            <a:ext cx="7997190" cy="1036850"/>
          </a:xfrm>
        </p:spPr>
        <p:txBody>
          <a:bodyPr>
            <a:normAutofit/>
          </a:bodyPr>
          <a:lstStyle/>
          <a:p>
            <a:r>
              <a:rPr lang="en-US" sz="4400" b="1" dirty="0">
                <a:solidFill>
                  <a:srgbClr val="FFFF00"/>
                </a:solidFill>
              </a:rPr>
              <a:t>20 Great Time Management Tips</a:t>
            </a:r>
            <a:endParaRPr lang="en-US" sz="4400" dirty="0">
              <a:solidFill>
                <a:srgbClr val="FFFF00"/>
              </a:solidFill>
            </a:endParaRPr>
          </a:p>
        </p:txBody>
      </p:sp>
    </p:spTree>
    <p:extLst>
      <p:ext uri="{BB962C8B-B14F-4D97-AF65-F5344CB8AC3E}">
        <p14:creationId xmlns:p14="http://schemas.microsoft.com/office/powerpoint/2010/main" val="2150484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52401"/>
            <a:ext cx="8077200" cy="9905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 y="1656080"/>
            <a:ext cx="7985760" cy="4998720"/>
          </a:xfrm>
        </p:spPr>
        <p:txBody>
          <a:bodyPr>
            <a:normAutofit/>
          </a:bodyPr>
          <a:lstStyle/>
          <a:p>
            <a:pPr marL="0" indent="0">
              <a:buNone/>
            </a:pPr>
            <a:endParaRPr lang="en-US" dirty="0"/>
          </a:p>
          <a:p>
            <a:pPr marL="0" indent="0">
              <a:buNone/>
            </a:pPr>
            <a:endParaRPr lang="en-US" dirty="0"/>
          </a:p>
        </p:txBody>
      </p:sp>
      <p:sp>
        <p:nvSpPr>
          <p:cNvPr id="4" name="Rectangle 3"/>
          <p:cNvSpPr/>
          <p:nvPr/>
        </p:nvSpPr>
        <p:spPr>
          <a:xfrm>
            <a:off x="411752" y="1524000"/>
            <a:ext cx="8016240" cy="4708981"/>
          </a:xfrm>
          <a:prstGeom prst="rect">
            <a:avLst/>
          </a:prstGeom>
        </p:spPr>
        <p:txBody>
          <a:bodyPr wrap="square">
            <a:spAutoFit/>
          </a:bodyPr>
          <a:lstStyle/>
          <a:p>
            <a:r>
              <a:rPr lang="en-US" sz="2000" dirty="0"/>
              <a:t>5.  </a:t>
            </a:r>
            <a:r>
              <a:rPr lang="en-US" sz="2000" b="1" dirty="0"/>
              <a:t>Do it now. </a:t>
            </a:r>
            <a:r>
              <a:rPr lang="en-US" sz="2000" dirty="0"/>
              <a:t>This is based on a great book called Do it Now: Break the Procrastination Habit by William J. </a:t>
            </a:r>
            <a:r>
              <a:rPr lang="en-US" sz="2000" dirty="0" err="1"/>
              <a:t>Knaus</a:t>
            </a:r>
            <a:r>
              <a:rPr lang="en-US" sz="2000" dirty="0"/>
              <a:t>. It encourages us to get things done straight away, rather than spending our lives shuffling piles of paper and writing lists. If it can be done quickly, just do it. This particularly applies to the jobs people avoid like planning and prospecting.</a:t>
            </a:r>
          </a:p>
          <a:p>
            <a:r>
              <a:rPr lang="en-US" sz="2000" dirty="0"/>
              <a:t> </a:t>
            </a:r>
          </a:p>
          <a:p>
            <a:r>
              <a:rPr lang="en-US" sz="2000" dirty="0"/>
              <a:t>6.  </a:t>
            </a:r>
            <a:r>
              <a:rPr lang="en-US" sz="2000" b="1" dirty="0"/>
              <a:t>Understand the Pareto principle. </a:t>
            </a:r>
            <a:r>
              <a:rPr lang="en-US" sz="2000" dirty="0"/>
              <a:t>80% of our effective work tends to be done in 20% of our time. We waste a lot of time being busy. Here is another statistic. Most salespeople spend only 5% of their time in productive selling situations. In a study carried out across Europe, it was also found that 41% of the average salesperson’s time is spent in the car. Our aim must be to increase the time we spend productively selling our products.</a:t>
            </a:r>
          </a:p>
          <a:p>
            <a:r>
              <a:rPr lang="en-US" sz="2000" dirty="0"/>
              <a:t> </a:t>
            </a:r>
          </a:p>
          <a:p>
            <a:r>
              <a:rPr lang="en-US" sz="2000" dirty="0"/>
              <a:t>7.  </a:t>
            </a:r>
            <a:r>
              <a:rPr lang="en-US" sz="2000" b="1" dirty="0" smtClean="0"/>
              <a:t>Prioritize </a:t>
            </a:r>
            <a:r>
              <a:rPr lang="en-US" sz="2000" b="1" dirty="0"/>
              <a:t>tasks. </a:t>
            </a:r>
            <a:r>
              <a:rPr lang="en-US" sz="2000" dirty="0"/>
              <a:t>In time management terms we rank different tasks in terms of their urgency and their importance.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7992" y="565598"/>
            <a:ext cx="563336" cy="199764"/>
          </a:xfrm>
          <a:prstGeom prst="rect">
            <a:avLst/>
          </a:prstGeom>
        </p:spPr>
      </p:pic>
      <p:sp>
        <p:nvSpPr>
          <p:cNvPr id="7" name="Title 1"/>
          <p:cNvSpPr>
            <a:spLocks noGrp="1"/>
          </p:cNvSpPr>
          <p:nvPr>
            <p:ph type="title"/>
          </p:nvPr>
        </p:nvSpPr>
        <p:spPr>
          <a:xfrm>
            <a:off x="175260" y="21454"/>
            <a:ext cx="7997190" cy="1036850"/>
          </a:xfrm>
        </p:spPr>
        <p:txBody>
          <a:bodyPr>
            <a:normAutofit/>
          </a:bodyPr>
          <a:lstStyle/>
          <a:p>
            <a:r>
              <a:rPr lang="en-US" sz="4400" b="1" dirty="0">
                <a:solidFill>
                  <a:srgbClr val="FFFF00"/>
                </a:solidFill>
              </a:rPr>
              <a:t>20 Great Time Management Tips</a:t>
            </a:r>
            <a:endParaRPr lang="en-US" sz="4400" dirty="0">
              <a:solidFill>
                <a:srgbClr val="FFFF00"/>
              </a:solidFill>
            </a:endParaRPr>
          </a:p>
        </p:txBody>
      </p:sp>
    </p:spTree>
    <p:extLst>
      <p:ext uri="{BB962C8B-B14F-4D97-AF65-F5344CB8AC3E}">
        <p14:creationId xmlns:p14="http://schemas.microsoft.com/office/powerpoint/2010/main" val="1489142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52401"/>
            <a:ext cx="8077200" cy="9905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 y="1656080"/>
            <a:ext cx="7985760" cy="4998720"/>
          </a:xfrm>
        </p:spPr>
        <p:txBody>
          <a:bodyPr>
            <a:normAutofit/>
          </a:bodyPr>
          <a:lstStyle/>
          <a:p>
            <a:pPr marL="0" indent="0">
              <a:buNone/>
            </a:pPr>
            <a:endParaRPr lang="en-US" dirty="0"/>
          </a:p>
          <a:p>
            <a:pPr marL="0" indent="0">
              <a:buNone/>
            </a:pPr>
            <a:endParaRPr lang="en-US" dirty="0"/>
          </a:p>
        </p:txBody>
      </p:sp>
      <p:sp>
        <p:nvSpPr>
          <p:cNvPr id="4" name="Rectangle 3"/>
          <p:cNvSpPr/>
          <p:nvPr/>
        </p:nvSpPr>
        <p:spPr>
          <a:xfrm>
            <a:off x="250371" y="1153886"/>
            <a:ext cx="8720818" cy="5747727"/>
          </a:xfrm>
          <a:prstGeom prst="rect">
            <a:avLst/>
          </a:prstGeom>
        </p:spPr>
        <p:txBody>
          <a:bodyPr wrap="square">
            <a:spAutoFit/>
          </a:bodyPr>
          <a:lstStyle/>
          <a:p>
            <a:r>
              <a:rPr lang="en-US" sz="1750" dirty="0"/>
              <a:t>8.  </a:t>
            </a:r>
            <a:r>
              <a:rPr lang="en-US" sz="1750" b="1" dirty="0"/>
              <a:t>Learn to say no. </a:t>
            </a:r>
            <a:r>
              <a:rPr lang="en-US" sz="1750" dirty="0"/>
              <a:t>If you are the sort of person who can’t say no, I can guarantee you are spending too much time doing things that are not helping you move towards achieving your objectives. Salespeople are measured by results. This is one of the hardest lessons the average salesperson has to learn and yet is one of the most effective ways of becoming more productive.</a:t>
            </a:r>
          </a:p>
          <a:p>
            <a:r>
              <a:rPr lang="en-US" sz="1750" dirty="0"/>
              <a:t> </a:t>
            </a:r>
          </a:p>
          <a:p>
            <a:r>
              <a:rPr lang="en-US" sz="1750" dirty="0"/>
              <a:t>9.  </a:t>
            </a:r>
            <a:r>
              <a:rPr lang="en-US" sz="1750" b="1" dirty="0"/>
              <a:t>Start work earlier. </a:t>
            </a:r>
            <a:r>
              <a:rPr lang="en-US" sz="1750" dirty="0"/>
              <a:t>Work harder. Modern buyers don’t work 9.00 to 5.00. A sizeable proportion of buyers are willing to meet with salespeople and accept telephone calls between 8.00 and 6.00. Most salespeople try to contact buyers between 10.30 and 12.00 and 2.00 and 4.00. Be different. Try to fit in an extra appointment each day and you will be amazed at the results.</a:t>
            </a:r>
          </a:p>
          <a:p>
            <a:r>
              <a:rPr lang="en-US" sz="1750" dirty="0"/>
              <a:t> </a:t>
            </a:r>
          </a:p>
          <a:p>
            <a:r>
              <a:rPr lang="en-US" sz="1750" dirty="0"/>
              <a:t>10. </a:t>
            </a:r>
            <a:r>
              <a:rPr lang="en-US" sz="1750" b="1" dirty="0"/>
              <a:t>Do more prospecting</a:t>
            </a:r>
            <a:r>
              <a:rPr lang="en-US" sz="1750" dirty="0"/>
              <a:t>. Set yourself a prospecting target for each week and stick to it. In the long term it will give you a regular supply of new business.</a:t>
            </a:r>
          </a:p>
          <a:p>
            <a:r>
              <a:rPr lang="en-US" sz="1750" dirty="0"/>
              <a:t> </a:t>
            </a:r>
          </a:p>
          <a:p>
            <a:r>
              <a:rPr lang="en-US" sz="1750" dirty="0" smtClean="0"/>
              <a:t>11</a:t>
            </a:r>
            <a:r>
              <a:rPr lang="en-US" sz="1750" dirty="0"/>
              <a:t>. </a:t>
            </a:r>
            <a:r>
              <a:rPr lang="en-US" sz="1750" b="1" dirty="0"/>
              <a:t>Build time into your schedule to develop your sales skills. </a:t>
            </a:r>
            <a:endParaRPr lang="en-US" sz="1750" b="1" dirty="0" smtClean="0"/>
          </a:p>
          <a:p>
            <a:r>
              <a:rPr lang="en-US" sz="1750" dirty="0" smtClean="0"/>
              <a:t>Remember</a:t>
            </a:r>
            <a:r>
              <a:rPr lang="en-US" sz="1750" dirty="0"/>
              <a:t> </a:t>
            </a:r>
            <a:r>
              <a:rPr lang="en-US" sz="1750" dirty="0" smtClean="0"/>
              <a:t>the </a:t>
            </a:r>
            <a:r>
              <a:rPr lang="en-US" sz="1750" dirty="0"/>
              <a:t>old saying: The harder I practice the luckier I get. Most people attribute this quote to the golfer Gary Player. </a:t>
            </a:r>
            <a:r>
              <a:rPr lang="en-US" sz="1750" dirty="0" smtClean="0"/>
              <a:t> </a:t>
            </a:r>
          </a:p>
          <a:p>
            <a:r>
              <a:rPr lang="en-US" sz="1750" dirty="0" smtClean="0"/>
              <a:t>It </a:t>
            </a:r>
            <a:r>
              <a:rPr lang="en-US" sz="1750" dirty="0"/>
              <a:t>was actually Thomas Jefferson (</a:t>
            </a:r>
            <a:r>
              <a:rPr lang="en-US" sz="1750" dirty="0" smtClean="0"/>
              <a:t>1743-1826</a:t>
            </a:r>
            <a:r>
              <a:rPr lang="en-US" sz="1750" dirty="0"/>
              <a:t>) who is quoted "I'm a great believer in luck, and I find the harder I work the more I have of it." Work on developing your sales skills and make the most of training opportunities.</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7992" y="565598"/>
            <a:ext cx="563336" cy="199764"/>
          </a:xfrm>
          <a:prstGeom prst="rect">
            <a:avLst/>
          </a:prstGeom>
        </p:spPr>
      </p:pic>
      <p:sp>
        <p:nvSpPr>
          <p:cNvPr id="7" name="Title 1"/>
          <p:cNvSpPr>
            <a:spLocks noGrp="1"/>
          </p:cNvSpPr>
          <p:nvPr>
            <p:ph type="title"/>
          </p:nvPr>
        </p:nvSpPr>
        <p:spPr>
          <a:xfrm>
            <a:off x="175260" y="21454"/>
            <a:ext cx="7997190" cy="1036850"/>
          </a:xfrm>
        </p:spPr>
        <p:txBody>
          <a:bodyPr>
            <a:normAutofit/>
          </a:bodyPr>
          <a:lstStyle/>
          <a:p>
            <a:r>
              <a:rPr lang="en-US" sz="4400" b="1" dirty="0">
                <a:solidFill>
                  <a:srgbClr val="FFFF00"/>
                </a:solidFill>
              </a:rPr>
              <a:t>20 Great Time Management Tips</a:t>
            </a:r>
            <a:endParaRPr lang="en-US" sz="4400" dirty="0">
              <a:solidFill>
                <a:srgbClr val="FFFF00"/>
              </a:solidFill>
            </a:endParaRPr>
          </a:p>
        </p:txBody>
      </p:sp>
    </p:spTree>
    <p:extLst>
      <p:ext uri="{BB962C8B-B14F-4D97-AF65-F5344CB8AC3E}">
        <p14:creationId xmlns:p14="http://schemas.microsoft.com/office/powerpoint/2010/main" val="309908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52401"/>
            <a:ext cx="8077200" cy="9905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 y="1656080"/>
            <a:ext cx="7985760" cy="4998720"/>
          </a:xfrm>
        </p:spPr>
        <p:txBody>
          <a:bodyPr>
            <a:normAutofit/>
          </a:bodyPr>
          <a:lstStyle/>
          <a:p>
            <a:pPr marL="0" indent="0">
              <a:buNone/>
            </a:pPr>
            <a:endParaRPr lang="en-US" dirty="0"/>
          </a:p>
          <a:p>
            <a:pPr marL="0" indent="0">
              <a:buNone/>
            </a:pPr>
            <a:endParaRPr lang="en-US" dirty="0"/>
          </a:p>
        </p:txBody>
      </p:sp>
      <p:sp>
        <p:nvSpPr>
          <p:cNvPr id="4" name="Rectangle 3"/>
          <p:cNvSpPr/>
          <p:nvPr/>
        </p:nvSpPr>
        <p:spPr>
          <a:xfrm>
            <a:off x="228600" y="1219200"/>
            <a:ext cx="8199392" cy="5355312"/>
          </a:xfrm>
          <a:prstGeom prst="rect">
            <a:avLst/>
          </a:prstGeom>
        </p:spPr>
        <p:txBody>
          <a:bodyPr wrap="square">
            <a:spAutoFit/>
          </a:bodyPr>
          <a:lstStyle/>
          <a:p>
            <a:r>
              <a:rPr lang="en-US" dirty="0"/>
              <a:t>12. </a:t>
            </a:r>
            <a:r>
              <a:rPr lang="en-US" b="1" dirty="0"/>
              <a:t>Combine tasks. </a:t>
            </a:r>
            <a:r>
              <a:rPr lang="en-US" b="1" dirty="0" smtClean="0"/>
              <a:t> </a:t>
            </a:r>
            <a:r>
              <a:rPr lang="en-US" dirty="0" smtClean="0"/>
              <a:t>Grouping </a:t>
            </a:r>
            <a:r>
              <a:rPr lang="en-US" dirty="0"/>
              <a:t>tasks together makes for greater efficiency.</a:t>
            </a:r>
          </a:p>
          <a:p>
            <a:r>
              <a:rPr lang="en-US" dirty="0"/>
              <a:t>This applies particularly to prospecting, planning and telephoning activities.</a:t>
            </a:r>
          </a:p>
          <a:p>
            <a:r>
              <a:rPr lang="en-US" dirty="0"/>
              <a:t> </a:t>
            </a:r>
          </a:p>
          <a:p>
            <a:r>
              <a:rPr lang="en-US" dirty="0"/>
              <a:t>13. </a:t>
            </a:r>
            <a:r>
              <a:rPr lang="en-US" b="1" dirty="0"/>
              <a:t>Use technology. </a:t>
            </a:r>
            <a:r>
              <a:rPr lang="en-US" b="1" dirty="0" smtClean="0"/>
              <a:t> </a:t>
            </a:r>
            <a:r>
              <a:rPr lang="en-US" dirty="0" smtClean="0"/>
              <a:t>E-mail </a:t>
            </a:r>
            <a:r>
              <a:rPr lang="en-US" dirty="0"/>
              <a:t>marketing is amazing. I have some tips I can let you have if you are interested. </a:t>
            </a:r>
            <a:r>
              <a:rPr lang="en-US" dirty="0" smtClean="0"/>
              <a:t> In </a:t>
            </a:r>
            <a:r>
              <a:rPr lang="en-US" dirty="0"/>
              <a:t>addition to this the technology available on the average computer and mobile phone can help you get better </a:t>
            </a:r>
            <a:r>
              <a:rPr lang="en-US" dirty="0" smtClean="0"/>
              <a:t>organized.</a:t>
            </a:r>
            <a:endParaRPr lang="en-US" dirty="0"/>
          </a:p>
          <a:p>
            <a:r>
              <a:rPr lang="en-US" dirty="0"/>
              <a:t> </a:t>
            </a:r>
          </a:p>
          <a:p>
            <a:r>
              <a:rPr lang="en-US" dirty="0"/>
              <a:t>14. </a:t>
            </a:r>
            <a:r>
              <a:rPr lang="en-US" b="1" dirty="0"/>
              <a:t>Use the internet for sales planning. </a:t>
            </a:r>
            <a:r>
              <a:rPr lang="en-US" b="1" dirty="0" smtClean="0"/>
              <a:t> </a:t>
            </a:r>
            <a:r>
              <a:rPr lang="en-US" dirty="0" smtClean="0"/>
              <a:t>All </a:t>
            </a:r>
            <a:r>
              <a:rPr lang="en-US" dirty="0"/>
              <a:t>the information you will ever need is out there.</a:t>
            </a:r>
          </a:p>
          <a:p>
            <a:r>
              <a:rPr lang="en-US" dirty="0"/>
              <a:t> </a:t>
            </a:r>
          </a:p>
          <a:p>
            <a:r>
              <a:rPr lang="en-US" dirty="0"/>
              <a:t>15. </a:t>
            </a:r>
            <a:r>
              <a:rPr lang="en-US" b="1" dirty="0"/>
              <a:t>Put together systems for managing your administration. </a:t>
            </a:r>
            <a:r>
              <a:rPr lang="en-US" b="1" dirty="0" smtClean="0"/>
              <a:t>  Yes</a:t>
            </a:r>
            <a:r>
              <a:rPr lang="en-US" dirty="0"/>
              <a:t>, I know this is the boring bit, but a well-planned admin system can save you a lot of time.</a:t>
            </a:r>
          </a:p>
          <a:p>
            <a:r>
              <a:rPr lang="en-US" dirty="0"/>
              <a:t> </a:t>
            </a:r>
          </a:p>
          <a:p>
            <a:r>
              <a:rPr lang="en-US" dirty="0"/>
              <a:t>16. </a:t>
            </a:r>
            <a:r>
              <a:rPr lang="en-US" b="1" dirty="0"/>
              <a:t>Ask yourself: Is this appointment worth it? </a:t>
            </a:r>
            <a:r>
              <a:rPr lang="en-US" b="1" dirty="0" smtClean="0"/>
              <a:t> </a:t>
            </a:r>
            <a:r>
              <a:rPr lang="en-US" dirty="0" smtClean="0"/>
              <a:t>I </a:t>
            </a:r>
            <a:r>
              <a:rPr lang="en-US" dirty="0"/>
              <a:t>know salespeople who will take out a full day of their time to go and see one customer, due to travel time and distance. </a:t>
            </a:r>
            <a:r>
              <a:rPr lang="en-US" dirty="0" smtClean="0"/>
              <a:t> If </a:t>
            </a:r>
            <a:r>
              <a:rPr lang="en-US" dirty="0"/>
              <a:t>it was your business, or if you were spending your own money would you consider this a good use of a day? </a:t>
            </a:r>
            <a:r>
              <a:rPr lang="en-US" dirty="0" smtClean="0"/>
              <a:t>  People </a:t>
            </a:r>
            <a:r>
              <a:rPr lang="en-US" dirty="0"/>
              <a:t>are happy to communicate by phone and e-mail. </a:t>
            </a:r>
            <a:r>
              <a:rPr lang="en-US" dirty="0" smtClean="0"/>
              <a:t>  Remember </a:t>
            </a:r>
            <a:r>
              <a:rPr lang="en-US" dirty="0"/>
              <a:t>opportunity cost. </a:t>
            </a:r>
            <a:r>
              <a:rPr lang="en-US" dirty="0" smtClean="0"/>
              <a:t>    Go </a:t>
            </a:r>
            <a:r>
              <a:rPr lang="en-US" dirty="0"/>
              <a:t>back to tip 4. What else could you have achieved with that day you spent in the car?</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7992" y="565598"/>
            <a:ext cx="563336" cy="199764"/>
          </a:xfrm>
          <a:prstGeom prst="rect">
            <a:avLst/>
          </a:prstGeom>
        </p:spPr>
      </p:pic>
      <p:sp>
        <p:nvSpPr>
          <p:cNvPr id="7" name="Title 1"/>
          <p:cNvSpPr>
            <a:spLocks noGrp="1"/>
          </p:cNvSpPr>
          <p:nvPr>
            <p:ph type="title"/>
          </p:nvPr>
        </p:nvSpPr>
        <p:spPr>
          <a:xfrm>
            <a:off x="175260" y="21454"/>
            <a:ext cx="7997190" cy="1036850"/>
          </a:xfrm>
        </p:spPr>
        <p:txBody>
          <a:bodyPr>
            <a:normAutofit/>
          </a:bodyPr>
          <a:lstStyle/>
          <a:p>
            <a:r>
              <a:rPr lang="en-US" sz="4400" b="1" dirty="0">
                <a:solidFill>
                  <a:srgbClr val="FFFF00"/>
                </a:solidFill>
              </a:rPr>
              <a:t>20 Great Time Management Tips</a:t>
            </a:r>
            <a:endParaRPr lang="en-US" sz="4400" dirty="0">
              <a:solidFill>
                <a:srgbClr val="FFFF00"/>
              </a:solidFill>
            </a:endParaRPr>
          </a:p>
        </p:txBody>
      </p:sp>
    </p:spTree>
    <p:extLst>
      <p:ext uri="{BB962C8B-B14F-4D97-AF65-F5344CB8AC3E}">
        <p14:creationId xmlns:p14="http://schemas.microsoft.com/office/powerpoint/2010/main" val="2864946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28600" y="152401"/>
            <a:ext cx="8077200" cy="9905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 y="1656080"/>
            <a:ext cx="7985760" cy="4998720"/>
          </a:xfrm>
        </p:spPr>
        <p:txBody>
          <a:bodyPr>
            <a:normAutofit/>
          </a:bodyPr>
          <a:lstStyle/>
          <a:p>
            <a:pPr marL="0" indent="0">
              <a:buNone/>
            </a:pPr>
            <a:endParaRPr lang="en-US" dirty="0"/>
          </a:p>
          <a:p>
            <a:pPr marL="0" indent="0">
              <a:buNone/>
            </a:pPr>
            <a:endParaRPr lang="en-US" dirty="0"/>
          </a:p>
        </p:txBody>
      </p:sp>
      <p:sp>
        <p:nvSpPr>
          <p:cNvPr id="4" name="Rectangle 3"/>
          <p:cNvSpPr/>
          <p:nvPr/>
        </p:nvSpPr>
        <p:spPr>
          <a:xfrm>
            <a:off x="304800" y="1295400"/>
            <a:ext cx="7665720" cy="5062924"/>
          </a:xfrm>
          <a:prstGeom prst="rect">
            <a:avLst/>
          </a:prstGeom>
        </p:spPr>
        <p:txBody>
          <a:bodyPr wrap="square">
            <a:spAutoFit/>
          </a:bodyPr>
          <a:lstStyle/>
          <a:p>
            <a:r>
              <a:rPr lang="en-US" sz="1900" dirty="0"/>
              <a:t>17. </a:t>
            </a:r>
            <a:r>
              <a:rPr lang="en-US" sz="1900" b="1" dirty="0"/>
              <a:t>Keep regular contact with existing customers. </a:t>
            </a:r>
            <a:r>
              <a:rPr lang="en-US" sz="1900" b="1" dirty="0" smtClean="0"/>
              <a:t> </a:t>
            </a:r>
            <a:r>
              <a:rPr lang="en-US" sz="1900" dirty="0" smtClean="0"/>
              <a:t>Many </a:t>
            </a:r>
            <a:r>
              <a:rPr lang="en-US" sz="1900" dirty="0"/>
              <a:t>salespeople don’t and miss out on future sales. </a:t>
            </a:r>
            <a:r>
              <a:rPr lang="en-US" sz="1900" dirty="0" smtClean="0"/>
              <a:t>  Most </a:t>
            </a:r>
            <a:r>
              <a:rPr lang="en-US" sz="1900" dirty="0"/>
              <a:t>customers who leave us do so because they feel neglected. </a:t>
            </a:r>
            <a:r>
              <a:rPr lang="en-US" sz="1900" dirty="0" smtClean="0"/>
              <a:t>  Again </a:t>
            </a:r>
            <a:r>
              <a:rPr lang="en-US" sz="1900" dirty="0"/>
              <a:t>use a wide range of methods to keep in touch. Keep them informed about new products and special offers.</a:t>
            </a:r>
          </a:p>
          <a:p>
            <a:r>
              <a:rPr lang="en-US" sz="1900" dirty="0"/>
              <a:t> </a:t>
            </a:r>
          </a:p>
          <a:p>
            <a:r>
              <a:rPr lang="en-US" sz="1900" dirty="0"/>
              <a:t>18. </a:t>
            </a:r>
            <a:r>
              <a:rPr lang="en-US" sz="1900" b="1" dirty="0"/>
              <a:t>Challenge unrealistic deadlines and unnecessary projects. </a:t>
            </a:r>
            <a:r>
              <a:rPr lang="en-US" sz="1900" b="1" dirty="0" smtClean="0"/>
              <a:t>   </a:t>
            </a:r>
            <a:r>
              <a:rPr lang="en-US" sz="1900" dirty="0" smtClean="0"/>
              <a:t>The </a:t>
            </a:r>
            <a:r>
              <a:rPr lang="en-US" sz="1900" dirty="0"/>
              <a:t>best time managers are assertive and understand the importance of managing their manager. </a:t>
            </a:r>
            <a:r>
              <a:rPr lang="en-US" sz="1900" dirty="0" smtClean="0"/>
              <a:t> Without </a:t>
            </a:r>
            <a:r>
              <a:rPr lang="en-US" sz="1900" dirty="0"/>
              <a:t>being negative or obstructive, focus on your job purpose and point out the impact of changing your planned schedule.</a:t>
            </a:r>
          </a:p>
          <a:p>
            <a:r>
              <a:rPr lang="en-US" sz="1900" dirty="0"/>
              <a:t> </a:t>
            </a:r>
          </a:p>
          <a:p>
            <a:r>
              <a:rPr lang="en-US" sz="1900" dirty="0"/>
              <a:t>19. </a:t>
            </a:r>
            <a:r>
              <a:rPr lang="en-US" sz="1900" b="1" dirty="0"/>
              <a:t>Build thinking time into your plan. </a:t>
            </a:r>
            <a:r>
              <a:rPr lang="en-US" sz="1900" b="1" dirty="0" smtClean="0"/>
              <a:t>  </a:t>
            </a:r>
            <a:r>
              <a:rPr lang="en-US" sz="1900" dirty="0" smtClean="0"/>
              <a:t>While </a:t>
            </a:r>
            <a:r>
              <a:rPr lang="en-US" sz="1900" dirty="0"/>
              <a:t>we all agree planning is important, so is reviewing progress and amending your strategy. </a:t>
            </a:r>
            <a:r>
              <a:rPr lang="en-US" sz="1900" dirty="0" smtClean="0"/>
              <a:t> Take </a:t>
            </a:r>
            <a:r>
              <a:rPr lang="en-US" sz="1900" dirty="0"/>
              <a:t>time out for this activity. </a:t>
            </a:r>
            <a:r>
              <a:rPr lang="en-US" sz="1900" dirty="0" smtClean="0"/>
              <a:t>  Plan </a:t>
            </a:r>
            <a:r>
              <a:rPr lang="en-US" sz="1900" dirty="0"/>
              <a:t>it into your diary and involve your manager.</a:t>
            </a:r>
          </a:p>
          <a:p>
            <a:r>
              <a:rPr lang="en-US" sz="1900" dirty="0"/>
              <a:t> </a:t>
            </a:r>
          </a:p>
          <a:p>
            <a:r>
              <a:rPr lang="en-US" sz="1900" dirty="0"/>
              <a:t>20. </a:t>
            </a:r>
            <a:r>
              <a:rPr lang="en-US" sz="1900" b="1" dirty="0"/>
              <a:t>Make sure you spend time with your friends and family</a:t>
            </a:r>
            <a:r>
              <a:rPr lang="en-US" sz="1900" dirty="0"/>
              <a:t>. </a:t>
            </a:r>
            <a:r>
              <a:rPr lang="en-US" sz="1900" dirty="0" smtClean="0"/>
              <a:t>  Look </a:t>
            </a:r>
            <a:r>
              <a:rPr lang="en-US" sz="1900" dirty="0"/>
              <a:t>after your health and relationships. </a:t>
            </a:r>
            <a:r>
              <a:rPr lang="en-US" sz="1900" dirty="0" smtClean="0"/>
              <a:t>  Work </a:t>
            </a:r>
            <a:r>
              <a:rPr lang="en-US" sz="1900" dirty="0"/>
              <a:t>is important, but is only one part of your life.</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7992" y="565598"/>
            <a:ext cx="563336" cy="199764"/>
          </a:xfrm>
          <a:prstGeom prst="rect">
            <a:avLst/>
          </a:prstGeom>
        </p:spPr>
      </p:pic>
      <p:sp>
        <p:nvSpPr>
          <p:cNvPr id="7" name="Title 1"/>
          <p:cNvSpPr>
            <a:spLocks noGrp="1"/>
          </p:cNvSpPr>
          <p:nvPr>
            <p:ph type="title"/>
          </p:nvPr>
        </p:nvSpPr>
        <p:spPr>
          <a:xfrm>
            <a:off x="175260" y="21454"/>
            <a:ext cx="7997190" cy="1036850"/>
          </a:xfrm>
        </p:spPr>
        <p:txBody>
          <a:bodyPr>
            <a:normAutofit/>
          </a:bodyPr>
          <a:lstStyle/>
          <a:p>
            <a:r>
              <a:rPr lang="en-US" sz="4400" b="1" dirty="0">
                <a:solidFill>
                  <a:srgbClr val="FFFF00"/>
                </a:solidFill>
              </a:rPr>
              <a:t>20 Great Time Management Tips</a:t>
            </a:r>
            <a:endParaRPr lang="en-US" sz="4400" dirty="0">
              <a:solidFill>
                <a:srgbClr val="FFFF00"/>
              </a:solidFill>
            </a:endParaRPr>
          </a:p>
        </p:txBody>
      </p:sp>
    </p:spTree>
    <p:extLst>
      <p:ext uri="{BB962C8B-B14F-4D97-AF65-F5344CB8AC3E}">
        <p14:creationId xmlns:p14="http://schemas.microsoft.com/office/powerpoint/2010/main" val="1448301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152401"/>
            <a:ext cx="8077200" cy="990599"/>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75260" y="21454"/>
            <a:ext cx="7997190" cy="1036850"/>
          </a:xfrm>
        </p:spPr>
        <p:txBody>
          <a:bodyPr>
            <a:normAutofit/>
          </a:bodyPr>
          <a:lstStyle/>
          <a:p>
            <a:r>
              <a:rPr lang="en-US" sz="4400" b="1" dirty="0">
                <a:solidFill>
                  <a:srgbClr val="FFFF00"/>
                </a:solidFill>
              </a:rPr>
              <a:t>20 Great Time Management Tips</a:t>
            </a:r>
            <a:endParaRPr lang="en-US" sz="4400" dirty="0">
              <a:solidFill>
                <a:srgbClr val="FFFF00"/>
              </a:solidFill>
            </a:endParaRPr>
          </a:p>
        </p:txBody>
      </p:sp>
      <p:sp>
        <p:nvSpPr>
          <p:cNvPr id="3" name="Content Placeholder 2"/>
          <p:cNvSpPr>
            <a:spLocks noGrp="1"/>
          </p:cNvSpPr>
          <p:nvPr>
            <p:ph idx="1"/>
          </p:nvPr>
        </p:nvSpPr>
        <p:spPr>
          <a:xfrm>
            <a:off x="388620" y="1656080"/>
            <a:ext cx="7985760" cy="4998720"/>
          </a:xfrm>
        </p:spPr>
        <p:txBody>
          <a:bodyPr>
            <a:normAutofit/>
          </a:bodyPr>
          <a:lstStyle/>
          <a:p>
            <a:pPr marL="0" indent="0">
              <a:buNone/>
            </a:pPr>
            <a:endParaRPr lang="en-US" dirty="0"/>
          </a:p>
          <a:p>
            <a:pPr marL="0" indent="0">
              <a:buNone/>
            </a:pPr>
            <a:endParaRPr lang="en-US" dirty="0"/>
          </a:p>
        </p:txBody>
      </p:sp>
      <p:sp>
        <p:nvSpPr>
          <p:cNvPr id="4" name="Rectangle 3"/>
          <p:cNvSpPr/>
          <p:nvPr/>
        </p:nvSpPr>
        <p:spPr>
          <a:xfrm>
            <a:off x="594361" y="1981200"/>
            <a:ext cx="7711439" cy="1200329"/>
          </a:xfrm>
          <a:prstGeom prst="rect">
            <a:avLst/>
          </a:prstGeom>
        </p:spPr>
        <p:txBody>
          <a:bodyPr wrap="square">
            <a:spAutoFit/>
          </a:bodyPr>
          <a:lstStyle/>
          <a:p>
            <a:pPr algn="ctr"/>
            <a:r>
              <a:rPr lang="en-US" sz="3600" b="1" dirty="0"/>
              <a:t>This will actually help you work more effectively.</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7992" y="565598"/>
            <a:ext cx="563336" cy="199764"/>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12615" y="4470400"/>
            <a:ext cx="2215628" cy="785682"/>
          </a:xfrm>
          <a:prstGeom prst="rect">
            <a:avLst/>
          </a:prstGeom>
        </p:spPr>
      </p:pic>
    </p:spTree>
    <p:extLst>
      <p:ext uri="{BB962C8B-B14F-4D97-AF65-F5344CB8AC3E}">
        <p14:creationId xmlns:p14="http://schemas.microsoft.com/office/powerpoint/2010/main" val="957642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TotalTime>
  <Words>733</Words>
  <Application>Microsoft Office PowerPoint</Application>
  <PresentationFormat>On-screen Show (4:3)</PresentationFormat>
  <Paragraphs>76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20 Great Time Management Tips</vt:lpstr>
      <vt:lpstr>20 Great Time Management Tips</vt:lpstr>
      <vt:lpstr>20 Great Time Management Tips</vt:lpstr>
      <vt:lpstr>20 Great Time Management Tips</vt:lpstr>
      <vt:lpstr>20 Great Time Management Tips</vt:lpstr>
      <vt:lpstr>20 Great Time Management Tips</vt:lpstr>
      <vt:lpstr>20 Great Time Management Tips</vt:lpstr>
      <vt:lpstr>20 Great Time Management Tips</vt:lpstr>
      <vt:lpstr>20 Great Time Management Tips</vt:lpstr>
      <vt:lpstr>20 Great Time Management Tips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6</cp:revision>
  <dcterms:created xsi:type="dcterms:W3CDTF">2019-02-07T22:26:28Z</dcterms:created>
  <dcterms:modified xsi:type="dcterms:W3CDTF">2019-02-23T19:19:49Z</dcterms:modified>
</cp:coreProperties>
</file>