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slideshow.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7" r:id="rId2"/>
    <p:sldId id="258" r:id="rId3"/>
    <p:sldId id="260" r:id="rId4"/>
    <p:sldId id="307" r:id="rId5"/>
    <p:sldId id="290" r:id="rId6"/>
    <p:sldId id="308" r:id="rId7"/>
    <p:sldId id="309" r:id="rId8"/>
    <p:sldId id="310" r:id="rId9"/>
    <p:sldId id="292" r:id="rId10"/>
    <p:sldId id="311" r:id="rId11"/>
    <p:sldId id="312" r:id="rId12"/>
    <p:sldId id="313" r:id="rId13"/>
    <p:sldId id="314" r:id="rId14"/>
    <p:sldId id="25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64"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03BFB08-62EA-42D1-B198-6F988B2D7702}" type="datetimeFigureOut">
              <a:rPr lang="en-US" smtClean="0"/>
              <a:t>2/23/2019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FDE7A97-58DD-4C64-88AA-DBFF7D3F8599}" type="slidenum">
              <a:rPr lang="en-US" smtClean="0"/>
              <a:t>‹#›</a:t>
            </a:fld>
            <a:endParaRPr lang="en-US"/>
          </a:p>
        </p:txBody>
      </p:sp>
    </p:spTree>
    <p:extLst>
      <p:ext uri="{BB962C8B-B14F-4D97-AF65-F5344CB8AC3E}">
        <p14:creationId xmlns:p14="http://schemas.microsoft.com/office/powerpoint/2010/main" val="20484941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dirty="0"/>
              <a:t>To replace this picture, just select and delete it. Then use the Insert Picture icon to replace it with one of your own!</a:t>
            </a:r>
          </a:p>
        </p:txBody>
      </p:sp>
      <p:sp>
        <p:nvSpPr>
          <p:cNvPr id="4" name="Slide Number Placeholder 3"/>
          <p:cNvSpPr>
            <a:spLocks noGrp="1"/>
          </p:cNvSpPr>
          <p:nvPr>
            <p:ph type="sldNum" sz="quarter" idx="10"/>
          </p:nvPr>
        </p:nvSpPr>
        <p:spPr/>
        <p:txBody>
          <a:bodyPr/>
          <a:lstStyle/>
          <a:p>
            <a:fld id="{1B9A179D-2D27-49E2-B022-8EDDA2EFE682}" type="slidenum">
              <a:rPr lang="en-US" smtClean="0"/>
              <a:t>1</a:t>
            </a:fld>
            <a:endParaRPr lang="en-US"/>
          </a:p>
        </p:txBody>
      </p:sp>
    </p:spTree>
    <p:extLst>
      <p:ext uri="{BB962C8B-B14F-4D97-AF65-F5344CB8AC3E}">
        <p14:creationId xmlns:p14="http://schemas.microsoft.com/office/powerpoint/2010/main" val="38010822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6A71BAC-B20C-4502-874F-C3F2184EF9EB}" type="datetimeFigureOut">
              <a:rPr lang="en-US" smtClean="0"/>
              <a:t>2/23/2019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8789689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A71BAC-B20C-4502-874F-C3F2184EF9EB}" type="datetimeFigureOut">
              <a:rPr lang="en-US" smtClean="0"/>
              <a:t>2/23/2019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4692997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A71BAC-B20C-4502-874F-C3F2184EF9EB}" type="datetimeFigureOut">
              <a:rPr lang="en-US" smtClean="0"/>
              <a:t>2/23/2019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26034381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cSld name="Title Slide with Picture">
    <p:spTree>
      <p:nvGrpSpPr>
        <p:cNvPr id="1" name=""/>
        <p:cNvGrpSpPr/>
        <p:nvPr/>
      </p:nvGrpSpPr>
      <p:grpSpPr>
        <a:xfrm>
          <a:off x="0" y="0"/>
          <a:ext cx="0" cy="0"/>
          <a:chOff x="0" y="0"/>
          <a:chExt cx="0" cy="0"/>
        </a:xfrm>
      </p:grpSpPr>
      <p:sp>
        <p:nvSpPr>
          <p:cNvPr id="10" name="Rectangle 5"/>
          <p:cNvSpPr>
            <a:spLocks noChangeArrowheads="1"/>
          </p:cNvSpPr>
          <p:nvPr/>
        </p:nvSpPr>
        <p:spPr bwMode="white">
          <a:xfrm>
            <a:off x="4905377" y="0"/>
            <a:ext cx="4238622" cy="6858000"/>
          </a:xfrm>
          <a:custGeom>
            <a:avLst/>
            <a:gdLst/>
            <a:ahLst/>
            <a:cxnLst/>
            <a:rect l="l" t="t" r="r" b="b"/>
            <a:pathLst>
              <a:path w="4238622" h="6858000">
                <a:moveTo>
                  <a:pt x="0" y="0"/>
                </a:moveTo>
                <a:lnTo>
                  <a:pt x="4086222" y="0"/>
                </a:lnTo>
                <a:lnTo>
                  <a:pt x="4237035" y="0"/>
                </a:lnTo>
                <a:lnTo>
                  <a:pt x="4238622" y="0"/>
                </a:lnTo>
                <a:lnTo>
                  <a:pt x="4238622" y="6858000"/>
                </a:lnTo>
                <a:lnTo>
                  <a:pt x="4237035" y="6858000"/>
                </a:lnTo>
                <a:lnTo>
                  <a:pt x="4086222" y="6858000"/>
                </a:lnTo>
                <a:lnTo>
                  <a:pt x="254000" y="6858000"/>
                </a:lnTo>
                <a:lnTo>
                  <a:pt x="892175" y="4337050"/>
                </a:lnTo>
                <a:close/>
              </a:path>
            </a:pathLst>
          </a:custGeom>
          <a:solidFill>
            <a:schemeClr val="tx1"/>
          </a:solidFill>
          <a:ln>
            <a:noFill/>
          </a:ln>
          <a:extLst/>
        </p:spPr>
        <p:txBody>
          <a:bodyPr vert="horz" wrap="square" lIns="91440" tIns="45720" rIns="91440" bIns="45720" numCol="1" anchor="t" anchorCtr="0" compatLnSpc="1">
            <a:prstTxWarp prst="textNoShape">
              <a:avLst/>
            </a:prstTxWarp>
          </a:bodyPr>
          <a:lstStyle/>
          <a:p>
            <a:endParaRPr lang="en-US" sz="1800"/>
          </a:p>
        </p:txBody>
      </p:sp>
      <p:sp>
        <p:nvSpPr>
          <p:cNvPr id="11" name="Freeform 6"/>
          <p:cNvSpPr>
            <a:spLocks/>
          </p:cNvSpPr>
          <p:nvPr/>
        </p:nvSpPr>
        <p:spPr bwMode="auto">
          <a:xfrm>
            <a:off x="4692653" y="0"/>
            <a:ext cx="1254127"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chemeClr val="accent2"/>
          </a:solidFill>
          <a:ln>
            <a:noFill/>
          </a:ln>
          <a:effectLst>
            <a:innerShdw blurRad="635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12" name="Freeform 7"/>
          <p:cNvSpPr>
            <a:spLocks/>
          </p:cNvSpPr>
          <p:nvPr/>
        </p:nvSpPr>
        <p:spPr bwMode="auto">
          <a:xfrm>
            <a:off x="4546602" y="0"/>
            <a:ext cx="1146174" cy="6858000"/>
          </a:xfrm>
          <a:custGeom>
            <a:avLst/>
            <a:gdLst/>
            <a:ahLst/>
            <a:cxnLst/>
            <a:rect l="l" t="t" r="r" b="b"/>
            <a:pathLst>
              <a:path w="1146174" h="6858000">
                <a:moveTo>
                  <a:pt x="0" y="0"/>
                </a:moveTo>
                <a:lnTo>
                  <a:pt x="253999" y="0"/>
                </a:lnTo>
                <a:lnTo>
                  <a:pt x="1146174" y="4337050"/>
                </a:lnTo>
                <a:lnTo>
                  <a:pt x="511174" y="6858000"/>
                </a:lnTo>
                <a:lnTo>
                  <a:pt x="254000" y="6858000"/>
                </a:lnTo>
                <a:lnTo>
                  <a:pt x="892175" y="4337050"/>
                </a:lnTo>
                <a:close/>
              </a:path>
            </a:pathLst>
          </a:custGeom>
          <a:solidFill>
            <a:schemeClr val="accent1"/>
          </a:solidFill>
          <a:ln>
            <a:noFill/>
          </a:ln>
          <a:effectLst>
            <a:innerShdw blurRad="1778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2" name="Title 1"/>
          <p:cNvSpPr>
            <a:spLocks noGrp="1"/>
          </p:cNvSpPr>
          <p:nvPr>
            <p:ph type="ctrTitle"/>
          </p:nvPr>
        </p:nvSpPr>
        <p:spPr>
          <a:xfrm>
            <a:off x="971551" y="1873584"/>
            <a:ext cx="3840480" cy="2560320"/>
          </a:xfrm>
        </p:spPr>
        <p:txBody>
          <a:bodyPr anchor="b">
            <a:normAutofit/>
          </a:bodyPr>
          <a:lstStyle>
            <a:lvl1pPr algn="l">
              <a:defRPr sz="400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971551" y="4572000"/>
            <a:ext cx="3840480" cy="1600200"/>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15" name="Picture Placeholder 14"/>
          <p:cNvSpPr>
            <a:spLocks noGrp="1"/>
          </p:cNvSpPr>
          <p:nvPr>
            <p:ph type="pic" sz="quarter" idx="10"/>
          </p:nvPr>
        </p:nvSpPr>
        <p:spPr>
          <a:xfrm>
            <a:off x="5057777" y="0"/>
            <a:ext cx="4086223" cy="6858000"/>
          </a:xfrm>
          <a:custGeom>
            <a:avLst/>
            <a:gdLst>
              <a:gd name="connsiteX0" fmla="*/ 0 w 5448297"/>
              <a:gd name="connsiteY0" fmla="*/ 0 h 6858000"/>
              <a:gd name="connsiteX1" fmla="*/ 5448297 w 5448297"/>
              <a:gd name="connsiteY1" fmla="*/ 0 h 6858000"/>
              <a:gd name="connsiteX2" fmla="*/ 5448297 w 5448297"/>
              <a:gd name="connsiteY2" fmla="*/ 6858000 h 6858000"/>
              <a:gd name="connsiteX3" fmla="*/ 338667 w 5448297"/>
              <a:gd name="connsiteY3" fmla="*/ 6858000 h 6858000"/>
              <a:gd name="connsiteX4" fmla="*/ 1185333 w 5448297"/>
              <a:gd name="connsiteY4" fmla="*/ 433705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48297" h="6858000">
                <a:moveTo>
                  <a:pt x="0" y="0"/>
                </a:moveTo>
                <a:lnTo>
                  <a:pt x="5448297" y="0"/>
                </a:lnTo>
                <a:lnTo>
                  <a:pt x="5448297" y="6858000"/>
                </a:lnTo>
                <a:lnTo>
                  <a:pt x="338667" y="6858000"/>
                </a:lnTo>
                <a:lnTo>
                  <a:pt x="1185333" y="4337050"/>
                </a:lnTo>
                <a:close/>
              </a:path>
            </a:pathLst>
          </a:custGeom>
          <a:noFill/>
          <a:ln>
            <a:noFill/>
          </a:ln>
        </p:spPr>
        <p:txBody>
          <a:bodyPr wrap="square" tIns="365760">
            <a:noAutofit/>
          </a:bodyPr>
          <a:lstStyle>
            <a:lvl1pPr marL="0" indent="0" algn="ctr">
              <a:buNone/>
              <a:defRPr sz="2800">
                <a:solidFill>
                  <a:schemeClr val="bg1"/>
                </a:solidFill>
              </a:defRPr>
            </a:lvl1pPr>
          </a:lstStyle>
          <a:p>
            <a:r>
              <a:rPr lang="en-US" smtClean="0"/>
              <a:t>Click icon to add picture</a:t>
            </a:r>
            <a:endParaRPr lang="en-US"/>
          </a:p>
        </p:txBody>
      </p:sp>
    </p:spTree>
    <p:extLst>
      <p:ext uri="{BB962C8B-B14F-4D97-AF65-F5344CB8AC3E}">
        <p14:creationId xmlns:p14="http://schemas.microsoft.com/office/powerpoint/2010/main" val="21353709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A71BAC-B20C-4502-874F-C3F2184EF9EB}" type="datetimeFigureOut">
              <a:rPr lang="en-US" smtClean="0"/>
              <a:t>2/23/2019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13573146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A71BAC-B20C-4502-874F-C3F2184EF9EB}" type="datetimeFigureOut">
              <a:rPr lang="en-US" smtClean="0"/>
              <a:t>2/23/2019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13748883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6A71BAC-B20C-4502-874F-C3F2184EF9EB}" type="datetimeFigureOut">
              <a:rPr lang="en-US" smtClean="0"/>
              <a:t>2/23/2019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41130296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6A71BAC-B20C-4502-874F-C3F2184EF9EB}" type="datetimeFigureOut">
              <a:rPr lang="en-US" smtClean="0"/>
              <a:t>2/23/2019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1285848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6A71BAC-B20C-4502-874F-C3F2184EF9EB}" type="datetimeFigureOut">
              <a:rPr lang="en-US" smtClean="0"/>
              <a:t>2/23/2019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27335192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A71BAC-B20C-4502-874F-C3F2184EF9EB}" type="datetimeFigureOut">
              <a:rPr lang="en-US" smtClean="0"/>
              <a:t>2/23/2019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12522714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A71BAC-B20C-4502-874F-C3F2184EF9EB}" type="datetimeFigureOut">
              <a:rPr lang="en-US" smtClean="0"/>
              <a:t>2/23/2019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24796387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A71BAC-B20C-4502-874F-C3F2184EF9EB}" type="datetimeFigureOut">
              <a:rPr lang="en-US" smtClean="0"/>
              <a:t>2/23/2019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28318315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A71BAC-B20C-4502-874F-C3F2184EF9EB}" type="datetimeFigureOut">
              <a:rPr lang="en-US" smtClean="0"/>
              <a:t>2/23/2019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574375-F5CB-4601-9F40-DBA15B5354C6}" type="slidenum">
              <a:rPr lang="en-US" smtClean="0"/>
              <a:t>‹#›</a:t>
            </a:fld>
            <a:endParaRPr lang="en-US"/>
          </a:p>
        </p:txBody>
      </p:sp>
    </p:spTree>
    <p:extLst>
      <p:ext uri="{BB962C8B-B14F-4D97-AF65-F5344CB8AC3E}">
        <p14:creationId xmlns:p14="http://schemas.microsoft.com/office/powerpoint/2010/main" val="1908530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2.xml"/><Relationship Id="rId5" Type="http://schemas.openxmlformats.org/officeDocument/2006/relationships/image" Target="../media/image3.jpeg"/><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Placeholder 12"/>
          <p:cNvPicPr>
            <a:picLocks noGrp="1" noChangeAspect="1"/>
          </p:cNvPicPr>
          <p:nvPr>
            <p:ph type="pic" sz="quarter" idx="10"/>
          </p:nvPr>
        </p:nvPicPr>
        <p:blipFill>
          <a:blip r:embed="rId3">
            <a:extLst>
              <a:ext uri="{28A0092B-C50C-407E-A947-70E740481C1C}">
                <a14:useLocalDpi xmlns:a14="http://schemas.microsoft.com/office/drawing/2010/main" val="0"/>
              </a:ext>
            </a:extLst>
          </a:blip>
          <a:srcRect l="33237" r="33237"/>
          <a:stretch>
            <a:fillRect/>
          </a:stretch>
        </p:blipFill>
        <p:spPr/>
      </p:pic>
      <p:sp>
        <p:nvSpPr>
          <p:cNvPr id="4" name="Rectangle 3"/>
          <p:cNvSpPr/>
          <p:nvPr/>
        </p:nvSpPr>
        <p:spPr>
          <a:xfrm>
            <a:off x="0" y="787401"/>
            <a:ext cx="4648200" cy="1578431"/>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76200" y="1371600"/>
            <a:ext cx="4639656" cy="992279"/>
          </a:xfrm>
        </p:spPr>
        <p:txBody>
          <a:bodyPr>
            <a:noAutofit/>
          </a:bodyPr>
          <a:lstStyle/>
          <a:p>
            <a:pPr algn="ctr"/>
            <a:r>
              <a:rPr lang="en-US" sz="3200" b="1" dirty="0">
                <a:solidFill>
                  <a:srgbClr val="FFFF00"/>
                </a:solidFill>
              </a:rPr>
              <a:t>10 Surprising Leadership Habits Guaranteed To Transform You</a:t>
            </a:r>
          </a:p>
        </p:txBody>
      </p:sp>
      <p:sp>
        <p:nvSpPr>
          <p:cNvPr id="3" name="Subtitle 2"/>
          <p:cNvSpPr>
            <a:spLocks noGrp="1"/>
          </p:cNvSpPr>
          <p:nvPr>
            <p:ph type="subTitle" idx="1"/>
          </p:nvPr>
        </p:nvSpPr>
        <p:spPr>
          <a:xfrm>
            <a:off x="685800" y="3810000"/>
            <a:ext cx="3840480" cy="1600200"/>
          </a:xfrm>
        </p:spPr>
        <p:txBody>
          <a:bodyPr/>
          <a:lstStyle/>
          <a:p>
            <a:r>
              <a:rPr lang="en-US" dirty="0" smtClean="0">
                <a:solidFill>
                  <a:schemeClr val="tx2"/>
                </a:solidFill>
              </a:rPr>
              <a:t>Presented by J.W. Owens</a:t>
            </a:r>
            <a:endParaRPr lang="en-US" dirty="0">
              <a:solidFill>
                <a:schemeClr val="tx2"/>
              </a:solidFill>
            </a:endParaRPr>
          </a:p>
        </p:txBody>
      </p:sp>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81856" y="4419600"/>
            <a:ext cx="1343025" cy="476251"/>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396522" y="6517822"/>
            <a:ext cx="671513" cy="238125"/>
          </a:xfrm>
          <a:prstGeom prst="rect">
            <a:avLst/>
          </a:prstGeom>
        </p:spPr>
      </p:pic>
      <p:sp>
        <p:nvSpPr>
          <p:cNvPr id="8" name="TextBox 7"/>
          <p:cNvSpPr txBox="1"/>
          <p:nvPr/>
        </p:nvSpPr>
        <p:spPr>
          <a:xfrm>
            <a:off x="767445" y="3034393"/>
            <a:ext cx="3371849" cy="523220"/>
          </a:xfrm>
          <a:prstGeom prst="rect">
            <a:avLst/>
          </a:prstGeom>
          <a:noFill/>
        </p:spPr>
        <p:txBody>
          <a:bodyPr wrap="square" rtlCol="0">
            <a:spAutoFit/>
          </a:bodyPr>
          <a:lstStyle/>
          <a:p>
            <a:pPr algn="ctr"/>
            <a:r>
              <a:rPr lang="en-US" sz="1400" b="1" dirty="0">
                <a:solidFill>
                  <a:schemeClr val="tx2"/>
                </a:solidFill>
              </a:rPr>
              <a:t>This is a series of </a:t>
            </a:r>
            <a:r>
              <a:rPr lang="en-US" sz="1400" b="1" dirty="0" smtClean="0">
                <a:solidFill>
                  <a:schemeClr val="tx2"/>
                </a:solidFill>
              </a:rPr>
              <a:t>Training </a:t>
            </a:r>
            <a:r>
              <a:rPr lang="en-US" sz="1400" b="1" dirty="0">
                <a:solidFill>
                  <a:schemeClr val="tx2"/>
                </a:solidFill>
              </a:rPr>
              <a:t>for your </a:t>
            </a:r>
            <a:r>
              <a:rPr lang="en-US" sz="1400" b="1" dirty="0" smtClean="0">
                <a:solidFill>
                  <a:schemeClr val="tx2"/>
                </a:solidFill>
              </a:rPr>
              <a:t>Management TEAM</a:t>
            </a:r>
            <a:endParaRPr lang="en-US" sz="1400" b="1" dirty="0">
              <a:solidFill>
                <a:schemeClr val="tx2"/>
              </a:solidFill>
            </a:endParaRPr>
          </a:p>
        </p:txBody>
      </p:sp>
      <p:sp>
        <p:nvSpPr>
          <p:cNvPr id="9" name="Rectangle 8"/>
          <p:cNvSpPr/>
          <p:nvPr/>
        </p:nvSpPr>
        <p:spPr>
          <a:xfrm>
            <a:off x="6629399" y="6426653"/>
            <a:ext cx="2438637" cy="431347"/>
          </a:xfrm>
          <a:prstGeom prst="rect">
            <a:avLst/>
          </a:prstGeom>
          <a:solidFill>
            <a:schemeClr val="tx1"/>
          </a:solidFill>
          <a:ln>
            <a:solidFill>
              <a:srgbClr val="8B354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rgbClr val="FFFF00"/>
                </a:solidFill>
              </a:rPr>
              <a:t>Management - JWO 376</a:t>
            </a:r>
            <a:endParaRPr lang="en-US" sz="1200" b="1" dirty="0">
              <a:solidFill>
                <a:srgbClr val="FFFF00"/>
              </a:solidFill>
            </a:endParaRPr>
          </a:p>
        </p:txBody>
      </p:sp>
      <p:sp>
        <p:nvSpPr>
          <p:cNvPr id="12" name="TextBox 11"/>
          <p:cNvSpPr txBox="1"/>
          <p:nvPr/>
        </p:nvSpPr>
        <p:spPr>
          <a:xfrm>
            <a:off x="1039210" y="6153159"/>
            <a:ext cx="2569779" cy="646331"/>
          </a:xfrm>
          <a:prstGeom prst="rect">
            <a:avLst/>
          </a:prstGeom>
          <a:noFill/>
        </p:spPr>
        <p:txBody>
          <a:bodyPr wrap="square" rtlCol="0">
            <a:spAutoFit/>
          </a:bodyPr>
          <a:lstStyle/>
          <a:p>
            <a:pPr algn="ctr"/>
            <a:r>
              <a:rPr lang="en-US" b="1" dirty="0" smtClean="0">
                <a:solidFill>
                  <a:srgbClr val="0070C0"/>
                </a:solidFill>
                <a:latin typeface="Bodoni MT" panose="02070603080606020203" pitchFamily="18" charset="0"/>
              </a:rPr>
              <a:t>A Management </a:t>
            </a:r>
            <a:r>
              <a:rPr lang="en-US" b="1" smtClean="0">
                <a:solidFill>
                  <a:srgbClr val="0070C0"/>
                </a:solidFill>
                <a:latin typeface="Bodoni MT" panose="02070603080606020203" pitchFamily="18" charset="0"/>
              </a:rPr>
              <a:t>Perspective 303 </a:t>
            </a:r>
            <a:r>
              <a:rPr lang="en-US" b="1" dirty="0" smtClean="0">
                <a:solidFill>
                  <a:srgbClr val="0070C0"/>
                </a:solidFill>
                <a:latin typeface="Bodoni MT" panose="02070603080606020203" pitchFamily="18" charset="0"/>
              </a:rPr>
              <a:t>Series</a:t>
            </a:r>
            <a:endParaRPr lang="en-US" b="1" dirty="0">
              <a:solidFill>
                <a:srgbClr val="0070C0"/>
              </a:solidFill>
              <a:latin typeface="Bodoni MT" panose="02070603080606020203" pitchFamily="18" charset="0"/>
            </a:endParaRPr>
          </a:p>
        </p:txBody>
      </p:sp>
      <p:sp>
        <p:nvSpPr>
          <p:cNvPr id="11" name="TextBox 10"/>
          <p:cNvSpPr txBox="1"/>
          <p:nvPr/>
        </p:nvSpPr>
        <p:spPr>
          <a:xfrm>
            <a:off x="873579" y="163286"/>
            <a:ext cx="3355522" cy="369332"/>
          </a:xfrm>
          <a:prstGeom prst="rect">
            <a:avLst/>
          </a:prstGeom>
          <a:noFill/>
        </p:spPr>
        <p:txBody>
          <a:bodyPr wrap="square" rtlCol="0">
            <a:spAutoFit/>
          </a:bodyPr>
          <a:lstStyle/>
          <a:p>
            <a:pPr algn="ctr"/>
            <a:r>
              <a:rPr lang="en-US" b="1" dirty="0" smtClean="0">
                <a:solidFill>
                  <a:srgbClr val="0070C0"/>
                </a:solidFill>
                <a:latin typeface="Times New Roman" panose="02020603050405020304" pitchFamily="18" charset="0"/>
                <a:cs typeface="Times New Roman" panose="02020603050405020304" pitchFamily="18" charset="0"/>
              </a:rPr>
              <a:t>Special Management Series</a:t>
            </a:r>
            <a:endParaRPr lang="en-US" b="1"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379457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52400" y="152400"/>
            <a:ext cx="8229600" cy="1143000"/>
          </a:xfrm>
          <a:solidFill>
            <a:schemeClr val="tx2">
              <a:lumMod val="75000"/>
            </a:schemeClr>
          </a:solidFill>
        </p:spPr>
        <p:txBody>
          <a:bodyPr>
            <a:normAutofit fontScale="90000"/>
          </a:bodyPr>
          <a:lstStyle/>
          <a:p>
            <a:r>
              <a:rPr lang="en-US" b="1" dirty="0">
                <a:solidFill>
                  <a:srgbClr val="FFFF00"/>
                </a:solidFill>
              </a:rPr>
              <a:t>10 Surprising Leadership Habits Guaranteed To Transform You</a:t>
            </a:r>
            <a:endParaRPr lang="en-US" dirty="0"/>
          </a:p>
        </p:txBody>
      </p:sp>
      <p:sp>
        <p:nvSpPr>
          <p:cNvPr id="8" name="Content Placeholder 7"/>
          <p:cNvSpPr>
            <a:spLocks noGrp="1"/>
          </p:cNvSpPr>
          <p:nvPr>
            <p:ph idx="1"/>
          </p:nvPr>
        </p:nvSpPr>
        <p:spPr>
          <a:xfrm>
            <a:off x="152400" y="1447800"/>
            <a:ext cx="8991600" cy="5410200"/>
          </a:xfrm>
        </p:spPr>
        <p:txBody>
          <a:bodyPr>
            <a:normAutofit fontScale="92500" lnSpcReduction="20000"/>
          </a:bodyPr>
          <a:lstStyle/>
          <a:p>
            <a:pPr marL="0" indent="0">
              <a:buNone/>
            </a:pPr>
            <a:r>
              <a:rPr lang="en-US" sz="3500" b="1" dirty="0" smtClean="0"/>
              <a:t>8</a:t>
            </a:r>
            <a:r>
              <a:rPr lang="en-US" sz="3500" b="1" dirty="0"/>
              <a:t>) Intentions Trump Actions</a:t>
            </a:r>
          </a:p>
          <a:p>
            <a:pPr marL="0" indent="0">
              <a:buNone/>
            </a:pPr>
            <a:r>
              <a:rPr lang="en-US" sz="3000" dirty="0"/>
              <a:t>When we judge the actions of others we can be quick to condemn the action and, with it, the actor</a:t>
            </a:r>
            <a:r>
              <a:rPr lang="en-US" sz="3000" dirty="0" smtClean="0"/>
              <a:t>.</a:t>
            </a:r>
          </a:p>
          <a:p>
            <a:pPr marL="0" indent="0">
              <a:buNone/>
            </a:pPr>
            <a:endParaRPr lang="en-US" sz="3000" dirty="0"/>
          </a:p>
          <a:p>
            <a:pPr marL="0" indent="0">
              <a:buNone/>
            </a:pPr>
            <a:r>
              <a:rPr lang="en-US" sz="3000" dirty="0"/>
              <a:t>This quickness to judge is a major </a:t>
            </a:r>
            <a:r>
              <a:rPr lang="en-US" sz="3000" b="1" dirty="0"/>
              <a:t>culprit in the breakdown of trust</a:t>
            </a:r>
            <a:r>
              <a:rPr lang="en-US" sz="3000" dirty="0"/>
              <a:t> between individuals and within teams. Despite their negative consequences, few actions are intended to do harm and rarely do people set off on a course to make a mistake or harm others</a:t>
            </a:r>
            <a:r>
              <a:rPr lang="en-US" sz="3000" dirty="0" smtClean="0"/>
              <a:t>.</a:t>
            </a:r>
          </a:p>
          <a:p>
            <a:pPr marL="0" indent="0">
              <a:buNone/>
            </a:pPr>
            <a:endParaRPr lang="en-US" sz="3000" dirty="0"/>
          </a:p>
          <a:p>
            <a:pPr marL="0" indent="0">
              <a:buNone/>
            </a:pPr>
            <a:r>
              <a:rPr lang="en-US" sz="3000" dirty="0"/>
              <a:t>As a leader, </a:t>
            </a:r>
            <a:r>
              <a:rPr lang="en-US" sz="3000" b="1" dirty="0"/>
              <a:t>it is a powerful thing to seek out the intentions of others and to weigh them </a:t>
            </a:r>
            <a:r>
              <a:rPr lang="en-US" sz="3000" dirty="0"/>
              <a:t>more heavily than their actions</a:t>
            </a:r>
            <a:r>
              <a:rPr lang="en-US" sz="3000" dirty="0" smtClean="0"/>
              <a:t>.</a:t>
            </a:r>
            <a:endParaRPr lang="en-US" sz="30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96287" y="296636"/>
            <a:ext cx="671513" cy="238125"/>
          </a:xfrm>
          <a:prstGeom prst="rect">
            <a:avLst/>
          </a:prstGeom>
        </p:spPr>
      </p:pic>
    </p:spTree>
    <p:extLst>
      <p:ext uri="{BB962C8B-B14F-4D97-AF65-F5344CB8AC3E}">
        <p14:creationId xmlns:p14="http://schemas.microsoft.com/office/powerpoint/2010/main" val="34062178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52400" y="152400"/>
            <a:ext cx="8229600" cy="1143000"/>
          </a:xfrm>
          <a:solidFill>
            <a:schemeClr val="tx2">
              <a:lumMod val="75000"/>
            </a:schemeClr>
          </a:solidFill>
        </p:spPr>
        <p:txBody>
          <a:bodyPr>
            <a:normAutofit fontScale="90000"/>
          </a:bodyPr>
          <a:lstStyle/>
          <a:p>
            <a:r>
              <a:rPr lang="en-US" b="1" dirty="0">
                <a:solidFill>
                  <a:srgbClr val="FFFF00"/>
                </a:solidFill>
              </a:rPr>
              <a:t>10 Surprising Leadership Habits Guaranteed To Transform You</a:t>
            </a:r>
            <a:endParaRPr lang="en-US" dirty="0"/>
          </a:p>
        </p:txBody>
      </p:sp>
      <p:sp>
        <p:nvSpPr>
          <p:cNvPr id="8" name="Content Placeholder 7"/>
          <p:cNvSpPr>
            <a:spLocks noGrp="1"/>
          </p:cNvSpPr>
          <p:nvPr>
            <p:ph idx="1"/>
          </p:nvPr>
        </p:nvSpPr>
        <p:spPr>
          <a:xfrm>
            <a:off x="0" y="1371600"/>
            <a:ext cx="9067800" cy="5486400"/>
          </a:xfrm>
        </p:spPr>
        <p:txBody>
          <a:bodyPr>
            <a:normAutofit fontScale="85000" lnSpcReduction="20000"/>
          </a:bodyPr>
          <a:lstStyle/>
          <a:p>
            <a:pPr marL="0" indent="0">
              <a:buNone/>
            </a:pPr>
            <a:r>
              <a:rPr lang="en-US" sz="3800" b="1" dirty="0" smtClean="0"/>
              <a:t>9</a:t>
            </a:r>
            <a:r>
              <a:rPr lang="en-US" sz="3800" b="1" dirty="0"/>
              <a:t>) Never Throw Peers Under The Bus</a:t>
            </a:r>
          </a:p>
          <a:p>
            <a:pPr marL="0" indent="0">
              <a:buNone/>
            </a:pPr>
            <a:r>
              <a:rPr lang="en-US" dirty="0"/>
              <a:t>Whether in an effort to deflect blame or to curry favor, blaming peers for mistakes or mishaps can quickly </a:t>
            </a:r>
            <a:r>
              <a:rPr lang="en-US" b="1" dirty="0"/>
              <a:t>sap trust and mutual respect</a:t>
            </a:r>
            <a:r>
              <a:rPr lang="en-US" dirty="0"/>
              <a:t>.</a:t>
            </a:r>
          </a:p>
          <a:p>
            <a:pPr marL="0" indent="0">
              <a:buNone/>
            </a:pPr>
            <a:r>
              <a:rPr lang="en-US" dirty="0"/>
              <a:t>All too often it occurs when dealing with clients or external customers – </a:t>
            </a:r>
            <a:r>
              <a:rPr lang="en-US" b="1" dirty="0"/>
              <a:t>by not wanting to be responsible for a problem</a:t>
            </a:r>
            <a:r>
              <a:rPr lang="en-US" dirty="0"/>
              <a:t>, an employee will blame another and then attempt to be the savior by solving the problem at hand. These situations should not be tolerated.</a:t>
            </a:r>
          </a:p>
          <a:p>
            <a:pPr marL="0" indent="0">
              <a:buNone/>
            </a:pPr>
            <a:r>
              <a:rPr lang="en-US" dirty="0"/>
              <a:t>Instead, </a:t>
            </a:r>
            <a:r>
              <a:rPr lang="en-US" b="1" dirty="0"/>
              <a:t>create a culture where people take responsibility for problems</a:t>
            </a:r>
            <a:r>
              <a:rPr lang="en-US" dirty="0"/>
              <a:t> that are not necessarily of their own making and are </a:t>
            </a:r>
            <a:r>
              <a:rPr lang="en-US" b="1" dirty="0"/>
              <a:t>celebrated for doing so</a:t>
            </a:r>
            <a:r>
              <a:rPr lang="en-US" dirty="0"/>
              <a:t>. It signals to the world that “We are a company that has each other’s backs.”</a:t>
            </a:r>
          </a:p>
          <a:p>
            <a:pPr marL="0" indent="0">
              <a:buNone/>
            </a:pPr>
            <a:r>
              <a:rPr lang="en-US" b="1" dirty="0"/>
              <a:t>That’s a powerful marketing tool if there ever was one</a:t>
            </a:r>
            <a:r>
              <a:rPr lang="en-US" b="1" dirty="0" smtClean="0"/>
              <a:t>.</a:t>
            </a:r>
            <a:endParaRPr lang="en-US" b="1"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96287" y="296636"/>
            <a:ext cx="671513" cy="238125"/>
          </a:xfrm>
          <a:prstGeom prst="rect">
            <a:avLst/>
          </a:prstGeom>
        </p:spPr>
      </p:pic>
    </p:spTree>
    <p:extLst>
      <p:ext uri="{BB962C8B-B14F-4D97-AF65-F5344CB8AC3E}">
        <p14:creationId xmlns:p14="http://schemas.microsoft.com/office/powerpoint/2010/main" val="34302612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52400" y="152400"/>
            <a:ext cx="8229600" cy="1143000"/>
          </a:xfrm>
          <a:solidFill>
            <a:schemeClr val="tx2">
              <a:lumMod val="75000"/>
            </a:schemeClr>
          </a:solidFill>
        </p:spPr>
        <p:txBody>
          <a:bodyPr>
            <a:normAutofit fontScale="90000"/>
          </a:bodyPr>
          <a:lstStyle/>
          <a:p>
            <a:r>
              <a:rPr lang="en-US" b="1" dirty="0">
                <a:solidFill>
                  <a:srgbClr val="FFFF00"/>
                </a:solidFill>
              </a:rPr>
              <a:t>10 Surprising Leadership Habits Guaranteed To Transform You</a:t>
            </a:r>
            <a:endParaRPr lang="en-US" dirty="0"/>
          </a:p>
        </p:txBody>
      </p:sp>
      <p:sp>
        <p:nvSpPr>
          <p:cNvPr id="8" name="Content Placeholder 7"/>
          <p:cNvSpPr>
            <a:spLocks noGrp="1"/>
          </p:cNvSpPr>
          <p:nvPr>
            <p:ph idx="1"/>
          </p:nvPr>
        </p:nvSpPr>
        <p:spPr>
          <a:xfrm>
            <a:off x="152400" y="1447800"/>
            <a:ext cx="8839200" cy="5257800"/>
          </a:xfrm>
        </p:spPr>
        <p:txBody>
          <a:bodyPr>
            <a:normAutofit/>
          </a:bodyPr>
          <a:lstStyle/>
          <a:p>
            <a:pPr marL="0" indent="0">
              <a:buNone/>
            </a:pPr>
            <a:r>
              <a:rPr lang="en-US" b="1" dirty="0" smtClean="0"/>
              <a:t>10</a:t>
            </a:r>
            <a:r>
              <a:rPr lang="en-US" b="1" dirty="0"/>
              <a:t>) Remember The Golden Rule</a:t>
            </a:r>
          </a:p>
          <a:p>
            <a:pPr marL="0" indent="0">
              <a:buNone/>
            </a:pPr>
            <a:r>
              <a:rPr lang="en-US" sz="2800" b="1" dirty="0"/>
              <a:t>Treat others the way you want to be treated. </a:t>
            </a:r>
            <a:r>
              <a:rPr lang="en-US" sz="2800" dirty="0"/>
              <a:t>These are words to live by, particularly the more status and power you have in an organization</a:t>
            </a:r>
            <a:r>
              <a:rPr lang="en-US" sz="2800" dirty="0" smtClean="0"/>
              <a:t>.</a:t>
            </a:r>
          </a:p>
          <a:p>
            <a:pPr marL="0" indent="0">
              <a:buNone/>
            </a:pPr>
            <a:endParaRPr lang="en-US" sz="2800" dirty="0"/>
          </a:p>
          <a:p>
            <a:pPr marL="0" indent="0">
              <a:buNone/>
            </a:pPr>
            <a:r>
              <a:rPr lang="en-US" sz="2800" dirty="0"/>
              <a:t>And in doing so, you will create a culture within your company where </a:t>
            </a:r>
            <a:r>
              <a:rPr lang="en-US" sz="2800" b="1" dirty="0"/>
              <a:t>respect, care and consideration</a:t>
            </a:r>
            <a:r>
              <a:rPr lang="en-US" sz="2800" dirty="0"/>
              <a:t> aren’t just words on a website, but are </a:t>
            </a:r>
            <a:r>
              <a:rPr lang="en-US" sz="2800" b="1" dirty="0"/>
              <a:t>ways of interacting and relating to each other</a:t>
            </a:r>
            <a:r>
              <a:rPr lang="en-US" sz="2800" b="1" dirty="0" smtClean="0"/>
              <a:t>.</a:t>
            </a:r>
            <a:endParaRPr lang="en-US" sz="2800" b="1"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96287" y="296636"/>
            <a:ext cx="671513" cy="238125"/>
          </a:xfrm>
          <a:prstGeom prst="rect">
            <a:avLst/>
          </a:prstGeom>
        </p:spPr>
      </p:pic>
    </p:spTree>
    <p:extLst>
      <p:ext uri="{BB962C8B-B14F-4D97-AF65-F5344CB8AC3E}">
        <p14:creationId xmlns:p14="http://schemas.microsoft.com/office/powerpoint/2010/main" val="32978434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52400" y="152400"/>
            <a:ext cx="8229600" cy="1143000"/>
          </a:xfrm>
          <a:solidFill>
            <a:schemeClr val="tx2">
              <a:lumMod val="75000"/>
            </a:schemeClr>
          </a:solidFill>
        </p:spPr>
        <p:txBody>
          <a:bodyPr>
            <a:normAutofit fontScale="90000"/>
          </a:bodyPr>
          <a:lstStyle/>
          <a:p>
            <a:r>
              <a:rPr lang="en-US" b="1" dirty="0">
                <a:solidFill>
                  <a:srgbClr val="FFFF00"/>
                </a:solidFill>
              </a:rPr>
              <a:t>10 Surprising Leadership Habits Guaranteed To Transform You</a:t>
            </a:r>
            <a:endParaRPr lang="en-US" dirty="0"/>
          </a:p>
        </p:txBody>
      </p:sp>
      <p:sp>
        <p:nvSpPr>
          <p:cNvPr id="8" name="Content Placeholder 7"/>
          <p:cNvSpPr>
            <a:spLocks noGrp="1"/>
          </p:cNvSpPr>
          <p:nvPr>
            <p:ph idx="1"/>
          </p:nvPr>
        </p:nvSpPr>
        <p:spPr>
          <a:xfrm>
            <a:off x="152400" y="1447800"/>
            <a:ext cx="8839200" cy="5257800"/>
          </a:xfrm>
        </p:spPr>
        <p:txBody>
          <a:bodyPr>
            <a:normAutofit/>
          </a:bodyPr>
          <a:lstStyle/>
          <a:p>
            <a:pPr marL="0" indent="0">
              <a:buNone/>
            </a:pPr>
            <a:r>
              <a:rPr lang="en-US" sz="2800" dirty="0" smtClean="0"/>
              <a:t>As </a:t>
            </a:r>
            <a:r>
              <a:rPr lang="en-US" sz="2800" dirty="0"/>
              <a:t>the legendary football coach Vince Lombardi once said, </a:t>
            </a:r>
            <a:r>
              <a:rPr lang="en-US" sz="2800" b="1" i="1" dirty="0"/>
              <a:t>“Leaders are made, they are not born. They are made by hard effort, which is the price which all of us must pay to achieve any goal that is worthwhile</a:t>
            </a:r>
            <a:r>
              <a:rPr lang="en-US" sz="2800" b="1" i="1" dirty="0" smtClean="0"/>
              <a:t>.”</a:t>
            </a:r>
          </a:p>
          <a:p>
            <a:pPr marL="0" indent="0">
              <a:buNone/>
            </a:pPr>
            <a:endParaRPr lang="en-US" sz="2800" dirty="0"/>
          </a:p>
          <a:p>
            <a:pPr marL="0" indent="0">
              <a:buNone/>
            </a:pPr>
            <a:r>
              <a:rPr lang="en-US" sz="2800" dirty="0"/>
              <a:t>This is true for leaders at every level so whether you are developing, or refining your own skills or mentoring others, </a:t>
            </a:r>
            <a:r>
              <a:rPr lang="en-US" sz="2800" b="1" dirty="0"/>
              <a:t>remember these 10 leadership tips for transforming your team.</a:t>
            </a:r>
          </a:p>
          <a:p>
            <a:pPr marL="0" indent="0">
              <a:buNone/>
            </a:pP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96287" y="296636"/>
            <a:ext cx="671513" cy="238125"/>
          </a:xfrm>
          <a:prstGeom prst="rect">
            <a:avLst/>
          </a:prstGeom>
        </p:spPr>
      </p:pic>
    </p:spTree>
    <p:extLst>
      <p:ext uri="{BB962C8B-B14F-4D97-AF65-F5344CB8AC3E}">
        <p14:creationId xmlns:p14="http://schemas.microsoft.com/office/powerpoint/2010/main" val="1531615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8408" y="102734"/>
            <a:ext cx="7854043" cy="1268866"/>
          </a:xfrm>
          <a:solidFill>
            <a:schemeClr val="tx2">
              <a:lumMod val="75000"/>
            </a:schemeClr>
          </a:solidFill>
        </p:spPr>
        <p:txBody>
          <a:bodyPr>
            <a:noAutofit/>
          </a:bodyPr>
          <a:lstStyle/>
          <a:p>
            <a:r>
              <a:rPr lang="en-US" sz="4000" b="1" dirty="0">
                <a:solidFill>
                  <a:srgbClr val="FFFF00"/>
                </a:solidFill>
              </a:rPr>
              <a:t>10 Surprising Leadership Habits Guaranteed To Transform You</a:t>
            </a:r>
            <a:endParaRPr lang="en-US" sz="4000" dirty="0">
              <a:solidFill>
                <a:srgbClr val="FFFF00"/>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29612" y="296636"/>
            <a:ext cx="671513" cy="238125"/>
          </a:xfrm>
          <a:prstGeom prst="rect">
            <a:avLst/>
          </a:prstGeom>
        </p:spPr>
      </p:pic>
      <p:sp>
        <p:nvSpPr>
          <p:cNvPr id="6" name="TextBox 5"/>
          <p:cNvSpPr txBox="1"/>
          <p:nvPr/>
        </p:nvSpPr>
        <p:spPr>
          <a:xfrm>
            <a:off x="302078" y="2133600"/>
            <a:ext cx="2865665" cy="1938992"/>
          </a:xfrm>
          <a:prstGeom prst="rect">
            <a:avLst/>
          </a:prstGeom>
          <a:noFill/>
        </p:spPr>
        <p:txBody>
          <a:bodyPr wrap="square" rtlCol="0">
            <a:spAutoFit/>
          </a:bodyPr>
          <a:lstStyle/>
          <a:p>
            <a:pPr algn="ctr"/>
            <a:r>
              <a:rPr lang="en-US" sz="6000" b="1" dirty="0" smtClean="0">
                <a:solidFill>
                  <a:schemeClr val="tx2"/>
                </a:solidFill>
              </a:rPr>
              <a:t>Good Selling !</a:t>
            </a:r>
            <a:endParaRPr lang="en-US" sz="6000" b="1" dirty="0">
              <a:solidFill>
                <a:schemeClr val="tx2"/>
              </a:solidFill>
            </a:endParaRP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7531" y="4038600"/>
            <a:ext cx="1264020" cy="609600"/>
          </a:xfrm>
          <a:prstGeom prst="rect">
            <a:avLst/>
          </a:prstGeom>
        </p:spPr>
      </p:pic>
      <p:sp>
        <p:nvSpPr>
          <p:cNvPr id="8" name="Content Placeholder 7"/>
          <p:cNvSpPr txBox="1">
            <a:spLocks/>
          </p:cNvSpPr>
          <p:nvPr/>
        </p:nvSpPr>
        <p:spPr>
          <a:xfrm>
            <a:off x="0" y="6044137"/>
            <a:ext cx="9144000" cy="875508"/>
          </a:xfrm>
          <a:prstGeom prst="rect">
            <a:avLst/>
          </a:prstGeom>
        </p:spPr>
        <p:txBody>
          <a:bodyPr vert="horz" lIns="91440" tIns="45720" rIns="91440" bIns="45720" rtlCol="0">
            <a:normAutofit fontScale="92500" lnSpcReduction="10000"/>
          </a:bodyPr>
          <a:lstStyle>
            <a:lvl1pPr marL="274320" indent="-274320" algn="l" defTabSz="914400" rtl="0" eaLnBrk="1" latinLnBrk="0" hangingPunct="1">
              <a:lnSpc>
                <a:spcPct val="90000"/>
              </a:lnSpc>
              <a:spcBef>
                <a:spcPts val="1800"/>
              </a:spcBef>
              <a:buFont typeface="Arial" panose="020B0604020202020204" pitchFamily="34" charset="0"/>
              <a:buChar char="•"/>
              <a:defRPr sz="2400" kern="1200">
                <a:solidFill>
                  <a:schemeClr val="tx1"/>
                </a:solidFill>
                <a:latin typeface="+mn-lt"/>
                <a:ea typeface="+mn-ea"/>
                <a:cs typeface="+mn-cs"/>
              </a:defRPr>
            </a:lvl1pPr>
            <a:lvl2pPr marL="54864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mn-lt"/>
                <a:ea typeface="+mn-ea"/>
                <a:cs typeface="+mn-cs"/>
              </a:defRPr>
            </a:lvl2pPr>
            <a:lvl3pPr marL="822960" indent="-228600" algn="l" defTabSz="914400" rtl="0" eaLnBrk="1" latinLnBrk="0" hangingPunct="1">
              <a:lnSpc>
                <a:spcPct val="90000"/>
              </a:lnSpc>
              <a:spcBef>
                <a:spcPts val="800"/>
              </a:spcBef>
              <a:buFont typeface="Arial" panose="020B0604020202020204" pitchFamily="34" charset="0"/>
              <a:buChar char="•"/>
              <a:defRPr sz="1800" kern="1200">
                <a:solidFill>
                  <a:schemeClr val="tx1"/>
                </a:solidFill>
                <a:latin typeface="+mn-lt"/>
                <a:ea typeface="+mn-ea"/>
                <a:cs typeface="+mn-cs"/>
              </a:defRPr>
            </a:lvl3pPr>
            <a:lvl4pPr marL="1097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4pPr>
            <a:lvl5pPr marL="13258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5pPr>
            <a:lvl6pPr marL="15544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6pPr>
            <a:lvl7pPr marL="17830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7pPr>
            <a:lvl8pPr marL="20116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8pPr>
            <a:lvl9pPr marL="2240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9pPr>
          </a:lstStyle>
          <a:p>
            <a:pPr marL="0" indent="0">
              <a:buFont typeface="Arial" panose="020B0604020202020204" pitchFamily="34" charset="0"/>
              <a:buNone/>
            </a:pPr>
            <a:r>
              <a:rPr lang="en-US" sz="1100" dirty="0" smtClean="0"/>
              <a:t>Disclaimer: The information contained in this presentation is intended solely for your personal reference. Such information is subject to change without notice, its accuracy is not guaranteed and it may not contain all material information concerning J.W. Owens.  The Company makes no representation regarding, and assumes no responsibility or liability for, the accuracy or completeness of, or any errors or omissions in, any information contained herein. In addition, the information contains white papers , shared presentation from others, industry material, public or shared  information from others and J.W. Owens that may reflect the his current views with respect to future events and performance. This presentation does not constitute an offer or invitation to purchase or subscribe or to provide any service or advice, and no part of it shall form the basis of or be relied upon in connection with any contract, commitment or decision in relation thereto.</a:t>
            </a:r>
          </a:p>
          <a:p>
            <a:endParaRPr lang="en-US" dirty="0"/>
          </a:p>
        </p:txBody>
      </p:sp>
      <p:sp>
        <p:nvSpPr>
          <p:cNvPr id="9" name="TextBox 8"/>
          <p:cNvSpPr txBox="1"/>
          <p:nvPr/>
        </p:nvSpPr>
        <p:spPr>
          <a:xfrm>
            <a:off x="57151" y="1543050"/>
            <a:ext cx="3371849" cy="646331"/>
          </a:xfrm>
          <a:prstGeom prst="rect">
            <a:avLst/>
          </a:prstGeom>
          <a:noFill/>
        </p:spPr>
        <p:txBody>
          <a:bodyPr wrap="square" rtlCol="0">
            <a:spAutoFit/>
          </a:bodyPr>
          <a:lstStyle/>
          <a:p>
            <a:pPr algn="ctr"/>
            <a:r>
              <a:rPr lang="en-US" b="1" dirty="0"/>
              <a:t>This is a series of </a:t>
            </a:r>
            <a:r>
              <a:rPr lang="en-US" b="1" dirty="0" smtClean="0"/>
              <a:t>Training </a:t>
            </a:r>
            <a:r>
              <a:rPr lang="en-US" b="1" dirty="0"/>
              <a:t>for your </a:t>
            </a:r>
            <a:r>
              <a:rPr lang="en-US" b="1" dirty="0" smtClean="0"/>
              <a:t>Management TEAM</a:t>
            </a:r>
            <a:endParaRPr lang="en-US" b="1" dirty="0"/>
          </a:p>
        </p:txBody>
      </p:sp>
      <p:sp>
        <p:nvSpPr>
          <p:cNvPr id="10" name="TextBox 9"/>
          <p:cNvSpPr txBox="1"/>
          <p:nvPr/>
        </p:nvSpPr>
        <p:spPr>
          <a:xfrm>
            <a:off x="173429" y="4724400"/>
            <a:ext cx="3192236" cy="646331"/>
          </a:xfrm>
          <a:prstGeom prst="rect">
            <a:avLst/>
          </a:prstGeom>
          <a:noFill/>
        </p:spPr>
        <p:txBody>
          <a:bodyPr wrap="square" rtlCol="0">
            <a:spAutoFit/>
          </a:bodyPr>
          <a:lstStyle/>
          <a:p>
            <a:pPr algn="ctr"/>
            <a:r>
              <a:rPr lang="en-US" b="1" dirty="0" smtClean="0">
                <a:solidFill>
                  <a:srgbClr val="002060"/>
                </a:solidFill>
              </a:rPr>
              <a:t>J.W. Owens - 561-372-5922 results.jwowens@gmail.com </a:t>
            </a:r>
            <a:endParaRPr lang="en-US" b="1" dirty="0">
              <a:solidFill>
                <a:srgbClr val="002060"/>
              </a:solidFill>
            </a:endParaRPr>
          </a:p>
        </p:txBody>
      </p:sp>
      <p:sp>
        <p:nvSpPr>
          <p:cNvPr id="12" name="TextBox 11"/>
          <p:cNvSpPr txBox="1"/>
          <p:nvPr/>
        </p:nvSpPr>
        <p:spPr>
          <a:xfrm>
            <a:off x="484658" y="5410200"/>
            <a:ext cx="2569779" cy="646331"/>
          </a:xfrm>
          <a:prstGeom prst="rect">
            <a:avLst/>
          </a:prstGeom>
          <a:noFill/>
        </p:spPr>
        <p:txBody>
          <a:bodyPr wrap="square" rtlCol="0">
            <a:spAutoFit/>
          </a:bodyPr>
          <a:lstStyle/>
          <a:p>
            <a:pPr algn="ctr"/>
            <a:r>
              <a:rPr lang="en-US" b="1" dirty="0" smtClean="0">
                <a:solidFill>
                  <a:srgbClr val="0070C0"/>
                </a:solidFill>
                <a:latin typeface="Bodoni MT" panose="02070603080606020203" pitchFamily="18" charset="0"/>
              </a:rPr>
              <a:t>A Management Perspective 303 Series</a:t>
            </a:r>
            <a:endParaRPr lang="en-US" b="1" dirty="0">
              <a:solidFill>
                <a:srgbClr val="0070C0"/>
              </a:solidFill>
              <a:latin typeface="Bodoni MT" panose="02070603080606020203" pitchFamily="18" charset="0"/>
            </a:endParaRPr>
          </a:p>
        </p:txBody>
      </p:sp>
      <p:pic>
        <p:nvPicPr>
          <p:cNvPr id="11" name="Content Placeholder 10"/>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429000" y="1676399"/>
            <a:ext cx="5489188" cy="3896053"/>
          </a:xfrm>
        </p:spPr>
      </p:pic>
    </p:spTree>
    <p:extLst>
      <p:ext uri="{BB962C8B-B14F-4D97-AF65-F5344CB8AC3E}">
        <p14:creationId xmlns:p14="http://schemas.microsoft.com/office/powerpoint/2010/main" val="11073602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52400" y="152400"/>
            <a:ext cx="8229600" cy="1143000"/>
          </a:xfrm>
          <a:solidFill>
            <a:schemeClr val="tx2">
              <a:lumMod val="75000"/>
            </a:schemeClr>
          </a:solidFill>
        </p:spPr>
        <p:txBody>
          <a:bodyPr>
            <a:normAutofit fontScale="90000"/>
          </a:bodyPr>
          <a:lstStyle/>
          <a:p>
            <a:r>
              <a:rPr lang="en-US" b="1" dirty="0">
                <a:solidFill>
                  <a:srgbClr val="FFFF00"/>
                </a:solidFill>
              </a:rPr>
              <a:t>10 Surprising Leadership Habits Guaranteed To Transform </a:t>
            </a:r>
            <a:r>
              <a:rPr lang="en-US" b="1" dirty="0" smtClean="0">
                <a:solidFill>
                  <a:srgbClr val="FFFF00"/>
                </a:solidFill>
              </a:rPr>
              <a:t>You</a:t>
            </a:r>
            <a:endParaRPr lang="en-US" b="1" dirty="0">
              <a:solidFill>
                <a:srgbClr val="FFFF00"/>
              </a:solidFill>
            </a:endParaRPr>
          </a:p>
        </p:txBody>
      </p:sp>
      <p:sp>
        <p:nvSpPr>
          <p:cNvPr id="8" name="Content Placeholder 7"/>
          <p:cNvSpPr>
            <a:spLocks noGrp="1"/>
          </p:cNvSpPr>
          <p:nvPr>
            <p:ph idx="1"/>
          </p:nvPr>
        </p:nvSpPr>
        <p:spPr>
          <a:xfrm>
            <a:off x="152400" y="1447800"/>
            <a:ext cx="8839200" cy="5257800"/>
          </a:xfrm>
        </p:spPr>
        <p:txBody>
          <a:bodyPr>
            <a:normAutofit fontScale="62500" lnSpcReduction="20000"/>
          </a:bodyPr>
          <a:lstStyle/>
          <a:p>
            <a:pPr marL="0" indent="0" algn="ctr">
              <a:buNone/>
            </a:pPr>
            <a:r>
              <a:rPr lang="en-US" sz="3400" b="1" dirty="0"/>
              <a:t>10 Surprising Leadership Habits Guaranteed To Transform </a:t>
            </a:r>
            <a:r>
              <a:rPr lang="en-US" sz="3400" b="1" dirty="0" smtClean="0"/>
              <a:t>You</a:t>
            </a:r>
          </a:p>
          <a:p>
            <a:pPr marL="0" indent="0">
              <a:buNone/>
            </a:pPr>
            <a:endParaRPr lang="en-US" dirty="0"/>
          </a:p>
          <a:p>
            <a:pPr marL="0" indent="0">
              <a:buNone/>
            </a:pPr>
            <a:r>
              <a:rPr lang="en-US" sz="3800" b="1" dirty="0" smtClean="0"/>
              <a:t>Let’s </a:t>
            </a:r>
            <a:r>
              <a:rPr lang="en-US" sz="3800" b="1" dirty="0"/>
              <a:t>face it, managing others is difficult. </a:t>
            </a:r>
            <a:r>
              <a:rPr lang="en-US" sz="3800" dirty="0"/>
              <a:t>Getting others to satisfy your expectations, perform at the top of their capacity and display desirable behaviors at all times can be a challenge for even the most experienced of managers.</a:t>
            </a:r>
          </a:p>
          <a:p>
            <a:pPr marL="0" indent="0">
              <a:buNone/>
            </a:pPr>
            <a:r>
              <a:rPr lang="en-US" sz="3800" dirty="0"/>
              <a:t>And unfortunately, </a:t>
            </a:r>
            <a:r>
              <a:rPr lang="en-US" sz="3800" b="1" dirty="0"/>
              <a:t>few of us are given</a:t>
            </a:r>
            <a:r>
              <a:rPr lang="en-US" sz="3800" dirty="0"/>
              <a:t> the training or mentorship necessary to succeed as leaders.</a:t>
            </a:r>
          </a:p>
          <a:p>
            <a:pPr marL="0" indent="0">
              <a:buNone/>
            </a:pPr>
            <a:r>
              <a:rPr lang="en-US" sz="3800" b="1" dirty="0"/>
              <a:t>Few people are born with strong leadership skills </a:t>
            </a:r>
            <a:r>
              <a:rPr lang="en-US" sz="3800" dirty="0"/>
              <a:t>– we learn and develop them over time. And as you develop and strengthen your own skills, remember that those farther down in the organization </a:t>
            </a:r>
            <a:r>
              <a:rPr lang="en-US" sz="3800" b="1" dirty="0"/>
              <a:t>need to develop those skills as well</a:t>
            </a:r>
            <a:r>
              <a:rPr lang="en-US" sz="3800" dirty="0" smtClean="0"/>
              <a:t>.</a:t>
            </a:r>
          </a:p>
          <a:p>
            <a:pPr marL="0" indent="0">
              <a:buNone/>
            </a:pPr>
            <a:endParaRPr lang="en-US" dirty="0"/>
          </a:p>
          <a:p>
            <a:pPr marL="0" indent="0">
              <a:buNone/>
            </a:pPr>
            <a:r>
              <a:rPr lang="en-US" sz="3400" dirty="0"/>
              <a:t>Here are </a:t>
            </a:r>
            <a:r>
              <a:rPr lang="en-US" sz="3400" b="1" dirty="0">
                <a:solidFill>
                  <a:srgbClr val="FF0000"/>
                </a:solidFill>
              </a:rPr>
              <a:t>10 leadership habits</a:t>
            </a:r>
            <a:r>
              <a:rPr lang="en-US" sz="3400" dirty="0"/>
              <a:t> that are </a:t>
            </a:r>
            <a:r>
              <a:rPr lang="en-US" sz="3400" b="1" dirty="0"/>
              <a:t>guaranteed to be helpful for new and experienced managers</a:t>
            </a:r>
            <a:r>
              <a:rPr lang="en-US" sz="3400" dirty="0"/>
              <a:t>. Not only are they worthy of your attention, they are nuggets of advice worthy of those that you manage and mentor</a:t>
            </a:r>
            <a:r>
              <a:rPr lang="en-US" sz="3400" dirty="0" smtClean="0"/>
              <a:t>.</a:t>
            </a:r>
            <a:endParaRPr lang="en-US" sz="34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96287" y="296636"/>
            <a:ext cx="671513" cy="238125"/>
          </a:xfrm>
          <a:prstGeom prst="rect">
            <a:avLst/>
          </a:prstGeom>
        </p:spPr>
      </p:pic>
    </p:spTree>
    <p:extLst>
      <p:ext uri="{BB962C8B-B14F-4D97-AF65-F5344CB8AC3E}">
        <p14:creationId xmlns:p14="http://schemas.microsoft.com/office/powerpoint/2010/main" val="22203905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52400" y="152400"/>
            <a:ext cx="8153400" cy="1143000"/>
          </a:xfrm>
          <a:solidFill>
            <a:schemeClr val="tx2">
              <a:lumMod val="75000"/>
            </a:schemeClr>
          </a:solidFill>
        </p:spPr>
        <p:txBody>
          <a:bodyPr>
            <a:normAutofit fontScale="90000"/>
          </a:bodyPr>
          <a:lstStyle/>
          <a:p>
            <a:r>
              <a:rPr lang="en-US" b="1" dirty="0">
                <a:solidFill>
                  <a:srgbClr val="FFFF00"/>
                </a:solidFill>
              </a:rPr>
              <a:t>10 Surprising Leadership Habits Guaranteed To Transform You</a:t>
            </a:r>
            <a:endParaRPr lang="en-US" dirty="0"/>
          </a:p>
        </p:txBody>
      </p:sp>
      <p:sp>
        <p:nvSpPr>
          <p:cNvPr id="8" name="Content Placeholder 7"/>
          <p:cNvSpPr>
            <a:spLocks noGrp="1"/>
          </p:cNvSpPr>
          <p:nvPr>
            <p:ph idx="1"/>
          </p:nvPr>
        </p:nvSpPr>
        <p:spPr>
          <a:xfrm>
            <a:off x="152400" y="1371600"/>
            <a:ext cx="8763000" cy="5257800"/>
          </a:xfrm>
        </p:spPr>
        <p:txBody>
          <a:bodyPr>
            <a:normAutofit fontScale="92500"/>
          </a:bodyPr>
          <a:lstStyle/>
          <a:p>
            <a:pPr marL="0" indent="0">
              <a:buNone/>
            </a:pPr>
            <a:r>
              <a:rPr lang="en-US" b="1" dirty="0" smtClean="0"/>
              <a:t>1</a:t>
            </a:r>
            <a:r>
              <a:rPr lang="en-US" b="1" dirty="0"/>
              <a:t>) Never Complain Down</a:t>
            </a:r>
          </a:p>
          <a:p>
            <a:pPr marL="0" indent="0">
              <a:buNone/>
            </a:pPr>
            <a:r>
              <a:rPr lang="en-US" sz="3000" dirty="0"/>
              <a:t>Leaders at every level of an organization will see and experience things that may be frustrating, disappointing or even scary. The strong leader is the one who </a:t>
            </a:r>
            <a:r>
              <a:rPr lang="en-US" sz="3000" b="1" dirty="0"/>
              <a:t>keeps these personal concerns</a:t>
            </a:r>
            <a:r>
              <a:rPr lang="en-US" sz="3000" dirty="0"/>
              <a:t> from his or her subordinates.</a:t>
            </a:r>
          </a:p>
          <a:p>
            <a:pPr marL="0" indent="0">
              <a:buNone/>
            </a:pPr>
            <a:r>
              <a:rPr lang="en-US" sz="3000" dirty="0"/>
              <a:t>If you must discuss them, share them with your peers or superiors.</a:t>
            </a:r>
          </a:p>
          <a:p>
            <a:pPr marL="0" indent="0">
              <a:buNone/>
            </a:pPr>
            <a:r>
              <a:rPr lang="en-US" sz="3000" dirty="0"/>
              <a:t>Nothing kills morale, instills fear or creates more fodder for gossip than the complaints of those above us. </a:t>
            </a:r>
            <a:r>
              <a:rPr lang="en-US" sz="3000" b="1" dirty="0"/>
              <a:t>This is a particularly important lesson for new managers</a:t>
            </a:r>
            <a:r>
              <a:rPr lang="en-US" sz="3000" dirty="0"/>
              <a:t> who are no longer on the same level as their former peers</a:t>
            </a:r>
            <a:r>
              <a:rPr lang="en-US" sz="3000" dirty="0" smtClean="0"/>
              <a:t>.</a:t>
            </a:r>
            <a:endParaRPr lang="en-US" sz="30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96287" y="296636"/>
            <a:ext cx="671513" cy="238125"/>
          </a:xfrm>
          <a:prstGeom prst="rect">
            <a:avLst/>
          </a:prstGeom>
        </p:spPr>
      </p:pic>
    </p:spTree>
    <p:extLst>
      <p:ext uri="{BB962C8B-B14F-4D97-AF65-F5344CB8AC3E}">
        <p14:creationId xmlns:p14="http://schemas.microsoft.com/office/powerpoint/2010/main" val="14735937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52400" y="152400"/>
            <a:ext cx="8153400" cy="1143000"/>
          </a:xfrm>
          <a:solidFill>
            <a:schemeClr val="tx2">
              <a:lumMod val="75000"/>
            </a:schemeClr>
          </a:solidFill>
        </p:spPr>
        <p:txBody>
          <a:bodyPr>
            <a:normAutofit fontScale="90000"/>
          </a:bodyPr>
          <a:lstStyle/>
          <a:p>
            <a:r>
              <a:rPr lang="en-US" b="1" dirty="0">
                <a:solidFill>
                  <a:srgbClr val="FFFF00"/>
                </a:solidFill>
              </a:rPr>
              <a:t>10 Surprising Leadership Habits Guaranteed To Transform You</a:t>
            </a:r>
            <a:endParaRPr lang="en-US" dirty="0"/>
          </a:p>
        </p:txBody>
      </p:sp>
      <p:sp>
        <p:nvSpPr>
          <p:cNvPr id="8" name="Content Placeholder 7"/>
          <p:cNvSpPr>
            <a:spLocks noGrp="1"/>
          </p:cNvSpPr>
          <p:nvPr>
            <p:ph idx="1"/>
          </p:nvPr>
        </p:nvSpPr>
        <p:spPr>
          <a:xfrm>
            <a:off x="152400" y="1371600"/>
            <a:ext cx="8915400" cy="5486400"/>
          </a:xfrm>
        </p:spPr>
        <p:txBody>
          <a:bodyPr>
            <a:normAutofit fontScale="77500" lnSpcReduction="20000"/>
          </a:bodyPr>
          <a:lstStyle/>
          <a:p>
            <a:pPr marL="0" indent="0">
              <a:buNone/>
            </a:pPr>
            <a:r>
              <a:rPr lang="en-US" sz="3300" b="1" dirty="0" smtClean="0"/>
              <a:t>2) Bring 3 Solutions With Your Problem</a:t>
            </a:r>
          </a:p>
          <a:p>
            <a:pPr marL="0" indent="0">
              <a:buNone/>
            </a:pPr>
            <a:r>
              <a:rPr lang="en-US" dirty="0" smtClean="0"/>
              <a:t>People </a:t>
            </a:r>
            <a:r>
              <a:rPr lang="en-US" dirty="0"/>
              <a:t>wrongly assume that being a leader means solving all of the organization’s problems. In fact, </a:t>
            </a:r>
            <a:r>
              <a:rPr lang="en-US" b="1" dirty="0"/>
              <a:t>the strong leader brings subordinates into the problem-solving business</a:t>
            </a:r>
            <a:r>
              <a:rPr lang="en-US" b="1" dirty="0" smtClean="0"/>
              <a:t>.</a:t>
            </a:r>
          </a:p>
          <a:p>
            <a:pPr marL="0" indent="0">
              <a:buNone/>
            </a:pPr>
            <a:endParaRPr lang="en-US" dirty="0"/>
          </a:p>
          <a:p>
            <a:pPr marL="0" indent="0">
              <a:buNone/>
            </a:pPr>
            <a:r>
              <a:rPr lang="en-US" dirty="0"/>
              <a:t>The next time someone presents you with a problem or challenge, ask that </a:t>
            </a:r>
            <a:r>
              <a:rPr lang="en-US" b="1" dirty="0" smtClean="0"/>
              <a:t>he/she </a:t>
            </a:r>
            <a:r>
              <a:rPr lang="en-US" b="1" dirty="0"/>
              <a:t>provide three solutions</a:t>
            </a:r>
            <a:r>
              <a:rPr lang="en-US" dirty="0"/>
              <a:t> along with it</a:t>
            </a:r>
            <a:r>
              <a:rPr lang="en-US" dirty="0" smtClean="0"/>
              <a:t>.</a:t>
            </a:r>
          </a:p>
          <a:p>
            <a:pPr marL="0" indent="0">
              <a:buNone/>
            </a:pPr>
            <a:endParaRPr lang="en-US" dirty="0"/>
          </a:p>
          <a:p>
            <a:pPr marL="0" indent="0">
              <a:buNone/>
            </a:pPr>
            <a:r>
              <a:rPr lang="en-US" dirty="0"/>
              <a:t>Doing so will require that </a:t>
            </a:r>
            <a:r>
              <a:rPr lang="en-US" dirty="0" smtClean="0"/>
              <a:t>he/she </a:t>
            </a:r>
            <a:r>
              <a:rPr lang="en-US" dirty="0"/>
              <a:t>invest time and energy into looking at the problem from a variety of angles thus developing her own analytical and problem solving skills</a:t>
            </a:r>
            <a:r>
              <a:rPr lang="en-US" dirty="0" smtClean="0"/>
              <a:t>.</a:t>
            </a:r>
          </a:p>
          <a:p>
            <a:pPr marL="0" indent="0">
              <a:buNone/>
            </a:pPr>
            <a:endParaRPr lang="en-US" dirty="0"/>
          </a:p>
          <a:p>
            <a:pPr marL="0" indent="0">
              <a:buNone/>
            </a:pPr>
            <a:r>
              <a:rPr lang="en-US" dirty="0"/>
              <a:t>That doesn’t mean you need to accept all or any of </a:t>
            </a:r>
            <a:r>
              <a:rPr lang="en-US" dirty="0" smtClean="0"/>
              <a:t>the </a:t>
            </a:r>
            <a:r>
              <a:rPr lang="en-US" dirty="0"/>
              <a:t>solutions, but at least </a:t>
            </a:r>
            <a:r>
              <a:rPr lang="en-US" dirty="0" smtClean="0"/>
              <a:t>he/she’s </a:t>
            </a:r>
            <a:r>
              <a:rPr lang="en-US" dirty="0"/>
              <a:t>invested time in the process</a:t>
            </a:r>
            <a:r>
              <a:rPr lang="en-US" dirty="0" smtClean="0"/>
              <a:t>.</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96287" y="296636"/>
            <a:ext cx="671513" cy="238125"/>
          </a:xfrm>
          <a:prstGeom prst="rect">
            <a:avLst/>
          </a:prstGeom>
        </p:spPr>
      </p:pic>
    </p:spTree>
    <p:extLst>
      <p:ext uri="{BB962C8B-B14F-4D97-AF65-F5344CB8AC3E}">
        <p14:creationId xmlns:p14="http://schemas.microsoft.com/office/powerpoint/2010/main" val="26188669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52400" y="152400"/>
            <a:ext cx="8229600" cy="1143000"/>
          </a:xfrm>
          <a:solidFill>
            <a:schemeClr val="tx2">
              <a:lumMod val="75000"/>
            </a:schemeClr>
          </a:solidFill>
        </p:spPr>
        <p:txBody>
          <a:bodyPr>
            <a:normAutofit fontScale="90000"/>
          </a:bodyPr>
          <a:lstStyle/>
          <a:p>
            <a:r>
              <a:rPr lang="en-US" b="1" dirty="0">
                <a:solidFill>
                  <a:srgbClr val="FFFF00"/>
                </a:solidFill>
              </a:rPr>
              <a:t>10 Surprising Leadership Habits Guaranteed To Transform You</a:t>
            </a:r>
            <a:endParaRPr lang="en-US" dirty="0"/>
          </a:p>
        </p:txBody>
      </p:sp>
      <p:sp>
        <p:nvSpPr>
          <p:cNvPr id="8" name="Content Placeholder 7"/>
          <p:cNvSpPr>
            <a:spLocks noGrp="1"/>
          </p:cNvSpPr>
          <p:nvPr>
            <p:ph idx="1"/>
          </p:nvPr>
        </p:nvSpPr>
        <p:spPr>
          <a:xfrm>
            <a:off x="152400" y="1447800"/>
            <a:ext cx="8839200" cy="5257800"/>
          </a:xfrm>
        </p:spPr>
        <p:txBody>
          <a:bodyPr>
            <a:normAutofit fontScale="85000" lnSpcReduction="20000"/>
          </a:bodyPr>
          <a:lstStyle/>
          <a:p>
            <a:pPr marL="0" indent="0">
              <a:buNone/>
            </a:pPr>
            <a:r>
              <a:rPr lang="en-US" sz="3800" b="1" dirty="0" smtClean="0"/>
              <a:t>3</a:t>
            </a:r>
            <a:r>
              <a:rPr lang="en-US" sz="3800" b="1" dirty="0"/>
              <a:t>) Be Mindful Of The Stories You Tell Yourself</a:t>
            </a:r>
          </a:p>
          <a:p>
            <a:pPr marL="0" indent="0">
              <a:buNone/>
            </a:pPr>
            <a:r>
              <a:rPr lang="en-US" dirty="0"/>
              <a:t>The human brain is an amazing organ, working all of the time receiving, interpreting and responding to environmental signals</a:t>
            </a:r>
            <a:r>
              <a:rPr lang="en-US" dirty="0" smtClean="0"/>
              <a:t>.</a:t>
            </a:r>
          </a:p>
          <a:p>
            <a:pPr marL="0" indent="0">
              <a:buNone/>
            </a:pPr>
            <a:endParaRPr lang="en-US" dirty="0"/>
          </a:p>
          <a:p>
            <a:pPr marL="0" indent="0">
              <a:buNone/>
            </a:pPr>
            <a:r>
              <a:rPr lang="en-US" b="1" dirty="0"/>
              <a:t>Part of its job is to tell us stories about the actions of others </a:t>
            </a:r>
            <a:r>
              <a:rPr lang="en-US" dirty="0"/>
              <a:t>– interpreting situations and crafting explanations of those situations – in order to keep us safe</a:t>
            </a:r>
            <a:r>
              <a:rPr lang="en-US" dirty="0" smtClean="0"/>
              <a:t>.</a:t>
            </a:r>
          </a:p>
          <a:p>
            <a:pPr marL="0" indent="0">
              <a:buNone/>
            </a:pPr>
            <a:endParaRPr lang="en-US" dirty="0"/>
          </a:p>
          <a:p>
            <a:pPr marL="0" indent="0">
              <a:buNone/>
            </a:pPr>
            <a:r>
              <a:rPr lang="en-US" dirty="0"/>
              <a:t>The problem is, </a:t>
            </a:r>
            <a:r>
              <a:rPr lang="en-US" b="1" dirty="0"/>
              <a:t>those stories are usually just that, stories that you’ve told yourself. </a:t>
            </a:r>
            <a:r>
              <a:rPr lang="en-US" dirty="0"/>
              <a:t>And</a:t>
            </a:r>
            <a:r>
              <a:rPr lang="en-US" b="1" dirty="0"/>
              <a:t> they are often wrong</a:t>
            </a:r>
            <a:r>
              <a:rPr lang="en-US" dirty="0"/>
              <a:t>. Before you become emotionally involved or take action based on a story you’ve told yourself, remember that they are just stories until you’ve grounded them in fact</a:t>
            </a:r>
            <a:r>
              <a:rPr lang="en-US" dirty="0" smtClean="0"/>
              <a:t>.</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96287" y="296636"/>
            <a:ext cx="671513" cy="238125"/>
          </a:xfrm>
          <a:prstGeom prst="rect">
            <a:avLst/>
          </a:prstGeom>
        </p:spPr>
      </p:pic>
    </p:spTree>
    <p:extLst>
      <p:ext uri="{BB962C8B-B14F-4D97-AF65-F5344CB8AC3E}">
        <p14:creationId xmlns:p14="http://schemas.microsoft.com/office/powerpoint/2010/main" val="403772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52400" y="152400"/>
            <a:ext cx="8229600" cy="1143000"/>
          </a:xfrm>
          <a:solidFill>
            <a:schemeClr val="tx2">
              <a:lumMod val="75000"/>
            </a:schemeClr>
          </a:solidFill>
        </p:spPr>
        <p:txBody>
          <a:bodyPr>
            <a:normAutofit fontScale="90000"/>
          </a:bodyPr>
          <a:lstStyle/>
          <a:p>
            <a:r>
              <a:rPr lang="en-US" b="1" dirty="0">
                <a:solidFill>
                  <a:srgbClr val="FFFF00"/>
                </a:solidFill>
              </a:rPr>
              <a:t>10 Surprising Leadership Habits Guaranteed To Transform You</a:t>
            </a:r>
            <a:endParaRPr lang="en-US" dirty="0"/>
          </a:p>
        </p:txBody>
      </p:sp>
      <p:sp>
        <p:nvSpPr>
          <p:cNvPr id="8" name="Content Placeholder 7"/>
          <p:cNvSpPr>
            <a:spLocks noGrp="1"/>
          </p:cNvSpPr>
          <p:nvPr>
            <p:ph idx="1"/>
          </p:nvPr>
        </p:nvSpPr>
        <p:spPr>
          <a:xfrm>
            <a:off x="152400" y="1447800"/>
            <a:ext cx="8839200" cy="5257800"/>
          </a:xfrm>
        </p:spPr>
        <p:txBody>
          <a:bodyPr>
            <a:normAutofit/>
          </a:bodyPr>
          <a:lstStyle/>
          <a:p>
            <a:pPr marL="0" indent="0">
              <a:buNone/>
            </a:pPr>
            <a:r>
              <a:rPr lang="en-US" b="1" dirty="0" smtClean="0"/>
              <a:t>4</a:t>
            </a:r>
            <a:r>
              <a:rPr lang="en-US" b="1" dirty="0"/>
              <a:t>) The Only Person You Can Change Is Yourself</a:t>
            </a:r>
          </a:p>
          <a:p>
            <a:pPr marL="0" indent="0">
              <a:buNone/>
            </a:pPr>
            <a:r>
              <a:rPr lang="en-US" sz="2800" dirty="0" smtClean="0"/>
              <a:t>You </a:t>
            </a:r>
            <a:r>
              <a:rPr lang="en-US" sz="2800" dirty="0"/>
              <a:t>can’t make Beth a better manager or Steve a stronger supervisor or Peggy show up on time for work. </a:t>
            </a:r>
            <a:r>
              <a:rPr lang="en-US" sz="2800" b="1" dirty="0"/>
              <a:t>You can only be clear about your expectations and ensure they have the tools necessary to satisfy those expectations</a:t>
            </a:r>
            <a:r>
              <a:rPr lang="en-US" sz="2800" b="1" dirty="0" smtClean="0"/>
              <a:t>.</a:t>
            </a:r>
          </a:p>
          <a:p>
            <a:pPr marL="0" indent="0">
              <a:buNone/>
            </a:pPr>
            <a:endParaRPr lang="en-US" sz="2800" dirty="0"/>
          </a:p>
          <a:p>
            <a:pPr marL="0" indent="0">
              <a:buNone/>
            </a:pPr>
            <a:r>
              <a:rPr lang="en-US" sz="2800" dirty="0"/>
              <a:t>Beyond that, </a:t>
            </a:r>
            <a:r>
              <a:rPr lang="en-US" sz="2800" b="1" dirty="0"/>
              <a:t>only they can change themselves</a:t>
            </a:r>
            <a:r>
              <a:rPr lang="en-US" sz="2800" dirty="0"/>
              <a:t>. You can direct, guide and provide for others, but </a:t>
            </a:r>
            <a:r>
              <a:rPr lang="en-US" sz="2800" b="1" dirty="0"/>
              <a:t>the only person you can truly change is you</a:t>
            </a:r>
            <a:r>
              <a:rPr lang="en-US" sz="2800" b="1" dirty="0" smtClean="0"/>
              <a:t>.</a:t>
            </a:r>
            <a:endParaRPr lang="en-US" sz="2800" b="1"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96287" y="296636"/>
            <a:ext cx="671513" cy="238125"/>
          </a:xfrm>
          <a:prstGeom prst="rect">
            <a:avLst/>
          </a:prstGeom>
        </p:spPr>
      </p:pic>
    </p:spTree>
    <p:extLst>
      <p:ext uri="{BB962C8B-B14F-4D97-AF65-F5344CB8AC3E}">
        <p14:creationId xmlns:p14="http://schemas.microsoft.com/office/powerpoint/2010/main" val="241355350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52400" y="152400"/>
            <a:ext cx="8229600" cy="1143000"/>
          </a:xfrm>
          <a:solidFill>
            <a:schemeClr val="tx2">
              <a:lumMod val="75000"/>
            </a:schemeClr>
          </a:solidFill>
        </p:spPr>
        <p:txBody>
          <a:bodyPr>
            <a:normAutofit fontScale="90000"/>
          </a:bodyPr>
          <a:lstStyle/>
          <a:p>
            <a:r>
              <a:rPr lang="en-US" b="1" dirty="0">
                <a:solidFill>
                  <a:srgbClr val="FFFF00"/>
                </a:solidFill>
              </a:rPr>
              <a:t>10 Surprising Leadership Habits Guaranteed To Transform You</a:t>
            </a:r>
            <a:endParaRPr lang="en-US" dirty="0"/>
          </a:p>
        </p:txBody>
      </p:sp>
      <p:sp>
        <p:nvSpPr>
          <p:cNvPr id="8" name="Content Placeholder 7"/>
          <p:cNvSpPr>
            <a:spLocks noGrp="1"/>
          </p:cNvSpPr>
          <p:nvPr>
            <p:ph idx="1"/>
          </p:nvPr>
        </p:nvSpPr>
        <p:spPr>
          <a:xfrm>
            <a:off x="152400" y="1447800"/>
            <a:ext cx="8991600" cy="5334000"/>
          </a:xfrm>
        </p:spPr>
        <p:txBody>
          <a:bodyPr>
            <a:normAutofit fontScale="85000" lnSpcReduction="10000"/>
          </a:bodyPr>
          <a:lstStyle/>
          <a:p>
            <a:pPr marL="0" indent="0">
              <a:buNone/>
            </a:pPr>
            <a:r>
              <a:rPr lang="en-US" sz="3500" b="1" dirty="0" smtClean="0"/>
              <a:t>5</a:t>
            </a:r>
            <a:r>
              <a:rPr lang="en-US" sz="3500" b="1" dirty="0"/>
              <a:t>) You Create The Change You Seek</a:t>
            </a:r>
          </a:p>
          <a:p>
            <a:pPr marL="0" indent="0">
              <a:buNone/>
            </a:pPr>
            <a:r>
              <a:rPr lang="en-US" sz="3300" dirty="0"/>
              <a:t>Do you wish your team was more accountable for their actions? </a:t>
            </a:r>
            <a:endParaRPr lang="en-US" sz="3300" dirty="0" smtClean="0"/>
          </a:p>
          <a:p>
            <a:pPr marL="0" indent="0">
              <a:buNone/>
            </a:pPr>
            <a:r>
              <a:rPr lang="en-US" sz="3300" dirty="0" smtClean="0"/>
              <a:t>Do </a:t>
            </a:r>
            <a:r>
              <a:rPr lang="en-US" sz="3300" dirty="0"/>
              <a:t>you long for a more trusting environment? </a:t>
            </a:r>
            <a:endParaRPr lang="en-US" sz="3300" dirty="0" smtClean="0"/>
          </a:p>
          <a:p>
            <a:pPr marL="0" indent="0">
              <a:buNone/>
            </a:pPr>
            <a:r>
              <a:rPr lang="en-US" sz="3300" dirty="0" smtClean="0"/>
              <a:t>Do </a:t>
            </a:r>
            <a:r>
              <a:rPr lang="en-US" sz="3300" dirty="0"/>
              <a:t>you feel that communication in your organization is lacking</a:t>
            </a:r>
            <a:r>
              <a:rPr lang="en-US" sz="3300" dirty="0" smtClean="0"/>
              <a:t>?</a:t>
            </a:r>
          </a:p>
          <a:p>
            <a:pPr marL="0" indent="0">
              <a:buNone/>
            </a:pPr>
            <a:endParaRPr lang="en-US" dirty="0"/>
          </a:p>
          <a:p>
            <a:pPr marL="0" indent="0">
              <a:buNone/>
            </a:pPr>
            <a:r>
              <a:rPr lang="en-US" b="1" dirty="0"/>
              <a:t>If so, the first person that needs to change is you.</a:t>
            </a:r>
          </a:p>
          <a:p>
            <a:r>
              <a:rPr lang="en-US" dirty="0"/>
              <a:t>Whether you are working the loading dock or sitting in a boardroom chair, </a:t>
            </a:r>
            <a:r>
              <a:rPr lang="en-US" b="1" dirty="0"/>
              <a:t>change begins with you</a:t>
            </a:r>
            <a:r>
              <a:rPr lang="en-US" dirty="0"/>
              <a:t>.</a:t>
            </a:r>
          </a:p>
          <a:p>
            <a:r>
              <a:rPr lang="en-US" dirty="0"/>
              <a:t>And expecting it of others without modeling it in your own actions and interactions is a recipe for hypocrisy and distrust</a:t>
            </a:r>
            <a:r>
              <a:rPr lang="en-US" dirty="0" smtClean="0"/>
              <a:t>.</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96287" y="296636"/>
            <a:ext cx="671513" cy="238125"/>
          </a:xfrm>
          <a:prstGeom prst="rect">
            <a:avLst/>
          </a:prstGeom>
        </p:spPr>
      </p:pic>
    </p:spTree>
    <p:extLst>
      <p:ext uri="{BB962C8B-B14F-4D97-AF65-F5344CB8AC3E}">
        <p14:creationId xmlns:p14="http://schemas.microsoft.com/office/powerpoint/2010/main" val="30020286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52400" y="152400"/>
            <a:ext cx="8229600" cy="1143000"/>
          </a:xfrm>
          <a:solidFill>
            <a:schemeClr val="tx2">
              <a:lumMod val="75000"/>
            </a:schemeClr>
          </a:solidFill>
        </p:spPr>
        <p:txBody>
          <a:bodyPr>
            <a:normAutofit fontScale="90000"/>
          </a:bodyPr>
          <a:lstStyle/>
          <a:p>
            <a:r>
              <a:rPr lang="en-US" b="1" dirty="0">
                <a:solidFill>
                  <a:srgbClr val="FFFF00"/>
                </a:solidFill>
              </a:rPr>
              <a:t>10 Surprising Leadership Habits Guaranteed To Transform You</a:t>
            </a:r>
            <a:endParaRPr lang="en-US" dirty="0"/>
          </a:p>
        </p:txBody>
      </p:sp>
      <p:sp>
        <p:nvSpPr>
          <p:cNvPr id="8" name="Content Placeholder 7"/>
          <p:cNvSpPr>
            <a:spLocks noGrp="1"/>
          </p:cNvSpPr>
          <p:nvPr>
            <p:ph idx="1"/>
          </p:nvPr>
        </p:nvSpPr>
        <p:spPr>
          <a:xfrm>
            <a:off x="152400" y="1447800"/>
            <a:ext cx="8839200" cy="5257800"/>
          </a:xfrm>
        </p:spPr>
        <p:txBody>
          <a:bodyPr>
            <a:normAutofit fontScale="85000" lnSpcReduction="20000"/>
          </a:bodyPr>
          <a:lstStyle/>
          <a:p>
            <a:pPr marL="0" indent="0">
              <a:buNone/>
            </a:pPr>
            <a:r>
              <a:rPr lang="en-US" sz="3800" b="1" dirty="0" smtClean="0"/>
              <a:t>6</a:t>
            </a:r>
            <a:r>
              <a:rPr lang="en-US" sz="3800" b="1" dirty="0"/>
              <a:t>) Feedback First, Final And Frequent</a:t>
            </a:r>
          </a:p>
          <a:p>
            <a:r>
              <a:rPr lang="en-US" dirty="0"/>
              <a:t>Giving feedback is hard and takes time, but it is essential to developing top performers.</a:t>
            </a:r>
          </a:p>
          <a:p>
            <a:r>
              <a:rPr lang="en-US" dirty="0"/>
              <a:t>According to the Gallup polling organization, “Knowing what is expected of me at work” is one of the top indicators of employee engagement. It is possibly one of the most underrated and most important functions of a manager’s job.</a:t>
            </a:r>
          </a:p>
          <a:p>
            <a:r>
              <a:rPr lang="en-US" dirty="0"/>
              <a:t>Start every feedback conversation with positive feedback, end the conversation with positive feedback and </a:t>
            </a:r>
            <a:r>
              <a:rPr lang="en-US" b="1" dirty="0"/>
              <a:t>deliver positive feedback as frequently</a:t>
            </a:r>
            <a:r>
              <a:rPr lang="en-US" dirty="0"/>
              <a:t> as possible.</a:t>
            </a:r>
          </a:p>
          <a:p>
            <a:r>
              <a:rPr lang="en-US" dirty="0"/>
              <a:t>If your employees know they are satisfying your expectations, they are far more likely to push to continue doing so in the future</a:t>
            </a:r>
            <a:r>
              <a:rPr lang="en-US" dirty="0" smtClean="0"/>
              <a:t>.</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96287" y="296636"/>
            <a:ext cx="671513" cy="238125"/>
          </a:xfrm>
          <a:prstGeom prst="rect">
            <a:avLst/>
          </a:prstGeom>
        </p:spPr>
      </p:pic>
    </p:spTree>
    <p:extLst>
      <p:ext uri="{BB962C8B-B14F-4D97-AF65-F5344CB8AC3E}">
        <p14:creationId xmlns:p14="http://schemas.microsoft.com/office/powerpoint/2010/main" val="11327899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52400" y="152400"/>
            <a:ext cx="8229600" cy="1143000"/>
          </a:xfrm>
          <a:solidFill>
            <a:schemeClr val="tx2">
              <a:lumMod val="75000"/>
            </a:schemeClr>
          </a:solidFill>
        </p:spPr>
        <p:txBody>
          <a:bodyPr>
            <a:normAutofit fontScale="90000"/>
          </a:bodyPr>
          <a:lstStyle/>
          <a:p>
            <a:r>
              <a:rPr lang="en-US" b="1" dirty="0">
                <a:solidFill>
                  <a:srgbClr val="FFFF00"/>
                </a:solidFill>
              </a:rPr>
              <a:t>10 Surprising Leadership Habits Guaranteed To Transform You</a:t>
            </a:r>
            <a:endParaRPr lang="en-US" dirty="0"/>
          </a:p>
        </p:txBody>
      </p:sp>
      <p:sp>
        <p:nvSpPr>
          <p:cNvPr id="8" name="Content Placeholder 7"/>
          <p:cNvSpPr>
            <a:spLocks noGrp="1"/>
          </p:cNvSpPr>
          <p:nvPr>
            <p:ph idx="1"/>
          </p:nvPr>
        </p:nvSpPr>
        <p:spPr>
          <a:xfrm>
            <a:off x="152400" y="1447800"/>
            <a:ext cx="8839200" cy="5257800"/>
          </a:xfrm>
        </p:spPr>
        <p:txBody>
          <a:bodyPr>
            <a:normAutofit/>
          </a:bodyPr>
          <a:lstStyle/>
          <a:p>
            <a:pPr marL="0" indent="0">
              <a:buNone/>
            </a:pPr>
            <a:r>
              <a:rPr lang="en-US" b="1" dirty="0" smtClean="0"/>
              <a:t>7</a:t>
            </a:r>
            <a:r>
              <a:rPr lang="en-US" b="1" dirty="0"/>
              <a:t>) Listen</a:t>
            </a:r>
          </a:p>
          <a:p>
            <a:pPr marL="0" indent="0">
              <a:buNone/>
            </a:pPr>
            <a:r>
              <a:rPr lang="en-US" sz="2800" b="1" dirty="0"/>
              <a:t>Most leaders mistakenly believe they win respect by having answers. </a:t>
            </a:r>
            <a:r>
              <a:rPr lang="en-US" sz="2800" dirty="0"/>
              <a:t>In fact, most people trust their leaders because they feel their leaders truly listen to their thoughts, ideas, and concerns</a:t>
            </a:r>
            <a:r>
              <a:rPr lang="en-US" sz="2800" dirty="0" smtClean="0"/>
              <a:t>.</a:t>
            </a:r>
          </a:p>
          <a:p>
            <a:pPr marL="0" indent="0">
              <a:buNone/>
            </a:pPr>
            <a:endParaRPr lang="en-US" sz="2800" dirty="0"/>
          </a:p>
          <a:p>
            <a:pPr marL="0" indent="0">
              <a:buNone/>
            </a:pPr>
            <a:r>
              <a:rPr lang="en-US" sz="2800" dirty="0"/>
              <a:t>Listening is a </a:t>
            </a:r>
            <a:r>
              <a:rPr lang="en-US" sz="2800" b="1" dirty="0"/>
              <a:t>critical management skill</a:t>
            </a:r>
            <a:r>
              <a:rPr lang="en-US" sz="2800" dirty="0"/>
              <a:t> and, for most of us, it is a skill that can be </a:t>
            </a:r>
            <a:r>
              <a:rPr lang="en-US" sz="2800" b="1" dirty="0"/>
              <a:t>easily learned and developed</a:t>
            </a:r>
            <a:r>
              <a:rPr lang="en-US" sz="2800" dirty="0"/>
              <a:t>.</a:t>
            </a:r>
          </a:p>
          <a:p>
            <a:pPr marL="0" indent="0">
              <a:buNone/>
            </a:pP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96287" y="296636"/>
            <a:ext cx="671513" cy="238125"/>
          </a:xfrm>
          <a:prstGeom prst="rect">
            <a:avLst/>
          </a:prstGeom>
        </p:spPr>
      </p:pic>
    </p:spTree>
    <p:extLst>
      <p:ext uri="{BB962C8B-B14F-4D97-AF65-F5344CB8AC3E}">
        <p14:creationId xmlns:p14="http://schemas.microsoft.com/office/powerpoint/2010/main" val="7425888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99</TotalTime>
  <Words>949</Words>
  <Application>Microsoft Office PowerPoint</Application>
  <PresentationFormat>On-screen Show (4:3)</PresentationFormat>
  <Paragraphs>90</Paragraphs>
  <Slides>14</Slides>
  <Notes>1</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10 Surprising Leadership Habits Guaranteed To Transform You</vt:lpstr>
      <vt:lpstr>10 Surprising Leadership Habits Guaranteed To Transform You</vt:lpstr>
      <vt:lpstr>10 Surprising Leadership Habits Guaranteed To Transform You</vt:lpstr>
      <vt:lpstr>10 Surprising Leadership Habits Guaranteed To Transform You</vt:lpstr>
      <vt:lpstr>10 Surprising Leadership Habits Guaranteed To Transform You</vt:lpstr>
      <vt:lpstr>10 Surprising Leadership Habits Guaranteed To Transform You</vt:lpstr>
      <vt:lpstr>10 Surprising Leadership Habits Guaranteed To Transform You</vt:lpstr>
      <vt:lpstr>10 Surprising Leadership Habits Guaranteed To Transform You</vt:lpstr>
      <vt:lpstr>10 Surprising Leadership Habits Guaranteed To Transform You</vt:lpstr>
      <vt:lpstr>10 Surprising Leadership Habits Guaranteed To Transform You</vt:lpstr>
      <vt:lpstr>10 Surprising Leadership Habits Guaranteed To Transform You</vt:lpstr>
      <vt:lpstr>10 Surprising Leadership Habits Guaranteed To Transform You</vt:lpstr>
      <vt:lpstr>10 Surprising Leadership Habits Guaranteed To Transform You</vt:lpstr>
      <vt:lpstr>10 Surprising Leadership Habits Guaranteed To Transform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List of Presentations</dc:title>
  <dc:creator>JW Owens</dc:creator>
  <cp:lastModifiedBy>JW Owens</cp:lastModifiedBy>
  <cp:revision>10</cp:revision>
  <dcterms:created xsi:type="dcterms:W3CDTF">2019-02-07T22:26:28Z</dcterms:created>
  <dcterms:modified xsi:type="dcterms:W3CDTF">2019-02-23T19:10:08Z</dcterms:modified>
</cp:coreProperties>
</file>