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60" r:id="rId4"/>
    <p:sldId id="263" r:id="rId5"/>
    <p:sldId id="261" r:id="rId6"/>
    <p:sldId id="264" r:id="rId7"/>
    <p:sldId id="262" r:id="rId8"/>
    <p:sldId id="265" r:id="rId9"/>
    <p:sldId id="25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3BFB08-62EA-42D1-B198-6F988B2D7702}" type="datetimeFigureOut">
              <a:rPr lang="en-US" smtClean="0"/>
              <a:t>2/23/2019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DE7A97-58DD-4C64-88AA-DBFF7D3F8599}" type="slidenum">
              <a:rPr lang="en-US" smtClean="0"/>
              <a:t>‹#›</a:t>
            </a:fld>
            <a:endParaRPr lang="en-US"/>
          </a:p>
        </p:txBody>
      </p:sp>
    </p:spTree>
    <p:extLst>
      <p:ext uri="{BB962C8B-B14F-4D97-AF65-F5344CB8AC3E}">
        <p14:creationId xmlns:p14="http://schemas.microsoft.com/office/powerpoint/2010/main" val="2048494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878968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69299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603438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4905377" y="0"/>
            <a:ext cx="4238622"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4692653" y="0"/>
            <a:ext cx="1254127"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4546602" y="0"/>
            <a:ext cx="1146174"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971551" y="1873584"/>
            <a:ext cx="3840480" cy="2560320"/>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71551" y="4572000"/>
            <a:ext cx="384048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5057777" y="0"/>
            <a:ext cx="4086223"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smtClean="0"/>
              <a:t>Click icon to add picture</a:t>
            </a:r>
            <a:endParaRPr lang="en-US"/>
          </a:p>
        </p:txBody>
      </p:sp>
    </p:spTree>
    <p:extLst>
      <p:ext uri="{BB962C8B-B14F-4D97-AF65-F5344CB8AC3E}">
        <p14:creationId xmlns:p14="http://schemas.microsoft.com/office/powerpoint/2010/main" val="2135370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57314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74888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113029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A71BAC-B20C-4502-874F-C3F2184EF9EB}" type="datetimeFigureOut">
              <a:rPr lang="en-US" smtClean="0"/>
              <a:t>2/23/2019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8584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A71BAC-B20C-4502-874F-C3F2184EF9EB}" type="datetimeFigureOut">
              <a:rPr lang="en-US" smtClean="0"/>
              <a:t>2/23/2019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733519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A71BAC-B20C-4502-874F-C3F2184EF9EB}" type="datetimeFigureOut">
              <a:rPr lang="en-US" smtClean="0"/>
              <a:t>2/23/2019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52271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479638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831831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A71BAC-B20C-4502-874F-C3F2184EF9EB}" type="datetimeFigureOut">
              <a:rPr lang="en-US" smtClean="0"/>
              <a:t>2/23/2019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574375-F5CB-4601-9F40-DBA15B5354C6}" type="slidenum">
              <a:rPr lang="en-US" smtClean="0"/>
              <a:t>‹#›</a:t>
            </a:fld>
            <a:endParaRPr lang="en-US"/>
          </a:p>
        </p:txBody>
      </p:sp>
    </p:spTree>
    <p:extLst>
      <p:ext uri="{BB962C8B-B14F-4D97-AF65-F5344CB8AC3E}">
        <p14:creationId xmlns:p14="http://schemas.microsoft.com/office/powerpoint/2010/main" val="190853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Placeholder 15"/>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33268" r="33268"/>
          <a:stretch>
            <a:fillRect/>
          </a:stretch>
        </p:blipFill>
        <p:spPr/>
      </p:pic>
      <p:sp>
        <p:nvSpPr>
          <p:cNvPr id="4" name="Rectangle 3"/>
          <p:cNvSpPr/>
          <p:nvPr/>
        </p:nvSpPr>
        <p:spPr>
          <a:xfrm>
            <a:off x="0" y="787401"/>
            <a:ext cx="4648200" cy="157843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 y="1492587"/>
            <a:ext cx="4639656" cy="992279"/>
          </a:xfrm>
        </p:spPr>
        <p:txBody>
          <a:bodyPr>
            <a:noAutofit/>
          </a:bodyPr>
          <a:lstStyle/>
          <a:p>
            <a:pPr algn="ctr"/>
            <a:r>
              <a:rPr lang="en-US" sz="3600" b="1" dirty="0">
                <a:solidFill>
                  <a:srgbClr val="FFFF00"/>
                </a:solidFill>
              </a:rPr>
              <a:t>Sales Job Interview Questions: </a:t>
            </a:r>
            <a:br>
              <a:rPr lang="en-US" sz="3600" b="1" dirty="0">
                <a:solidFill>
                  <a:srgbClr val="FFFF00"/>
                </a:solidFill>
              </a:rPr>
            </a:br>
            <a:r>
              <a:rPr lang="en-US" sz="3600" b="1" dirty="0">
                <a:solidFill>
                  <a:srgbClr val="FFFF00"/>
                </a:solidFill>
              </a:rPr>
              <a:t>What Motivates You?</a:t>
            </a:r>
          </a:p>
        </p:txBody>
      </p:sp>
      <p:sp>
        <p:nvSpPr>
          <p:cNvPr id="3" name="Subtitle 2"/>
          <p:cNvSpPr>
            <a:spLocks noGrp="1"/>
          </p:cNvSpPr>
          <p:nvPr>
            <p:ph type="subTitle" idx="1"/>
          </p:nvPr>
        </p:nvSpPr>
        <p:spPr>
          <a:xfrm>
            <a:off x="685800" y="3810000"/>
            <a:ext cx="3840480" cy="1600200"/>
          </a:xfrm>
        </p:spPr>
        <p:txBody>
          <a:bodyPr/>
          <a:lstStyle/>
          <a:p>
            <a:r>
              <a:rPr lang="en-US" dirty="0" smtClean="0">
                <a:solidFill>
                  <a:schemeClr val="tx2"/>
                </a:solidFill>
              </a:rPr>
              <a:t>Presented by J.W. Owens</a:t>
            </a:r>
            <a:endParaRPr lang="en-US" dirty="0">
              <a:solidFill>
                <a:schemeClr val="tx2"/>
              </a:solidFill>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81856" y="4419600"/>
            <a:ext cx="1343025" cy="476251"/>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96522" y="6517822"/>
            <a:ext cx="671513" cy="238125"/>
          </a:xfrm>
          <a:prstGeom prst="rect">
            <a:avLst/>
          </a:prstGeom>
        </p:spPr>
      </p:pic>
      <p:sp>
        <p:nvSpPr>
          <p:cNvPr id="8" name="TextBox 7"/>
          <p:cNvSpPr txBox="1"/>
          <p:nvPr/>
        </p:nvSpPr>
        <p:spPr>
          <a:xfrm>
            <a:off x="767445" y="3034393"/>
            <a:ext cx="3371849" cy="523220"/>
          </a:xfrm>
          <a:prstGeom prst="rect">
            <a:avLst/>
          </a:prstGeom>
          <a:noFill/>
        </p:spPr>
        <p:txBody>
          <a:bodyPr wrap="square" rtlCol="0">
            <a:spAutoFit/>
          </a:bodyPr>
          <a:lstStyle/>
          <a:p>
            <a:pPr algn="ctr"/>
            <a:r>
              <a:rPr lang="en-US" sz="1400" b="1" dirty="0">
                <a:solidFill>
                  <a:schemeClr val="tx2"/>
                </a:solidFill>
              </a:rPr>
              <a:t>This is a series of </a:t>
            </a:r>
            <a:r>
              <a:rPr lang="en-US" sz="1400" b="1" dirty="0" smtClean="0">
                <a:solidFill>
                  <a:schemeClr val="tx2"/>
                </a:solidFill>
              </a:rPr>
              <a:t>Training </a:t>
            </a:r>
            <a:r>
              <a:rPr lang="en-US" sz="1400" b="1" dirty="0">
                <a:solidFill>
                  <a:schemeClr val="tx2"/>
                </a:solidFill>
              </a:rPr>
              <a:t>for your </a:t>
            </a:r>
            <a:r>
              <a:rPr lang="en-US" sz="1400" b="1" dirty="0" smtClean="0">
                <a:solidFill>
                  <a:schemeClr val="tx2"/>
                </a:solidFill>
              </a:rPr>
              <a:t>Management TEAM</a:t>
            </a:r>
            <a:endParaRPr lang="en-US" sz="1400" b="1" dirty="0">
              <a:solidFill>
                <a:schemeClr val="tx2"/>
              </a:solidFill>
            </a:endParaRPr>
          </a:p>
        </p:txBody>
      </p:sp>
      <p:sp>
        <p:nvSpPr>
          <p:cNvPr id="9" name="Rectangle 8"/>
          <p:cNvSpPr/>
          <p:nvPr/>
        </p:nvSpPr>
        <p:spPr>
          <a:xfrm>
            <a:off x="6629399" y="6426653"/>
            <a:ext cx="2438637" cy="431347"/>
          </a:xfrm>
          <a:prstGeom prst="rect">
            <a:avLst/>
          </a:prstGeom>
          <a:solidFill>
            <a:schemeClr val="tx1"/>
          </a:solidFill>
          <a:ln>
            <a:solidFill>
              <a:srgbClr val="8B35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FFFF00"/>
                </a:solidFill>
              </a:rPr>
              <a:t>Management - JWO 366</a:t>
            </a:r>
            <a:endParaRPr lang="en-US" sz="1200" b="1" dirty="0">
              <a:solidFill>
                <a:srgbClr val="FFFF00"/>
              </a:solidFill>
            </a:endParaRPr>
          </a:p>
        </p:txBody>
      </p:sp>
      <p:sp>
        <p:nvSpPr>
          <p:cNvPr id="12" name="TextBox 11"/>
          <p:cNvSpPr txBox="1"/>
          <p:nvPr/>
        </p:nvSpPr>
        <p:spPr>
          <a:xfrm>
            <a:off x="1039210" y="6153159"/>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a:t>
            </a:r>
            <a:r>
              <a:rPr lang="en-US" b="1" smtClean="0">
                <a:solidFill>
                  <a:srgbClr val="0070C0"/>
                </a:solidFill>
                <a:latin typeface="Bodoni MT" panose="02070603080606020203" pitchFamily="18" charset="0"/>
              </a:rPr>
              <a:t>Perspective 303 </a:t>
            </a:r>
            <a:r>
              <a:rPr lang="en-US" b="1" dirty="0" smtClean="0">
                <a:solidFill>
                  <a:srgbClr val="0070C0"/>
                </a:solidFill>
                <a:latin typeface="Bodoni MT" panose="02070603080606020203" pitchFamily="18" charset="0"/>
              </a:rPr>
              <a:t>Series</a:t>
            </a:r>
            <a:endParaRPr lang="en-US" b="1" dirty="0">
              <a:solidFill>
                <a:srgbClr val="0070C0"/>
              </a:solidFill>
              <a:latin typeface="Bodoni MT" panose="02070603080606020203" pitchFamily="18" charset="0"/>
            </a:endParaRPr>
          </a:p>
        </p:txBody>
      </p:sp>
      <p:sp>
        <p:nvSpPr>
          <p:cNvPr id="11" name="TextBox 10"/>
          <p:cNvSpPr txBox="1"/>
          <p:nvPr/>
        </p:nvSpPr>
        <p:spPr>
          <a:xfrm>
            <a:off x="873579" y="163286"/>
            <a:ext cx="3355522" cy="369332"/>
          </a:xfrm>
          <a:prstGeom prst="rect">
            <a:avLst/>
          </a:prstGeom>
          <a:noFill/>
        </p:spPr>
        <p:txBody>
          <a:bodyPr wrap="square" rtlCol="0">
            <a:spAutoFit/>
          </a:bodyPr>
          <a:lstStyle/>
          <a:p>
            <a:pPr algn="ctr"/>
            <a:r>
              <a:rPr lang="en-US" b="1" dirty="0" smtClean="0">
                <a:solidFill>
                  <a:srgbClr val="0070C0"/>
                </a:solidFill>
                <a:latin typeface="Times New Roman" panose="02020603050405020304" pitchFamily="18" charset="0"/>
                <a:cs typeface="Times New Roman" panose="02020603050405020304" pitchFamily="18" charset="0"/>
              </a:rPr>
              <a:t>Special Management Series</a:t>
            </a:r>
            <a:endParaRPr lang="en-US"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7945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Sales Job Interview Questions: </a:t>
            </a:r>
            <a:r>
              <a:rPr lang="en-US" b="1" dirty="0" smtClean="0">
                <a:solidFill>
                  <a:srgbClr val="FFFF00"/>
                </a:solidFill>
              </a:rPr>
              <a:t/>
            </a:r>
            <a:br>
              <a:rPr lang="en-US" b="1" dirty="0" smtClean="0">
                <a:solidFill>
                  <a:srgbClr val="FFFF00"/>
                </a:solidFill>
              </a:rPr>
            </a:br>
            <a:r>
              <a:rPr lang="en-US" b="1" dirty="0" smtClean="0">
                <a:solidFill>
                  <a:srgbClr val="FFFF00"/>
                </a:solidFill>
              </a:rPr>
              <a:t>What </a:t>
            </a:r>
            <a:r>
              <a:rPr lang="en-US" b="1" dirty="0">
                <a:solidFill>
                  <a:srgbClr val="FFFF00"/>
                </a:solidFill>
              </a:rPr>
              <a:t>Motivates You</a:t>
            </a:r>
            <a:r>
              <a:rPr lang="en-US" b="1" dirty="0" smtClean="0">
                <a:solidFill>
                  <a:srgbClr val="FFFF00"/>
                </a:solidFill>
              </a:rPr>
              <a:t>?</a:t>
            </a:r>
            <a:endParaRPr lang="en-US" b="1" dirty="0">
              <a:solidFill>
                <a:srgbClr val="FFFF00"/>
              </a:solidFill>
            </a:endParaRPr>
          </a:p>
        </p:txBody>
      </p:sp>
      <p:sp>
        <p:nvSpPr>
          <p:cNvPr id="8" name="Content Placeholder 7"/>
          <p:cNvSpPr>
            <a:spLocks noGrp="1"/>
          </p:cNvSpPr>
          <p:nvPr>
            <p:ph idx="1"/>
          </p:nvPr>
        </p:nvSpPr>
        <p:spPr>
          <a:xfrm>
            <a:off x="152400" y="1371600"/>
            <a:ext cx="8915400" cy="5562600"/>
          </a:xfrm>
        </p:spPr>
        <p:txBody>
          <a:bodyPr>
            <a:normAutofit fontScale="47500" lnSpcReduction="20000"/>
          </a:bodyPr>
          <a:lstStyle/>
          <a:p>
            <a:pPr marL="0" indent="0">
              <a:buNone/>
            </a:pPr>
            <a:r>
              <a:rPr lang="en-US" sz="5800" b="1" dirty="0"/>
              <a:t>Sales Job Interview Questions: What Motivates You?</a:t>
            </a:r>
          </a:p>
          <a:p>
            <a:pPr marL="0" indent="0">
              <a:buNone/>
            </a:pPr>
            <a:r>
              <a:rPr lang="en-US" sz="4200" dirty="0"/>
              <a:t>During a sales job interview, I usually ask the candidate what motivates them.  I am sure this question is asked in other industries and the best answers are different for each industry.  For example, if you were interviewing for a creative art type of job, the answer to this question would definitely be different than if you were going for a sales position.  This article tackles this question specifically for the sales job interview.</a:t>
            </a:r>
          </a:p>
          <a:p>
            <a:pPr marL="0" indent="0">
              <a:buNone/>
            </a:pPr>
            <a:r>
              <a:rPr lang="en-US" sz="5900" b="1" dirty="0"/>
              <a:t>WHY SALES MANAGERS ASK THIS QUESTION</a:t>
            </a:r>
          </a:p>
          <a:p>
            <a:pPr marL="0" indent="0">
              <a:buNone/>
            </a:pPr>
            <a:r>
              <a:rPr lang="en-US" sz="3800" dirty="0" smtClean="0"/>
              <a:t>We </a:t>
            </a:r>
            <a:r>
              <a:rPr lang="en-US" sz="3800" dirty="0"/>
              <a:t>ask this question to uncover what drives you and to find out what motivates you.  </a:t>
            </a:r>
            <a:endParaRPr lang="en-US" sz="3800" dirty="0" smtClean="0"/>
          </a:p>
          <a:p>
            <a:pPr marL="0" indent="0">
              <a:buNone/>
            </a:pPr>
            <a:r>
              <a:rPr lang="en-US" sz="3800" dirty="0" smtClean="0"/>
              <a:t>For </a:t>
            </a:r>
            <a:r>
              <a:rPr lang="en-US" sz="3800" dirty="0"/>
              <a:t>sales, professionals that are motivated by money should be a top reason for being in sales and should be one of the top 2 as one of your best responses.  Family is another and providing for them, which again leads back to money.  We ask this because we want to make sure that money is indeed a high motivator for you as it relates to higher commissions for both you, the candidate and the hiring sales manager.</a:t>
            </a:r>
          </a:p>
          <a:p>
            <a:pPr marL="0" indent="0">
              <a:buNone/>
            </a:pPr>
            <a:r>
              <a:rPr lang="en-US" sz="3800" dirty="0"/>
              <a:t>If I ask this question and a sales candidate does not list money, I proactively ask as to why they didn’t list money as one of their top choices.  Some people might be driven more by a sense of accomplishment and winning in which studies shows that sometimes could be more important than just monetary reasons.  But most of the time, sales managers will ask this question because they are looking for that “money” answer.  Be honest in your answer and if you list other motivating factors, just be prepared to explain why and to sell that idea to the hiring sales manager.</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220390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Sales Job Interview Questions: </a:t>
            </a:r>
            <a:r>
              <a:rPr lang="en-US" b="1" dirty="0" smtClean="0">
                <a:solidFill>
                  <a:srgbClr val="FFFF00"/>
                </a:solidFill>
              </a:rPr>
              <a:t/>
            </a:r>
            <a:br>
              <a:rPr lang="en-US" b="1" dirty="0" smtClean="0">
                <a:solidFill>
                  <a:srgbClr val="FFFF00"/>
                </a:solidFill>
              </a:rPr>
            </a:br>
            <a:r>
              <a:rPr lang="en-US" b="1" dirty="0" smtClean="0">
                <a:solidFill>
                  <a:srgbClr val="FFFF00"/>
                </a:solidFill>
              </a:rPr>
              <a:t>What </a:t>
            </a:r>
            <a:r>
              <a:rPr lang="en-US" b="1" dirty="0">
                <a:solidFill>
                  <a:srgbClr val="FFFF00"/>
                </a:solidFill>
              </a:rPr>
              <a:t>Motivates You</a:t>
            </a:r>
            <a:r>
              <a:rPr lang="en-US" b="1" dirty="0" smtClean="0">
                <a:solidFill>
                  <a:srgbClr val="FFFF00"/>
                </a:solidFill>
              </a:rPr>
              <a:t>?</a:t>
            </a:r>
            <a:endParaRPr lang="en-US" b="1" dirty="0">
              <a:solidFill>
                <a:srgbClr val="FFFF00"/>
              </a:solidFill>
            </a:endParaRPr>
          </a:p>
        </p:txBody>
      </p:sp>
      <p:sp>
        <p:nvSpPr>
          <p:cNvPr id="8" name="Content Placeholder 7"/>
          <p:cNvSpPr>
            <a:spLocks noGrp="1"/>
          </p:cNvSpPr>
          <p:nvPr>
            <p:ph idx="1"/>
          </p:nvPr>
        </p:nvSpPr>
        <p:spPr>
          <a:xfrm>
            <a:off x="152400" y="1371600"/>
            <a:ext cx="8915400" cy="5486400"/>
          </a:xfrm>
        </p:spPr>
        <p:txBody>
          <a:bodyPr>
            <a:normAutofit fontScale="92500" lnSpcReduction="20000"/>
          </a:bodyPr>
          <a:lstStyle/>
          <a:p>
            <a:pPr marL="0" indent="0">
              <a:buNone/>
            </a:pPr>
            <a:r>
              <a:rPr lang="en-US" dirty="0"/>
              <a:t>1. Tell me about yourself.</a:t>
            </a:r>
          </a:p>
          <a:p>
            <a:pPr marL="0" indent="0">
              <a:buNone/>
            </a:pPr>
            <a:r>
              <a:rPr lang="en-US" dirty="0"/>
              <a:t>2. Why are you looking for another </a:t>
            </a:r>
            <a:r>
              <a:rPr lang="en-US" dirty="0" smtClean="0"/>
              <a:t>sales job</a:t>
            </a:r>
            <a:r>
              <a:rPr lang="en-US" dirty="0"/>
              <a:t>?</a:t>
            </a:r>
          </a:p>
          <a:p>
            <a:pPr marL="0" indent="0">
              <a:buNone/>
            </a:pPr>
            <a:r>
              <a:rPr lang="en-US" dirty="0"/>
              <a:t>3. What can you tell me about our company?</a:t>
            </a:r>
          </a:p>
          <a:p>
            <a:pPr marL="0" indent="0">
              <a:buNone/>
            </a:pPr>
            <a:r>
              <a:rPr lang="en-US" dirty="0"/>
              <a:t>4. How did you prepare for this interview?</a:t>
            </a:r>
          </a:p>
          <a:p>
            <a:pPr marL="0" indent="0">
              <a:buNone/>
            </a:pPr>
            <a:r>
              <a:rPr lang="en-US" dirty="0"/>
              <a:t>5. Why do you feel that you are the best person for </a:t>
            </a:r>
            <a:r>
              <a:rPr lang="en-US" dirty="0" smtClean="0"/>
              <a:t>this role</a:t>
            </a:r>
            <a:r>
              <a:rPr lang="en-US" dirty="0"/>
              <a:t>?</a:t>
            </a:r>
          </a:p>
          <a:p>
            <a:pPr marL="0" indent="0">
              <a:buNone/>
            </a:pPr>
            <a:r>
              <a:rPr lang="en-US" dirty="0"/>
              <a:t>6. What experience do you have in </a:t>
            </a:r>
            <a:r>
              <a:rPr lang="en-US" dirty="0" err="1"/>
              <a:t>thisindustry</a:t>
            </a:r>
            <a:r>
              <a:rPr lang="en-US" dirty="0"/>
              <a:t>?</a:t>
            </a:r>
          </a:p>
          <a:p>
            <a:pPr marL="0" indent="0">
              <a:buNone/>
            </a:pPr>
            <a:r>
              <a:rPr lang="en-US" dirty="0"/>
              <a:t>7. What made you interested in applying for this position?</a:t>
            </a:r>
          </a:p>
          <a:p>
            <a:pPr marL="0" indent="0">
              <a:buNone/>
            </a:pPr>
            <a:r>
              <a:rPr lang="en-US" dirty="0"/>
              <a:t>8. What is the most difficult part </a:t>
            </a:r>
            <a:r>
              <a:rPr lang="en-US" dirty="0" smtClean="0"/>
              <a:t>of selling</a:t>
            </a:r>
            <a:r>
              <a:rPr lang="en-US" dirty="0"/>
              <a:t>?</a:t>
            </a:r>
          </a:p>
          <a:p>
            <a:pPr marL="0" indent="0">
              <a:buNone/>
            </a:pPr>
            <a:r>
              <a:rPr lang="en-US" dirty="0"/>
              <a:t>9. Which part of the sales process do you </a:t>
            </a:r>
            <a:r>
              <a:rPr lang="en-US" dirty="0" smtClean="0"/>
              <a:t>like most</a:t>
            </a:r>
            <a:r>
              <a:rPr lang="en-US" dirty="0"/>
              <a:t>?</a:t>
            </a:r>
          </a:p>
          <a:p>
            <a:pPr marL="0" indent="0">
              <a:buNone/>
            </a:pPr>
            <a:r>
              <a:rPr lang="en-US" dirty="0"/>
              <a:t>10. Which part of the sales process do you like least</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5487966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Sales Job Interview Questions: </a:t>
            </a:r>
            <a:r>
              <a:rPr lang="en-US" b="1" dirty="0" smtClean="0">
                <a:solidFill>
                  <a:srgbClr val="FFFF00"/>
                </a:solidFill>
              </a:rPr>
              <a:t/>
            </a:r>
            <a:br>
              <a:rPr lang="en-US" b="1" dirty="0" smtClean="0">
                <a:solidFill>
                  <a:srgbClr val="FFFF00"/>
                </a:solidFill>
              </a:rPr>
            </a:br>
            <a:r>
              <a:rPr lang="en-US" b="1" dirty="0" smtClean="0">
                <a:solidFill>
                  <a:srgbClr val="FFFF00"/>
                </a:solidFill>
              </a:rPr>
              <a:t>What </a:t>
            </a:r>
            <a:r>
              <a:rPr lang="en-US" b="1" dirty="0">
                <a:solidFill>
                  <a:srgbClr val="FFFF00"/>
                </a:solidFill>
              </a:rPr>
              <a:t>Motivates You</a:t>
            </a:r>
            <a:r>
              <a:rPr lang="en-US" b="1" dirty="0" smtClean="0">
                <a:solidFill>
                  <a:srgbClr val="FFFF00"/>
                </a:solidFill>
              </a:rPr>
              <a:t>?</a:t>
            </a:r>
            <a:endParaRPr lang="en-US" b="1" dirty="0">
              <a:solidFill>
                <a:srgbClr val="FFFF00"/>
              </a:solidFill>
            </a:endParaRPr>
          </a:p>
        </p:txBody>
      </p:sp>
      <p:sp>
        <p:nvSpPr>
          <p:cNvPr id="8" name="Content Placeholder 7"/>
          <p:cNvSpPr>
            <a:spLocks noGrp="1"/>
          </p:cNvSpPr>
          <p:nvPr>
            <p:ph idx="1"/>
          </p:nvPr>
        </p:nvSpPr>
        <p:spPr>
          <a:xfrm>
            <a:off x="152400" y="1371600"/>
            <a:ext cx="8915400" cy="5486400"/>
          </a:xfrm>
        </p:spPr>
        <p:txBody>
          <a:bodyPr>
            <a:normAutofit fontScale="92500" lnSpcReduction="10000"/>
          </a:bodyPr>
          <a:lstStyle/>
          <a:p>
            <a:pPr marL="0" indent="0">
              <a:buNone/>
            </a:pPr>
            <a:r>
              <a:rPr lang="en-US" dirty="0" smtClean="0"/>
              <a:t>11</a:t>
            </a:r>
            <a:r>
              <a:rPr lang="en-US" dirty="0"/>
              <a:t>. How do you find new prospects?</a:t>
            </a:r>
          </a:p>
          <a:p>
            <a:pPr marL="0" indent="0">
              <a:buNone/>
            </a:pPr>
            <a:r>
              <a:rPr lang="en-US" dirty="0"/>
              <a:t>12. How do you maintain previous customers/relationships?</a:t>
            </a:r>
          </a:p>
          <a:p>
            <a:pPr marL="0" indent="0">
              <a:buNone/>
            </a:pPr>
            <a:r>
              <a:rPr lang="en-US" dirty="0"/>
              <a:t>13. Do you consider </a:t>
            </a:r>
            <a:r>
              <a:rPr lang="en-US" dirty="0" err="1"/>
              <a:t>yourselfsuccessful</a:t>
            </a:r>
            <a:r>
              <a:rPr lang="en-US" dirty="0"/>
              <a:t>?</a:t>
            </a:r>
          </a:p>
          <a:p>
            <a:pPr marL="0" indent="0">
              <a:buNone/>
            </a:pPr>
            <a:r>
              <a:rPr lang="en-US" dirty="0"/>
              <a:t>14. What would co-workers say about you if asked?</a:t>
            </a:r>
          </a:p>
          <a:p>
            <a:pPr marL="0" indent="0">
              <a:buNone/>
            </a:pPr>
            <a:r>
              <a:rPr lang="en-US" dirty="0"/>
              <a:t>15. Are you currently applying for </a:t>
            </a:r>
            <a:r>
              <a:rPr lang="en-US" dirty="0" err="1"/>
              <a:t>otherjobs</a:t>
            </a:r>
            <a:r>
              <a:rPr lang="en-US" dirty="0"/>
              <a:t>?</a:t>
            </a:r>
          </a:p>
          <a:p>
            <a:pPr marL="0" indent="0">
              <a:buNone/>
            </a:pPr>
            <a:r>
              <a:rPr lang="en-US" dirty="0"/>
              <a:t>16. What kind of salary are you seeking?</a:t>
            </a:r>
          </a:p>
          <a:p>
            <a:pPr marL="0" indent="0">
              <a:buNone/>
            </a:pPr>
            <a:r>
              <a:rPr lang="en-US" dirty="0"/>
              <a:t>17. Are you a team player?</a:t>
            </a:r>
          </a:p>
          <a:p>
            <a:pPr marL="0" indent="0">
              <a:buNone/>
            </a:pPr>
            <a:r>
              <a:rPr lang="en-US" dirty="0"/>
              <a:t>18. Have you ever been asked to leave a position?</a:t>
            </a:r>
          </a:p>
          <a:p>
            <a:pPr marL="0" indent="0">
              <a:buNone/>
            </a:pPr>
            <a:r>
              <a:rPr lang="en-US" dirty="0"/>
              <a:t>19. How would you be an asset to our organization?</a:t>
            </a:r>
          </a:p>
          <a:p>
            <a:pPr marL="0" indent="0">
              <a:buNone/>
            </a:pPr>
            <a:r>
              <a:rPr lang="en-US" dirty="0"/>
              <a:t>20. What are your strengths</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727705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Sales Job Interview Questions: </a:t>
            </a:r>
            <a:r>
              <a:rPr lang="en-US" b="1" dirty="0" smtClean="0">
                <a:solidFill>
                  <a:srgbClr val="FFFF00"/>
                </a:solidFill>
              </a:rPr>
              <a:t/>
            </a:r>
            <a:br>
              <a:rPr lang="en-US" b="1" dirty="0" smtClean="0">
                <a:solidFill>
                  <a:srgbClr val="FFFF00"/>
                </a:solidFill>
              </a:rPr>
            </a:br>
            <a:r>
              <a:rPr lang="en-US" b="1" dirty="0" smtClean="0">
                <a:solidFill>
                  <a:srgbClr val="FFFF00"/>
                </a:solidFill>
              </a:rPr>
              <a:t>What </a:t>
            </a:r>
            <a:r>
              <a:rPr lang="en-US" b="1" dirty="0">
                <a:solidFill>
                  <a:srgbClr val="FFFF00"/>
                </a:solidFill>
              </a:rPr>
              <a:t>Motivates You</a:t>
            </a:r>
            <a:r>
              <a:rPr lang="en-US" b="1" dirty="0" smtClean="0">
                <a:solidFill>
                  <a:srgbClr val="FFFF00"/>
                </a:solidFill>
              </a:rPr>
              <a:t>?</a:t>
            </a:r>
            <a:endParaRPr lang="en-US" b="1" dirty="0">
              <a:solidFill>
                <a:srgbClr val="FFFF00"/>
              </a:solidFill>
            </a:endParaRPr>
          </a:p>
        </p:txBody>
      </p:sp>
      <p:sp>
        <p:nvSpPr>
          <p:cNvPr id="8" name="Content Placeholder 7"/>
          <p:cNvSpPr>
            <a:spLocks noGrp="1"/>
          </p:cNvSpPr>
          <p:nvPr>
            <p:ph idx="1"/>
          </p:nvPr>
        </p:nvSpPr>
        <p:spPr>
          <a:xfrm>
            <a:off x="152400" y="1371600"/>
            <a:ext cx="8915400" cy="5486400"/>
          </a:xfrm>
        </p:spPr>
        <p:txBody>
          <a:bodyPr>
            <a:normAutofit fontScale="92500" lnSpcReduction="10000"/>
          </a:bodyPr>
          <a:lstStyle/>
          <a:p>
            <a:pPr marL="0" indent="0">
              <a:buNone/>
            </a:pPr>
            <a:r>
              <a:rPr lang="en-US" dirty="0" smtClean="0"/>
              <a:t>21</a:t>
            </a:r>
            <a:r>
              <a:rPr lang="en-US" dirty="0"/>
              <a:t>. Tell me about your dream job?</a:t>
            </a:r>
          </a:p>
          <a:p>
            <a:pPr marL="0" indent="0">
              <a:buNone/>
            </a:pPr>
            <a:r>
              <a:rPr lang="en-US" dirty="0"/>
              <a:t>22. Why do you think you would do well in </a:t>
            </a:r>
            <a:r>
              <a:rPr lang="en-US" dirty="0" smtClean="0"/>
              <a:t>this job</a:t>
            </a:r>
            <a:r>
              <a:rPr lang="en-US" dirty="0"/>
              <a:t>?</a:t>
            </a:r>
          </a:p>
          <a:p>
            <a:pPr marL="0" indent="0">
              <a:buNone/>
            </a:pPr>
            <a:r>
              <a:rPr lang="en-US" dirty="0"/>
              <a:t>23. Tell me how you handle working under pressure.</a:t>
            </a:r>
          </a:p>
          <a:p>
            <a:pPr marL="0" indent="0">
              <a:buNone/>
            </a:pPr>
            <a:r>
              <a:rPr lang="en-US" dirty="0"/>
              <a:t>24. What motivates you?</a:t>
            </a:r>
          </a:p>
          <a:p>
            <a:pPr marL="0" indent="0">
              <a:buNone/>
            </a:pPr>
            <a:r>
              <a:rPr lang="en-US" dirty="0"/>
              <a:t>25. How do you measure success?</a:t>
            </a:r>
          </a:p>
          <a:p>
            <a:pPr marL="0" indent="0">
              <a:buNone/>
            </a:pPr>
            <a:r>
              <a:rPr lang="en-US" dirty="0"/>
              <a:t>26. Would you be willing to relocate if required?</a:t>
            </a:r>
          </a:p>
          <a:p>
            <a:pPr marL="0" indent="0">
              <a:buNone/>
            </a:pPr>
            <a:r>
              <a:rPr lang="en-US" dirty="0"/>
              <a:t>27. What kind of mistakes have you learned from in the past?</a:t>
            </a:r>
          </a:p>
          <a:p>
            <a:pPr marL="0" indent="0">
              <a:buNone/>
            </a:pPr>
            <a:r>
              <a:rPr lang="en-US" dirty="0"/>
              <a:t>28. What do you think are good qualities in a boss?</a:t>
            </a:r>
          </a:p>
          <a:p>
            <a:pPr marL="0" indent="0">
              <a:buNone/>
            </a:pPr>
            <a:r>
              <a:rPr lang="en-US" dirty="0"/>
              <a:t>29. Why do you think people buy from you?</a:t>
            </a:r>
          </a:p>
          <a:p>
            <a:pPr marL="0" indent="0">
              <a:buNone/>
            </a:pPr>
            <a:r>
              <a:rPr lang="en-US" dirty="0"/>
              <a:t>30. How do you continue to improve your </a:t>
            </a:r>
            <a:r>
              <a:rPr lang="en-US" dirty="0" smtClean="0"/>
              <a:t>sales skills?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430429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Sales Job Interview Questions: </a:t>
            </a:r>
            <a:r>
              <a:rPr lang="en-US" b="1" dirty="0" smtClean="0">
                <a:solidFill>
                  <a:srgbClr val="FFFF00"/>
                </a:solidFill>
              </a:rPr>
              <a:t/>
            </a:r>
            <a:br>
              <a:rPr lang="en-US" b="1" dirty="0" smtClean="0">
                <a:solidFill>
                  <a:srgbClr val="FFFF00"/>
                </a:solidFill>
              </a:rPr>
            </a:br>
            <a:r>
              <a:rPr lang="en-US" b="1" dirty="0" smtClean="0">
                <a:solidFill>
                  <a:srgbClr val="FFFF00"/>
                </a:solidFill>
              </a:rPr>
              <a:t>What </a:t>
            </a:r>
            <a:r>
              <a:rPr lang="en-US" b="1" dirty="0">
                <a:solidFill>
                  <a:srgbClr val="FFFF00"/>
                </a:solidFill>
              </a:rPr>
              <a:t>Motivates You</a:t>
            </a:r>
            <a:r>
              <a:rPr lang="en-US" b="1" dirty="0" smtClean="0">
                <a:solidFill>
                  <a:srgbClr val="FFFF00"/>
                </a:solidFill>
              </a:rPr>
              <a:t>?</a:t>
            </a:r>
            <a:endParaRPr lang="en-US" b="1" dirty="0">
              <a:solidFill>
                <a:srgbClr val="FFFF00"/>
              </a:solidFill>
            </a:endParaRPr>
          </a:p>
        </p:txBody>
      </p:sp>
      <p:sp>
        <p:nvSpPr>
          <p:cNvPr id="8" name="Content Placeholder 7"/>
          <p:cNvSpPr>
            <a:spLocks noGrp="1"/>
          </p:cNvSpPr>
          <p:nvPr>
            <p:ph idx="1"/>
          </p:nvPr>
        </p:nvSpPr>
        <p:spPr>
          <a:xfrm>
            <a:off x="152400" y="1371600"/>
            <a:ext cx="8915400" cy="5486400"/>
          </a:xfrm>
        </p:spPr>
        <p:txBody>
          <a:bodyPr>
            <a:normAutofit fontScale="92500" lnSpcReduction="20000"/>
          </a:bodyPr>
          <a:lstStyle/>
          <a:p>
            <a:pPr marL="0" indent="0">
              <a:buNone/>
            </a:pPr>
            <a:r>
              <a:rPr lang="en-US" dirty="0" smtClean="0"/>
              <a:t>31</a:t>
            </a:r>
            <a:r>
              <a:rPr lang="en-US" dirty="0"/>
              <a:t>. What would your manager say about you if asked?</a:t>
            </a:r>
          </a:p>
          <a:p>
            <a:pPr marL="0" indent="0">
              <a:buNone/>
            </a:pPr>
            <a:r>
              <a:rPr lang="en-US" dirty="0"/>
              <a:t>32. Tell me about your greatest sales achievement? How did you make </a:t>
            </a:r>
            <a:r>
              <a:rPr lang="en-US" dirty="0" smtClean="0"/>
              <a:t>this happen</a:t>
            </a:r>
            <a:r>
              <a:rPr lang="en-US" dirty="0"/>
              <a:t>.</a:t>
            </a:r>
          </a:p>
          <a:p>
            <a:pPr marL="0" indent="0">
              <a:buNone/>
            </a:pPr>
            <a:r>
              <a:rPr lang="en-US" dirty="0"/>
              <a:t>33. What do you think it takes to be successful in sales/</a:t>
            </a:r>
            <a:r>
              <a:rPr lang="en-US" dirty="0" err="1"/>
              <a:t>thisjob</a:t>
            </a:r>
            <a:r>
              <a:rPr lang="en-US" dirty="0"/>
              <a:t>?</a:t>
            </a:r>
          </a:p>
          <a:p>
            <a:pPr marL="0" indent="0">
              <a:buNone/>
            </a:pPr>
            <a:r>
              <a:rPr lang="en-US" dirty="0"/>
              <a:t>34. Why did you select sales as a career.</a:t>
            </a:r>
          </a:p>
          <a:p>
            <a:pPr marL="0" indent="0">
              <a:buNone/>
            </a:pPr>
            <a:r>
              <a:rPr lang="en-US" dirty="0"/>
              <a:t>35. How do you stay organized?</a:t>
            </a:r>
          </a:p>
          <a:p>
            <a:pPr marL="0" indent="0">
              <a:buNone/>
            </a:pPr>
            <a:r>
              <a:rPr lang="en-US" dirty="0"/>
              <a:t>36. What causes a sales person to fail?</a:t>
            </a:r>
          </a:p>
          <a:p>
            <a:pPr marL="0" indent="0">
              <a:buNone/>
            </a:pPr>
            <a:r>
              <a:rPr lang="en-US" dirty="0"/>
              <a:t>37. How do you handle rejection?</a:t>
            </a:r>
          </a:p>
          <a:p>
            <a:pPr marL="0" indent="0">
              <a:buNone/>
            </a:pPr>
            <a:r>
              <a:rPr lang="en-US" dirty="0" smtClean="0"/>
              <a:t>38</a:t>
            </a:r>
            <a:r>
              <a:rPr lang="en-US" dirty="0"/>
              <a:t>. How do you handle objections?</a:t>
            </a:r>
          </a:p>
          <a:p>
            <a:pPr marL="0" indent="0">
              <a:buNone/>
            </a:pPr>
            <a:r>
              <a:rPr lang="en-US" dirty="0"/>
              <a:t>39. Where do you see your career in 5 years?</a:t>
            </a:r>
          </a:p>
          <a:p>
            <a:pPr marL="0" indent="0">
              <a:buNone/>
            </a:pPr>
            <a:r>
              <a:rPr lang="en-US" dirty="0"/>
              <a:t>40. What is it about this opportunity that interests you?</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30510980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Sales Job Interview Questions: </a:t>
            </a:r>
            <a:r>
              <a:rPr lang="en-US" b="1" dirty="0" smtClean="0">
                <a:solidFill>
                  <a:srgbClr val="FFFF00"/>
                </a:solidFill>
              </a:rPr>
              <a:t/>
            </a:r>
            <a:br>
              <a:rPr lang="en-US" b="1" dirty="0" smtClean="0">
                <a:solidFill>
                  <a:srgbClr val="FFFF00"/>
                </a:solidFill>
              </a:rPr>
            </a:br>
            <a:r>
              <a:rPr lang="en-US" b="1" dirty="0" smtClean="0">
                <a:solidFill>
                  <a:srgbClr val="FFFF00"/>
                </a:solidFill>
              </a:rPr>
              <a:t>What </a:t>
            </a:r>
            <a:r>
              <a:rPr lang="en-US" b="1" dirty="0">
                <a:solidFill>
                  <a:srgbClr val="FFFF00"/>
                </a:solidFill>
              </a:rPr>
              <a:t>Motivates You</a:t>
            </a:r>
            <a:r>
              <a:rPr lang="en-US" b="1" dirty="0" smtClean="0">
                <a:solidFill>
                  <a:srgbClr val="FFFF00"/>
                </a:solidFill>
              </a:rPr>
              <a:t>?</a:t>
            </a:r>
            <a:endParaRPr lang="en-US" b="1" dirty="0">
              <a:solidFill>
                <a:srgbClr val="FFFF00"/>
              </a:solidFill>
            </a:endParaRPr>
          </a:p>
        </p:txBody>
      </p:sp>
      <p:sp>
        <p:nvSpPr>
          <p:cNvPr id="8" name="Content Placeholder 7"/>
          <p:cNvSpPr>
            <a:spLocks noGrp="1"/>
          </p:cNvSpPr>
          <p:nvPr>
            <p:ph idx="1"/>
          </p:nvPr>
        </p:nvSpPr>
        <p:spPr>
          <a:xfrm>
            <a:off x="152400" y="1371600"/>
            <a:ext cx="8915400" cy="5486400"/>
          </a:xfrm>
        </p:spPr>
        <p:txBody>
          <a:bodyPr>
            <a:normAutofit fontScale="85000" lnSpcReduction="20000"/>
          </a:bodyPr>
          <a:lstStyle/>
          <a:p>
            <a:pPr marL="0" indent="0">
              <a:buNone/>
            </a:pPr>
            <a:r>
              <a:rPr lang="en-US" dirty="0" smtClean="0"/>
              <a:t>41</a:t>
            </a:r>
            <a:r>
              <a:rPr lang="en-US" dirty="0"/>
              <a:t>. When selling, how do you know that you are selling to the </a:t>
            </a:r>
            <a:r>
              <a:rPr lang="en-US" dirty="0" smtClean="0"/>
              <a:t>right prospect</a:t>
            </a:r>
            <a:r>
              <a:rPr lang="en-US" dirty="0"/>
              <a:t>?</a:t>
            </a:r>
          </a:p>
          <a:p>
            <a:pPr marL="0" indent="0">
              <a:buNone/>
            </a:pPr>
            <a:r>
              <a:rPr lang="en-US" dirty="0"/>
              <a:t>42. Tell me about a time when you had challenges with a peer and how you </a:t>
            </a:r>
            <a:r>
              <a:rPr lang="en-US" dirty="0" smtClean="0"/>
              <a:t>handled it</a:t>
            </a:r>
            <a:r>
              <a:rPr lang="en-US" dirty="0"/>
              <a:t>.</a:t>
            </a:r>
          </a:p>
          <a:p>
            <a:pPr marL="0" indent="0">
              <a:buNone/>
            </a:pPr>
            <a:r>
              <a:rPr lang="en-US" dirty="0"/>
              <a:t>43. How do you create value with your customers?</a:t>
            </a:r>
          </a:p>
          <a:p>
            <a:pPr marL="0" indent="0">
              <a:buNone/>
            </a:pPr>
            <a:r>
              <a:rPr lang="en-US" dirty="0"/>
              <a:t>44. What do you like least about your current </a:t>
            </a:r>
            <a:r>
              <a:rPr lang="en-US" dirty="0" smtClean="0"/>
              <a:t>sales manager</a:t>
            </a:r>
            <a:r>
              <a:rPr lang="en-US" dirty="0"/>
              <a:t>?</a:t>
            </a:r>
          </a:p>
          <a:p>
            <a:pPr marL="0" indent="0">
              <a:buNone/>
            </a:pPr>
            <a:r>
              <a:rPr lang="en-US" dirty="0"/>
              <a:t>45. Describe your typical week in sales.</a:t>
            </a:r>
          </a:p>
          <a:p>
            <a:pPr marL="0" indent="0">
              <a:buNone/>
            </a:pPr>
            <a:r>
              <a:rPr lang="en-US" dirty="0"/>
              <a:t>46. Tell me how you handled a customer that was frustrated </a:t>
            </a:r>
            <a:r>
              <a:rPr lang="en-US" dirty="0" smtClean="0"/>
              <a:t>with you</a:t>
            </a:r>
            <a:r>
              <a:rPr lang="en-US" dirty="0"/>
              <a:t>.</a:t>
            </a:r>
          </a:p>
          <a:p>
            <a:pPr marL="0" indent="0">
              <a:buNone/>
            </a:pPr>
            <a:r>
              <a:rPr lang="en-US" dirty="0"/>
              <a:t>47. Tell me how you have developed an account </a:t>
            </a:r>
            <a:r>
              <a:rPr lang="en-US" dirty="0" err="1"/>
              <a:t>fromscratch</a:t>
            </a:r>
            <a:r>
              <a:rPr lang="en-US" dirty="0"/>
              <a:t>.</a:t>
            </a:r>
          </a:p>
          <a:p>
            <a:pPr marL="0" indent="0">
              <a:buNone/>
            </a:pPr>
            <a:r>
              <a:rPr lang="en-US" dirty="0"/>
              <a:t>48. Tell me about your selling style.</a:t>
            </a:r>
          </a:p>
          <a:p>
            <a:pPr marL="0" indent="0">
              <a:buNone/>
            </a:pPr>
            <a:r>
              <a:rPr lang="en-US" dirty="0"/>
              <a:t>49. What sales book or business book has had the most influence on your </a:t>
            </a:r>
            <a:r>
              <a:rPr lang="en-US" dirty="0" smtClean="0"/>
              <a:t>sales career</a:t>
            </a:r>
            <a:r>
              <a:rPr lang="en-US" dirty="0"/>
              <a:t>?</a:t>
            </a:r>
          </a:p>
          <a:p>
            <a:pPr marL="0" indent="0">
              <a:buNone/>
            </a:pPr>
            <a:r>
              <a:rPr lang="en-US" dirty="0"/>
              <a:t>50. How do you prepare for a sales call</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8917886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Sales Job Interview Questions: </a:t>
            </a:r>
            <a:r>
              <a:rPr lang="en-US" b="1" dirty="0" smtClean="0">
                <a:solidFill>
                  <a:srgbClr val="FFFF00"/>
                </a:solidFill>
              </a:rPr>
              <a:t/>
            </a:r>
            <a:br>
              <a:rPr lang="en-US" b="1" dirty="0" smtClean="0">
                <a:solidFill>
                  <a:srgbClr val="FFFF00"/>
                </a:solidFill>
              </a:rPr>
            </a:br>
            <a:r>
              <a:rPr lang="en-US" b="1" dirty="0" smtClean="0">
                <a:solidFill>
                  <a:srgbClr val="FFFF00"/>
                </a:solidFill>
              </a:rPr>
              <a:t>What </a:t>
            </a:r>
            <a:r>
              <a:rPr lang="en-US" b="1" dirty="0">
                <a:solidFill>
                  <a:srgbClr val="FFFF00"/>
                </a:solidFill>
              </a:rPr>
              <a:t>Motivates You</a:t>
            </a:r>
            <a:r>
              <a:rPr lang="en-US" b="1" dirty="0" smtClean="0">
                <a:solidFill>
                  <a:srgbClr val="FFFF00"/>
                </a:solidFill>
              </a:rPr>
              <a:t>?</a:t>
            </a:r>
            <a:endParaRPr lang="en-US" b="1" dirty="0">
              <a:solidFill>
                <a:srgbClr val="FFFF00"/>
              </a:solidFill>
            </a:endParaRPr>
          </a:p>
        </p:txBody>
      </p:sp>
      <p:sp>
        <p:nvSpPr>
          <p:cNvPr id="8" name="Content Placeholder 7"/>
          <p:cNvSpPr>
            <a:spLocks noGrp="1"/>
          </p:cNvSpPr>
          <p:nvPr>
            <p:ph idx="1"/>
          </p:nvPr>
        </p:nvSpPr>
        <p:spPr>
          <a:xfrm>
            <a:off x="152400" y="1371600"/>
            <a:ext cx="8915400" cy="5486400"/>
          </a:xfrm>
        </p:spPr>
        <p:txBody>
          <a:bodyPr>
            <a:normAutofit/>
          </a:bodyPr>
          <a:lstStyle/>
          <a:p>
            <a:pPr marL="0" indent="0">
              <a:buNone/>
            </a:pPr>
            <a:r>
              <a:rPr lang="en-US" sz="2800" dirty="0" smtClean="0"/>
              <a:t>51</a:t>
            </a:r>
            <a:r>
              <a:rPr lang="en-US" sz="2800" dirty="0"/>
              <a:t>. What makes you bullet proof?</a:t>
            </a:r>
          </a:p>
          <a:p>
            <a:pPr marL="0" indent="0">
              <a:buNone/>
            </a:pPr>
            <a:r>
              <a:rPr lang="en-US" sz="2800" dirty="0"/>
              <a:t>52. Tell me how you think sales professionals should </a:t>
            </a:r>
            <a:r>
              <a:rPr lang="en-US" sz="2800" dirty="0" smtClean="0"/>
              <a:t>be managed</a:t>
            </a:r>
            <a:r>
              <a:rPr lang="en-US" sz="2800" dirty="0"/>
              <a:t>?</a:t>
            </a:r>
          </a:p>
          <a:p>
            <a:pPr marL="0" indent="0">
              <a:buNone/>
            </a:pPr>
            <a:r>
              <a:rPr lang="en-US" sz="2800" dirty="0"/>
              <a:t>53. Tell me about a time when your ethics were challenged and how you </a:t>
            </a:r>
            <a:r>
              <a:rPr lang="en-US" sz="2800" dirty="0" smtClean="0"/>
              <a:t>handled it</a:t>
            </a:r>
            <a:r>
              <a:rPr lang="en-US" sz="2800" dirty="0"/>
              <a:t>.</a:t>
            </a:r>
          </a:p>
          <a:p>
            <a:pPr marL="0" indent="0">
              <a:buNone/>
            </a:pPr>
            <a:r>
              <a:rPr lang="en-US" sz="2800" dirty="0"/>
              <a:t>54. Why should we hire you?</a:t>
            </a:r>
          </a:p>
          <a:p>
            <a:pPr marL="0" indent="0">
              <a:buNone/>
            </a:pPr>
            <a:r>
              <a:rPr lang="en-US" sz="2800" dirty="0"/>
              <a:t>55. Do you have any questions for me?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3783186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408" y="102734"/>
            <a:ext cx="7854043" cy="1268866"/>
          </a:xfrm>
          <a:solidFill>
            <a:schemeClr val="tx2">
              <a:lumMod val="75000"/>
            </a:schemeClr>
          </a:solidFill>
        </p:spPr>
        <p:txBody>
          <a:bodyPr>
            <a:noAutofit/>
          </a:bodyPr>
          <a:lstStyle/>
          <a:p>
            <a:r>
              <a:rPr lang="en-US" b="1" dirty="0">
                <a:solidFill>
                  <a:srgbClr val="FFFF00"/>
                </a:solidFill>
              </a:rPr>
              <a:t>Sales Job Interview Questions: </a:t>
            </a:r>
            <a:br>
              <a:rPr lang="en-US" b="1" dirty="0">
                <a:solidFill>
                  <a:srgbClr val="FFFF00"/>
                </a:solidFill>
              </a:rPr>
            </a:br>
            <a:r>
              <a:rPr lang="en-US" b="1" dirty="0">
                <a:solidFill>
                  <a:srgbClr val="FFFF00"/>
                </a:solidFill>
              </a:rPr>
              <a:t>What Motivates You?</a:t>
            </a:r>
            <a:endParaRPr lang="en-US"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
        <p:nvSpPr>
          <p:cNvPr id="6" name="TextBox 5"/>
          <p:cNvSpPr txBox="1"/>
          <p:nvPr/>
        </p:nvSpPr>
        <p:spPr>
          <a:xfrm>
            <a:off x="302078" y="2133600"/>
            <a:ext cx="2865665" cy="1938992"/>
          </a:xfrm>
          <a:prstGeom prst="rect">
            <a:avLst/>
          </a:prstGeom>
          <a:noFill/>
        </p:spPr>
        <p:txBody>
          <a:bodyPr wrap="square" rtlCol="0">
            <a:spAutoFit/>
          </a:bodyPr>
          <a:lstStyle/>
          <a:p>
            <a:pPr algn="ctr"/>
            <a:r>
              <a:rPr lang="en-US" sz="6000" b="1" dirty="0" smtClean="0">
                <a:solidFill>
                  <a:schemeClr val="tx2"/>
                </a:solidFill>
              </a:rPr>
              <a:t>Good Selling !</a:t>
            </a:r>
            <a:endParaRPr lang="en-US" sz="6000" b="1" dirty="0">
              <a:solidFill>
                <a:schemeClr val="tx2"/>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531" y="4038600"/>
            <a:ext cx="1264020" cy="609600"/>
          </a:xfrm>
          <a:prstGeom prst="rect">
            <a:avLst/>
          </a:prstGeom>
        </p:spPr>
      </p:pic>
      <p:sp>
        <p:nvSpPr>
          <p:cNvPr id="8" name="Content Placeholder 7"/>
          <p:cNvSpPr txBox="1">
            <a:spLocks/>
          </p:cNvSpPr>
          <p:nvPr/>
        </p:nvSpPr>
        <p:spPr>
          <a:xfrm>
            <a:off x="0" y="6044137"/>
            <a:ext cx="9144000" cy="875508"/>
          </a:xfrm>
          <a:prstGeom prst="rect">
            <a:avLst/>
          </a:prstGeom>
        </p:spPr>
        <p:txBody>
          <a:bodyPr vert="horz" lIns="91440" tIns="45720" rIns="91440" bIns="45720" rtlCol="0">
            <a:normAutofit fontScale="92500" lnSpcReduction="1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sz="1100" dirty="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shared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57151" y="1543050"/>
            <a:ext cx="337184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TEAM</a:t>
            </a:r>
            <a:endParaRPr lang="en-US" b="1" dirty="0"/>
          </a:p>
        </p:txBody>
      </p:sp>
      <p:sp>
        <p:nvSpPr>
          <p:cNvPr id="10" name="TextBox 9"/>
          <p:cNvSpPr txBox="1"/>
          <p:nvPr/>
        </p:nvSpPr>
        <p:spPr>
          <a:xfrm>
            <a:off x="173429" y="4724400"/>
            <a:ext cx="3192236" cy="646331"/>
          </a:xfrm>
          <a:prstGeom prst="rect">
            <a:avLst/>
          </a:prstGeom>
          <a:noFill/>
        </p:spPr>
        <p:txBody>
          <a:bodyPr wrap="square" rtlCol="0">
            <a:spAutoFit/>
          </a:bodyPr>
          <a:lstStyle/>
          <a:p>
            <a:pPr algn="ctr"/>
            <a:r>
              <a:rPr lang="en-US" b="1" dirty="0" smtClean="0">
                <a:solidFill>
                  <a:srgbClr val="002060"/>
                </a:solidFill>
              </a:rPr>
              <a:t>J.W. Owens - 561-372-5922 results.jwowens@gmail.com </a:t>
            </a:r>
            <a:endParaRPr lang="en-US" b="1" dirty="0">
              <a:solidFill>
                <a:srgbClr val="002060"/>
              </a:solidFill>
            </a:endParaRPr>
          </a:p>
        </p:txBody>
      </p:sp>
      <p:sp>
        <p:nvSpPr>
          <p:cNvPr id="12" name="TextBox 11"/>
          <p:cNvSpPr txBox="1"/>
          <p:nvPr/>
        </p:nvSpPr>
        <p:spPr>
          <a:xfrm>
            <a:off x="484658" y="5410200"/>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Perspective 303 Series</a:t>
            </a:r>
            <a:endParaRPr lang="en-US" b="1" dirty="0">
              <a:solidFill>
                <a:srgbClr val="0070C0"/>
              </a:solidFill>
              <a:latin typeface="Bodoni MT" panose="02070603080606020203" pitchFamily="18" charset="0"/>
            </a:endParaRP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439886" y="1543050"/>
            <a:ext cx="5467766" cy="4324350"/>
          </a:xfrm>
        </p:spPr>
      </p:pic>
    </p:spTree>
    <p:extLst>
      <p:ext uri="{BB962C8B-B14F-4D97-AF65-F5344CB8AC3E}">
        <p14:creationId xmlns:p14="http://schemas.microsoft.com/office/powerpoint/2010/main" val="110736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935</Words>
  <Application>Microsoft Office PowerPoint</Application>
  <PresentationFormat>On-screen Show (4:3)</PresentationFormat>
  <Paragraphs>82</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Sales Job Interview Questions:  What Motivates You?</vt:lpstr>
      <vt:lpstr>Sales Job Interview Questions:  What Motivates You?</vt:lpstr>
      <vt:lpstr>Sales Job Interview Questions:  What Motivates You?</vt:lpstr>
      <vt:lpstr>Sales Job Interview Questions:  What Motivates You?</vt:lpstr>
      <vt:lpstr>Sales Job Interview Questions:  What Motivates You?</vt:lpstr>
      <vt:lpstr>Sales Job Interview Questions:  What Motivates You?</vt:lpstr>
      <vt:lpstr>Sales Job Interview Questions:  What Motivates You?</vt:lpstr>
      <vt:lpstr>Sales Job Interview Questions:  What Motivates You?</vt:lpstr>
      <vt:lpstr>Sales Job Interview Questions:  What Motivates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List of Presentations</dc:title>
  <dc:creator>JW Owens</dc:creator>
  <cp:lastModifiedBy>JW Owens</cp:lastModifiedBy>
  <cp:revision>10</cp:revision>
  <dcterms:created xsi:type="dcterms:W3CDTF">2019-02-07T22:26:28Z</dcterms:created>
  <dcterms:modified xsi:type="dcterms:W3CDTF">2019-02-23T19:02:06Z</dcterms:modified>
</cp:coreProperties>
</file>