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slideshow.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60" r:id="rId2"/>
    <p:sldId id="261" r:id="rId3"/>
    <p:sldId id="262" r:id="rId4"/>
    <p:sldId id="263" r:id="rId5"/>
    <p:sldId id="264" r:id="rId6"/>
    <p:sldId id="265" r:id="rId7"/>
    <p:sldId id="266" r:id="rId8"/>
    <p:sldId id="267" r:id="rId9"/>
    <p:sldId id="268" r:id="rId10"/>
    <p:sldId id="269" r:id="rId11"/>
    <p:sldId id="270" r:id="rId12"/>
    <p:sldId id="271"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1464"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03BFB08-62EA-42D1-B198-6F988B2D7702}" type="datetimeFigureOut">
              <a:rPr lang="en-US" smtClean="0"/>
              <a:t>2/23/2019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FDE7A97-58DD-4C64-88AA-DBFF7D3F8599}" type="slidenum">
              <a:rPr lang="en-US" smtClean="0"/>
              <a:t>‹#›</a:t>
            </a:fld>
            <a:endParaRPr lang="en-US"/>
          </a:p>
        </p:txBody>
      </p:sp>
    </p:spTree>
    <p:extLst>
      <p:ext uri="{BB962C8B-B14F-4D97-AF65-F5344CB8AC3E}">
        <p14:creationId xmlns:p14="http://schemas.microsoft.com/office/powerpoint/2010/main" val="20484941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 replace this picture, just select and delete it. Then use the Insert Picture icon to replace it with one of your own!</a:t>
            </a:r>
          </a:p>
        </p:txBody>
      </p:sp>
      <p:sp>
        <p:nvSpPr>
          <p:cNvPr id="4" name="Slide Number Placeholder 3"/>
          <p:cNvSpPr>
            <a:spLocks noGrp="1"/>
          </p:cNvSpPr>
          <p:nvPr>
            <p:ph type="sldNum" sz="quarter" idx="10"/>
          </p:nvPr>
        </p:nvSpPr>
        <p:spPr/>
        <p:txBody>
          <a:bodyPr/>
          <a:lstStyle/>
          <a:p>
            <a:fld id="{1B9A179D-2D27-49E2-B022-8EDDA2EFE682}" type="slidenum">
              <a:rPr lang="en-US" smtClean="0"/>
              <a:t>1</a:t>
            </a:fld>
            <a:endParaRPr lang="en-US"/>
          </a:p>
        </p:txBody>
      </p:sp>
    </p:spTree>
    <p:extLst>
      <p:ext uri="{BB962C8B-B14F-4D97-AF65-F5344CB8AC3E}">
        <p14:creationId xmlns:p14="http://schemas.microsoft.com/office/powerpoint/2010/main" val="38010822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6A71BAC-B20C-4502-874F-C3F2184EF9EB}" type="datetimeFigureOut">
              <a:rPr lang="en-US" smtClean="0"/>
              <a:t>2/23/2019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574375-F5CB-4601-9F40-DBA15B5354C6}" type="slidenum">
              <a:rPr lang="en-US" smtClean="0"/>
              <a:t>‹#›</a:t>
            </a:fld>
            <a:endParaRPr lang="en-US"/>
          </a:p>
        </p:txBody>
      </p:sp>
    </p:spTree>
    <p:extLst>
      <p:ext uri="{BB962C8B-B14F-4D97-AF65-F5344CB8AC3E}">
        <p14:creationId xmlns:p14="http://schemas.microsoft.com/office/powerpoint/2010/main" val="8789689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6A71BAC-B20C-4502-874F-C3F2184EF9EB}" type="datetimeFigureOut">
              <a:rPr lang="en-US" smtClean="0"/>
              <a:t>2/23/2019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574375-F5CB-4601-9F40-DBA15B5354C6}" type="slidenum">
              <a:rPr lang="en-US" smtClean="0"/>
              <a:t>‹#›</a:t>
            </a:fld>
            <a:endParaRPr lang="en-US"/>
          </a:p>
        </p:txBody>
      </p:sp>
    </p:spTree>
    <p:extLst>
      <p:ext uri="{BB962C8B-B14F-4D97-AF65-F5344CB8AC3E}">
        <p14:creationId xmlns:p14="http://schemas.microsoft.com/office/powerpoint/2010/main" val="4692997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6A71BAC-B20C-4502-874F-C3F2184EF9EB}" type="datetimeFigureOut">
              <a:rPr lang="en-US" smtClean="0"/>
              <a:t>2/23/2019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574375-F5CB-4601-9F40-DBA15B5354C6}" type="slidenum">
              <a:rPr lang="en-US" smtClean="0"/>
              <a:t>‹#›</a:t>
            </a:fld>
            <a:endParaRPr lang="en-US"/>
          </a:p>
        </p:txBody>
      </p:sp>
    </p:spTree>
    <p:extLst>
      <p:ext uri="{BB962C8B-B14F-4D97-AF65-F5344CB8AC3E}">
        <p14:creationId xmlns:p14="http://schemas.microsoft.com/office/powerpoint/2010/main" val="260343813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cSld name="Title Slide with Picture">
    <p:spTree>
      <p:nvGrpSpPr>
        <p:cNvPr id="1" name=""/>
        <p:cNvGrpSpPr/>
        <p:nvPr/>
      </p:nvGrpSpPr>
      <p:grpSpPr>
        <a:xfrm>
          <a:off x="0" y="0"/>
          <a:ext cx="0" cy="0"/>
          <a:chOff x="0" y="0"/>
          <a:chExt cx="0" cy="0"/>
        </a:xfrm>
      </p:grpSpPr>
      <p:sp>
        <p:nvSpPr>
          <p:cNvPr id="10" name="Rectangle 5"/>
          <p:cNvSpPr>
            <a:spLocks noChangeArrowheads="1"/>
          </p:cNvSpPr>
          <p:nvPr/>
        </p:nvSpPr>
        <p:spPr bwMode="white">
          <a:xfrm>
            <a:off x="4905377" y="0"/>
            <a:ext cx="4238622" cy="6858000"/>
          </a:xfrm>
          <a:custGeom>
            <a:avLst/>
            <a:gdLst/>
            <a:ahLst/>
            <a:cxnLst/>
            <a:rect l="l" t="t" r="r" b="b"/>
            <a:pathLst>
              <a:path w="4238622" h="6858000">
                <a:moveTo>
                  <a:pt x="0" y="0"/>
                </a:moveTo>
                <a:lnTo>
                  <a:pt x="4086222" y="0"/>
                </a:lnTo>
                <a:lnTo>
                  <a:pt x="4237035" y="0"/>
                </a:lnTo>
                <a:lnTo>
                  <a:pt x="4238622" y="0"/>
                </a:lnTo>
                <a:lnTo>
                  <a:pt x="4238622" y="6858000"/>
                </a:lnTo>
                <a:lnTo>
                  <a:pt x="4237035" y="6858000"/>
                </a:lnTo>
                <a:lnTo>
                  <a:pt x="4086222" y="6858000"/>
                </a:lnTo>
                <a:lnTo>
                  <a:pt x="254000" y="6858000"/>
                </a:lnTo>
                <a:lnTo>
                  <a:pt x="892175" y="4337050"/>
                </a:lnTo>
                <a:close/>
              </a:path>
            </a:pathLst>
          </a:custGeom>
          <a:solidFill>
            <a:schemeClr val="tx1"/>
          </a:solidFill>
          <a:ln>
            <a:noFill/>
          </a:ln>
          <a:extLst/>
        </p:spPr>
        <p:txBody>
          <a:bodyPr vert="horz" wrap="square" lIns="91440" tIns="45720" rIns="91440" bIns="45720" numCol="1" anchor="t" anchorCtr="0" compatLnSpc="1">
            <a:prstTxWarp prst="textNoShape">
              <a:avLst/>
            </a:prstTxWarp>
          </a:bodyPr>
          <a:lstStyle/>
          <a:p>
            <a:endParaRPr lang="en-US" sz="1800"/>
          </a:p>
        </p:txBody>
      </p:sp>
      <p:sp>
        <p:nvSpPr>
          <p:cNvPr id="11" name="Freeform 6"/>
          <p:cNvSpPr>
            <a:spLocks/>
          </p:cNvSpPr>
          <p:nvPr/>
        </p:nvSpPr>
        <p:spPr bwMode="auto">
          <a:xfrm>
            <a:off x="4692653" y="0"/>
            <a:ext cx="1254127" cy="6858000"/>
          </a:xfrm>
          <a:custGeom>
            <a:avLst/>
            <a:gdLst/>
            <a:ahLst/>
            <a:cxnLst/>
            <a:rect l="l" t="t" r="r" b="b"/>
            <a:pathLst>
              <a:path w="1254127" h="6858000">
                <a:moveTo>
                  <a:pt x="0" y="0"/>
                </a:moveTo>
                <a:lnTo>
                  <a:pt x="365127" y="0"/>
                </a:lnTo>
                <a:lnTo>
                  <a:pt x="1254127" y="4337050"/>
                </a:lnTo>
                <a:lnTo>
                  <a:pt x="619127" y="6858000"/>
                </a:lnTo>
                <a:lnTo>
                  <a:pt x="257175" y="6858000"/>
                </a:lnTo>
                <a:lnTo>
                  <a:pt x="892175" y="4337050"/>
                </a:lnTo>
                <a:close/>
              </a:path>
            </a:pathLst>
          </a:custGeom>
          <a:solidFill>
            <a:schemeClr val="accent2"/>
          </a:solidFill>
          <a:ln>
            <a:noFill/>
          </a:ln>
          <a:effectLst>
            <a:innerShdw blurRad="63500" dist="50800" dir="10800000">
              <a:prstClr val="black">
                <a:alpha val="50000"/>
              </a:prstClr>
            </a:innerShdw>
          </a:effectLst>
        </p:spPr>
        <p:txBody>
          <a:bodyPr vert="horz" wrap="square" lIns="91440" tIns="45720" rIns="91440" bIns="45720" numCol="1" anchor="t" anchorCtr="0" compatLnSpc="1">
            <a:prstTxWarp prst="textNoShape">
              <a:avLst/>
            </a:prstTxWarp>
          </a:bodyPr>
          <a:lstStyle/>
          <a:p>
            <a:pPr lvl="0"/>
            <a:endParaRPr lang="en-US" sz="1800"/>
          </a:p>
        </p:txBody>
      </p:sp>
      <p:sp>
        <p:nvSpPr>
          <p:cNvPr id="12" name="Freeform 7"/>
          <p:cNvSpPr>
            <a:spLocks/>
          </p:cNvSpPr>
          <p:nvPr/>
        </p:nvSpPr>
        <p:spPr bwMode="auto">
          <a:xfrm>
            <a:off x="4546602" y="0"/>
            <a:ext cx="1146174" cy="6858000"/>
          </a:xfrm>
          <a:custGeom>
            <a:avLst/>
            <a:gdLst/>
            <a:ahLst/>
            <a:cxnLst/>
            <a:rect l="l" t="t" r="r" b="b"/>
            <a:pathLst>
              <a:path w="1146174" h="6858000">
                <a:moveTo>
                  <a:pt x="0" y="0"/>
                </a:moveTo>
                <a:lnTo>
                  <a:pt x="253999" y="0"/>
                </a:lnTo>
                <a:lnTo>
                  <a:pt x="1146174" y="4337050"/>
                </a:lnTo>
                <a:lnTo>
                  <a:pt x="511174" y="6858000"/>
                </a:lnTo>
                <a:lnTo>
                  <a:pt x="254000" y="6858000"/>
                </a:lnTo>
                <a:lnTo>
                  <a:pt x="892175" y="4337050"/>
                </a:lnTo>
                <a:close/>
              </a:path>
            </a:pathLst>
          </a:custGeom>
          <a:solidFill>
            <a:schemeClr val="accent1"/>
          </a:solidFill>
          <a:ln>
            <a:noFill/>
          </a:ln>
          <a:effectLst>
            <a:innerShdw blurRad="177800" dist="50800" dir="10800000">
              <a:prstClr val="black">
                <a:alpha val="50000"/>
              </a:prstClr>
            </a:innerShdw>
          </a:effectLst>
        </p:spPr>
        <p:txBody>
          <a:bodyPr vert="horz" wrap="square" lIns="91440" tIns="45720" rIns="91440" bIns="45720" numCol="1" anchor="t" anchorCtr="0" compatLnSpc="1">
            <a:prstTxWarp prst="textNoShape">
              <a:avLst/>
            </a:prstTxWarp>
          </a:bodyPr>
          <a:lstStyle/>
          <a:p>
            <a:pPr lvl="0"/>
            <a:endParaRPr lang="en-US" sz="1800"/>
          </a:p>
        </p:txBody>
      </p:sp>
      <p:sp>
        <p:nvSpPr>
          <p:cNvPr id="2" name="Title 1"/>
          <p:cNvSpPr>
            <a:spLocks noGrp="1"/>
          </p:cNvSpPr>
          <p:nvPr>
            <p:ph type="ctrTitle"/>
          </p:nvPr>
        </p:nvSpPr>
        <p:spPr>
          <a:xfrm>
            <a:off x="971551" y="1873584"/>
            <a:ext cx="3840480" cy="2560320"/>
          </a:xfrm>
        </p:spPr>
        <p:txBody>
          <a:bodyPr anchor="b">
            <a:normAutofit/>
          </a:bodyPr>
          <a:lstStyle>
            <a:lvl1pPr algn="l">
              <a:defRPr sz="4000">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971551" y="4572000"/>
            <a:ext cx="3840480" cy="1600200"/>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15" name="Picture Placeholder 14"/>
          <p:cNvSpPr>
            <a:spLocks noGrp="1"/>
          </p:cNvSpPr>
          <p:nvPr>
            <p:ph type="pic" sz="quarter" idx="10"/>
          </p:nvPr>
        </p:nvSpPr>
        <p:spPr>
          <a:xfrm>
            <a:off x="5057777" y="0"/>
            <a:ext cx="4086223" cy="6858000"/>
          </a:xfrm>
          <a:custGeom>
            <a:avLst/>
            <a:gdLst>
              <a:gd name="connsiteX0" fmla="*/ 0 w 5448297"/>
              <a:gd name="connsiteY0" fmla="*/ 0 h 6858000"/>
              <a:gd name="connsiteX1" fmla="*/ 5448297 w 5448297"/>
              <a:gd name="connsiteY1" fmla="*/ 0 h 6858000"/>
              <a:gd name="connsiteX2" fmla="*/ 5448297 w 5448297"/>
              <a:gd name="connsiteY2" fmla="*/ 6858000 h 6858000"/>
              <a:gd name="connsiteX3" fmla="*/ 338667 w 5448297"/>
              <a:gd name="connsiteY3" fmla="*/ 6858000 h 6858000"/>
              <a:gd name="connsiteX4" fmla="*/ 1185333 w 5448297"/>
              <a:gd name="connsiteY4" fmla="*/ 433705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448297" h="6858000">
                <a:moveTo>
                  <a:pt x="0" y="0"/>
                </a:moveTo>
                <a:lnTo>
                  <a:pt x="5448297" y="0"/>
                </a:lnTo>
                <a:lnTo>
                  <a:pt x="5448297" y="6858000"/>
                </a:lnTo>
                <a:lnTo>
                  <a:pt x="338667" y="6858000"/>
                </a:lnTo>
                <a:lnTo>
                  <a:pt x="1185333" y="4337050"/>
                </a:lnTo>
                <a:close/>
              </a:path>
            </a:pathLst>
          </a:custGeom>
          <a:noFill/>
          <a:ln>
            <a:noFill/>
          </a:ln>
        </p:spPr>
        <p:txBody>
          <a:bodyPr wrap="square" tIns="365760">
            <a:noAutofit/>
          </a:bodyPr>
          <a:lstStyle>
            <a:lvl1pPr marL="0" indent="0" algn="ctr">
              <a:buNone/>
              <a:defRPr sz="2800">
                <a:solidFill>
                  <a:schemeClr val="bg1"/>
                </a:solidFill>
              </a:defRPr>
            </a:lvl1pPr>
          </a:lstStyle>
          <a:p>
            <a:r>
              <a:rPr lang="en-US" smtClean="0"/>
              <a:t>Click icon to add picture</a:t>
            </a:r>
            <a:endParaRPr lang="en-US"/>
          </a:p>
        </p:txBody>
      </p:sp>
    </p:spTree>
    <p:extLst>
      <p:ext uri="{BB962C8B-B14F-4D97-AF65-F5344CB8AC3E}">
        <p14:creationId xmlns:p14="http://schemas.microsoft.com/office/powerpoint/2010/main" val="21353709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6A71BAC-B20C-4502-874F-C3F2184EF9EB}" type="datetimeFigureOut">
              <a:rPr lang="en-US" smtClean="0"/>
              <a:t>2/23/2019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574375-F5CB-4601-9F40-DBA15B5354C6}" type="slidenum">
              <a:rPr lang="en-US" smtClean="0"/>
              <a:t>‹#›</a:t>
            </a:fld>
            <a:endParaRPr lang="en-US"/>
          </a:p>
        </p:txBody>
      </p:sp>
    </p:spTree>
    <p:extLst>
      <p:ext uri="{BB962C8B-B14F-4D97-AF65-F5344CB8AC3E}">
        <p14:creationId xmlns:p14="http://schemas.microsoft.com/office/powerpoint/2010/main" val="13573146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6A71BAC-B20C-4502-874F-C3F2184EF9EB}" type="datetimeFigureOut">
              <a:rPr lang="en-US" smtClean="0"/>
              <a:t>2/23/2019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574375-F5CB-4601-9F40-DBA15B5354C6}" type="slidenum">
              <a:rPr lang="en-US" smtClean="0"/>
              <a:t>‹#›</a:t>
            </a:fld>
            <a:endParaRPr lang="en-US"/>
          </a:p>
        </p:txBody>
      </p:sp>
    </p:spTree>
    <p:extLst>
      <p:ext uri="{BB962C8B-B14F-4D97-AF65-F5344CB8AC3E}">
        <p14:creationId xmlns:p14="http://schemas.microsoft.com/office/powerpoint/2010/main" val="13748883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6A71BAC-B20C-4502-874F-C3F2184EF9EB}" type="datetimeFigureOut">
              <a:rPr lang="en-US" smtClean="0"/>
              <a:t>2/23/2019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574375-F5CB-4601-9F40-DBA15B5354C6}" type="slidenum">
              <a:rPr lang="en-US" smtClean="0"/>
              <a:t>‹#›</a:t>
            </a:fld>
            <a:endParaRPr lang="en-US"/>
          </a:p>
        </p:txBody>
      </p:sp>
    </p:spTree>
    <p:extLst>
      <p:ext uri="{BB962C8B-B14F-4D97-AF65-F5344CB8AC3E}">
        <p14:creationId xmlns:p14="http://schemas.microsoft.com/office/powerpoint/2010/main" val="41130296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6A71BAC-B20C-4502-874F-C3F2184EF9EB}" type="datetimeFigureOut">
              <a:rPr lang="en-US" smtClean="0"/>
              <a:t>2/23/2019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8574375-F5CB-4601-9F40-DBA15B5354C6}" type="slidenum">
              <a:rPr lang="en-US" smtClean="0"/>
              <a:t>‹#›</a:t>
            </a:fld>
            <a:endParaRPr lang="en-US"/>
          </a:p>
        </p:txBody>
      </p:sp>
    </p:spTree>
    <p:extLst>
      <p:ext uri="{BB962C8B-B14F-4D97-AF65-F5344CB8AC3E}">
        <p14:creationId xmlns:p14="http://schemas.microsoft.com/office/powerpoint/2010/main" val="1285848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6A71BAC-B20C-4502-874F-C3F2184EF9EB}" type="datetimeFigureOut">
              <a:rPr lang="en-US" smtClean="0"/>
              <a:t>2/23/2019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8574375-F5CB-4601-9F40-DBA15B5354C6}" type="slidenum">
              <a:rPr lang="en-US" smtClean="0"/>
              <a:t>‹#›</a:t>
            </a:fld>
            <a:endParaRPr lang="en-US"/>
          </a:p>
        </p:txBody>
      </p:sp>
    </p:spTree>
    <p:extLst>
      <p:ext uri="{BB962C8B-B14F-4D97-AF65-F5344CB8AC3E}">
        <p14:creationId xmlns:p14="http://schemas.microsoft.com/office/powerpoint/2010/main" val="27335192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A71BAC-B20C-4502-874F-C3F2184EF9EB}" type="datetimeFigureOut">
              <a:rPr lang="en-US" smtClean="0"/>
              <a:t>2/23/2019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8574375-F5CB-4601-9F40-DBA15B5354C6}" type="slidenum">
              <a:rPr lang="en-US" smtClean="0"/>
              <a:t>‹#›</a:t>
            </a:fld>
            <a:endParaRPr lang="en-US"/>
          </a:p>
        </p:txBody>
      </p:sp>
    </p:spTree>
    <p:extLst>
      <p:ext uri="{BB962C8B-B14F-4D97-AF65-F5344CB8AC3E}">
        <p14:creationId xmlns:p14="http://schemas.microsoft.com/office/powerpoint/2010/main" val="12522714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A71BAC-B20C-4502-874F-C3F2184EF9EB}" type="datetimeFigureOut">
              <a:rPr lang="en-US" smtClean="0"/>
              <a:t>2/23/2019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574375-F5CB-4601-9F40-DBA15B5354C6}" type="slidenum">
              <a:rPr lang="en-US" smtClean="0"/>
              <a:t>‹#›</a:t>
            </a:fld>
            <a:endParaRPr lang="en-US"/>
          </a:p>
        </p:txBody>
      </p:sp>
    </p:spTree>
    <p:extLst>
      <p:ext uri="{BB962C8B-B14F-4D97-AF65-F5344CB8AC3E}">
        <p14:creationId xmlns:p14="http://schemas.microsoft.com/office/powerpoint/2010/main" val="24796387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A71BAC-B20C-4502-874F-C3F2184EF9EB}" type="datetimeFigureOut">
              <a:rPr lang="en-US" smtClean="0"/>
              <a:t>2/23/2019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574375-F5CB-4601-9F40-DBA15B5354C6}" type="slidenum">
              <a:rPr lang="en-US" smtClean="0"/>
              <a:t>‹#›</a:t>
            </a:fld>
            <a:endParaRPr lang="en-US"/>
          </a:p>
        </p:txBody>
      </p:sp>
    </p:spTree>
    <p:extLst>
      <p:ext uri="{BB962C8B-B14F-4D97-AF65-F5344CB8AC3E}">
        <p14:creationId xmlns:p14="http://schemas.microsoft.com/office/powerpoint/2010/main" val="28318315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6A71BAC-B20C-4502-874F-C3F2184EF9EB}" type="datetimeFigureOut">
              <a:rPr lang="en-US" smtClean="0"/>
              <a:t>2/23/2019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8574375-F5CB-4601-9F40-DBA15B5354C6}" type="slidenum">
              <a:rPr lang="en-US" smtClean="0"/>
              <a:t>‹#›</a:t>
            </a:fld>
            <a:endParaRPr lang="en-US"/>
          </a:p>
        </p:txBody>
      </p:sp>
    </p:spTree>
    <p:extLst>
      <p:ext uri="{BB962C8B-B14F-4D97-AF65-F5344CB8AC3E}">
        <p14:creationId xmlns:p14="http://schemas.microsoft.com/office/powerpoint/2010/main" val="1908530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2.jpg"/></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p:cNvSpPr/>
          <p:nvPr/>
        </p:nvSpPr>
        <p:spPr>
          <a:xfrm>
            <a:off x="0" y="616985"/>
            <a:ext cx="4648200" cy="2964416"/>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9"/>
          <p:cNvSpPr txBox="1"/>
          <p:nvPr/>
        </p:nvSpPr>
        <p:spPr>
          <a:xfrm>
            <a:off x="824592" y="92924"/>
            <a:ext cx="3355522" cy="369332"/>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b="1" dirty="0" smtClean="0">
                <a:solidFill>
                  <a:srgbClr val="0070C0"/>
                </a:solidFill>
                <a:latin typeface="Times New Roman" panose="02020603050405020304" pitchFamily="18" charset="0"/>
                <a:cs typeface="Times New Roman" panose="02020603050405020304" pitchFamily="18" charset="0"/>
              </a:rPr>
              <a:t>Special Management Series</a:t>
            </a:r>
            <a:endParaRPr lang="en-US" b="1" dirty="0">
              <a:solidFill>
                <a:srgbClr val="0070C0"/>
              </a:solidFill>
              <a:latin typeface="Times New Roman" panose="02020603050405020304" pitchFamily="18" charset="0"/>
              <a:cs typeface="Times New Roman" panose="02020603050405020304" pitchFamily="18" charset="0"/>
            </a:endParaRPr>
          </a:p>
        </p:txBody>
      </p:sp>
      <p:sp>
        <p:nvSpPr>
          <p:cNvPr id="2" name="Title 1"/>
          <p:cNvSpPr>
            <a:spLocks noGrp="1"/>
          </p:cNvSpPr>
          <p:nvPr>
            <p:ph type="ctrTitle"/>
          </p:nvPr>
        </p:nvSpPr>
        <p:spPr>
          <a:xfrm>
            <a:off x="199239" y="2676473"/>
            <a:ext cx="4701540" cy="992279"/>
          </a:xfrm>
        </p:spPr>
        <p:txBody>
          <a:bodyPr>
            <a:noAutofit/>
          </a:bodyPr>
          <a:lstStyle/>
          <a:p>
            <a:pPr algn="ctr"/>
            <a:r>
              <a:rPr lang="en-US" altLang="en-US" b="1" dirty="0">
                <a:solidFill>
                  <a:srgbClr val="FFFF00"/>
                </a:solidFill>
              </a:rPr>
              <a:t>10 KEY WAYS TO MOTIVATE INDIVIDUALS AND DEVELOP A WINNING TEAM</a:t>
            </a:r>
            <a:endParaRPr lang="en-US" b="1" dirty="0">
              <a:solidFill>
                <a:srgbClr val="FFFF00"/>
              </a:solidFill>
            </a:endParaRPr>
          </a:p>
        </p:txBody>
      </p:sp>
      <p:sp>
        <p:nvSpPr>
          <p:cNvPr id="3" name="Subtitle 2"/>
          <p:cNvSpPr>
            <a:spLocks noGrp="1"/>
          </p:cNvSpPr>
          <p:nvPr>
            <p:ph type="subTitle" idx="1"/>
          </p:nvPr>
        </p:nvSpPr>
        <p:spPr>
          <a:xfrm>
            <a:off x="914400" y="4419600"/>
            <a:ext cx="3840480" cy="1600200"/>
          </a:xfrm>
        </p:spPr>
        <p:txBody>
          <a:bodyPr/>
          <a:lstStyle/>
          <a:p>
            <a:r>
              <a:rPr lang="en-US" dirty="0" smtClean="0"/>
              <a:t>Presented by J.W. Owens</a:t>
            </a:r>
            <a:endParaRPr lang="en-US" dirty="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81200" y="4928839"/>
            <a:ext cx="1343025" cy="476250"/>
          </a:xfrm>
          <a:prstGeom prst="rect">
            <a:avLst/>
          </a:prstGeom>
        </p:spPr>
      </p:pic>
      <p:pic>
        <p:nvPicPr>
          <p:cNvPr id="9" name="Picture Placeholder 8"/>
          <p:cNvPicPr>
            <a:picLocks noGrp="1" noChangeAspect="1"/>
          </p:cNvPicPr>
          <p:nvPr>
            <p:ph type="pic" sz="quarter" idx="10"/>
          </p:nvPr>
        </p:nvPicPr>
        <p:blipFill>
          <a:blip r:embed="rId4">
            <a:extLst>
              <a:ext uri="{28A0092B-C50C-407E-A947-70E740481C1C}">
                <a14:useLocalDpi xmlns:a14="http://schemas.microsoft.com/office/drawing/2010/main" val="0"/>
              </a:ext>
            </a:extLst>
          </a:blip>
          <a:srcRect l="15131" r="15131"/>
          <a:stretch>
            <a:fillRect/>
          </a:stretch>
        </p:blipFill>
        <p:spPr/>
      </p:pic>
      <p:sp>
        <p:nvSpPr>
          <p:cNvPr id="12" name="TextBox 11"/>
          <p:cNvSpPr txBox="1"/>
          <p:nvPr/>
        </p:nvSpPr>
        <p:spPr>
          <a:xfrm>
            <a:off x="1367822" y="6044977"/>
            <a:ext cx="2569779" cy="646331"/>
          </a:xfrm>
          <a:prstGeom prst="rect">
            <a:avLst/>
          </a:prstGeom>
          <a:noFill/>
        </p:spPr>
        <p:txBody>
          <a:bodyPr wrap="square" rtlCol="0">
            <a:spAutoFit/>
          </a:bodyPr>
          <a:lstStyle/>
          <a:p>
            <a:pPr algn="ctr"/>
            <a:r>
              <a:rPr lang="en-US" b="1" dirty="0" smtClean="0">
                <a:solidFill>
                  <a:srgbClr val="0070C0"/>
                </a:solidFill>
                <a:latin typeface="Bodoni MT" panose="02070603080606020203" pitchFamily="18" charset="0"/>
              </a:rPr>
              <a:t>A Management Perspective </a:t>
            </a:r>
            <a:r>
              <a:rPr lang="en-US" b="1" dirty="0">
                <a:solidFill>
                  <a:srgbClr val="0070C0"/>
                </a:solidFill>
                <a:latin typeface="Bodoni MT" panose="02070603080606020203" pitchFamily="18" charset="0"/>
              </a:rPr>
              <a:t>3</a:t>
            </a:r>
            <a:r>
              <a:rPr lang="en-US" b="1" dirty="0" smtClean="0">
                <a:solidFill>
                  <a:srgbClr val="0070C0"/>
                </a:solidFill>
                <a:latin typeface="Bodoni MT" panose="02070603080606020203" pitchFamily="18" charset="0"/>
              </a:rPr>
              <a:t>03 Series</a:t>
            </a:r>
            <a:endParaRPr lang="en-US" b="1" dirty="0">
              <a:solidFill>
                <a:srgbClr val="0070C0"/>
              </a:solidFill>
              <a:latin typeface="Bodoni MT" panose="02070603080606020203" pitchFamily="18" charset="0"/>
            </a:endParaRPr>
          </a:p>
        </p:txBody>
      </p:sp>
      <p:sp>
        <p:nvSpPr>
          <p:cNvPr id="13" name="Rectangle 12"/>
          <p:cNvSpPr/>
          <p:nvPr/>
        </p:nvSpPr>
        <p:spPr>
          <a:xfrm>
            <a:off x="6672706" y="6368143"/>
            <a:ext cx="2438637" cy="431347"/>
          </a:xfrm>
          <a:prstGeom prst="rect">
            <a:avLst/>
          </a:prstGeom>
          <a:solidFill>
            <a:schemeClr val="tx1"/>
          </a:solidFill>
          <a:ln>
            <a:solidFill>
              <a:srgbClr val="8B354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solidFill>
                  <a:srgbClr val="FFFF00"/>
                </a:solidFill>
              </a:rPr>
              <a:t>Management - JWO 363</a:t>
            </a:r>
            <a:endParaRPr lang="en-US" sz="1200" b="1" dirty="0">
              <a:solidFill>
                <a:srgbClr val="FFFF00"/>
              </a:solidFill>
            </a:endParaRPr>
          </a:p>
        </p:txBody>
      </p:sp>
      <p:sp>
        <p:nvSpPr>
          <p:cNvPr id="15" name="TextBox 14"/>
          <p:cNvSpPr txBox="1"/>
          <p:nvPr/>
        </p:nvSpPr>
        <p:spPr>
          <a:xfrm>
            <a:off x="824592" y="3810000"/>
            <a:ext cx="3371849" cy="523220"/>
          </a:xfrm>
          <a:prstGeom prst="rect">
            <a:avLst/>
          </a:prstGeom>
          <a:noFill/>
        </p:spPr>
        <p:txBody>
          <a:bodyPr wrap="square" rtlCol="0">
            <a:spAutoFit/>
          </a:bodyPr>
          <a:lstStyle/>
          <a:p>
            <a:pPr algn="ctr"/>
            <a:r>
              <a:rPr lang="en-US" sz="1400" b="1" dirty="0">
                <a:solidFill>
                  <a:schemeClr val="tx2"/>
                </a:solidFill>
              </a:rPr>
              <a:t>This is a series of </a:t>
            </a:r>
            <a:r>
              <a:rPr lang="en-US" sz="1400" b="1" dirty="0" smtClean="0">
                <a:solidFill>
                  <a:schemeClr val="tx2"/>
                </a:solidFill>
              </a:rPr>
              <a:t>Training </a:t>
            </a:r>
            <a:r>
              <a:rPr lang="en-US" sz="1400" b="1" dirty="0">
                <a:solidFill>
                  <a:schemeClr val="tx2"/>
                </a:solidFill>
              </a:rPr>
              <a:t>for your </a:t>
            </a:r>
            <a:r>
              <a:rPr lang="en-US" sz="1400" b="1" dirty="0" smtClean="0">
                <a:solidFill>
                  <a:schemeClr val="tx2"/>
                </a:solidFill>
              </a:rPr>
              <a:t>Management TEAM</a:t>
            </a:r>
            <a:endParaRPr lang="en-US" sz="1400" b="1" dirty="0">
              <a:solidFill>
                <a:schemeClr val="tx2"/>
              </a:solidFill>
            </a:endParaRPr>
          </a:p>
        </p:txBody>
      </p:sp>
    </p:spTree>
    <p:extLst>
      <p:ext uri="{BB962C8B-B14F-4D97-AF65-F5344CB8AC3E}">
        <p14:creationId xmlns:p14="http://schemas.microsoft.com/office/powerpoint/2010/main" val="36513976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3"/>
          <p:cNvSpPr>
            <a:spLocks noGrp="1" noChangeArrowheads="1"/>
          </p:cNvSpPr>
          <p:nvPr>
            <p:ph type="body" idx="1"/>
          </p:nvPr>
        </p:nvSpPr>
        <p:spPr/>
        <p:txBody>
          <a:bodyPr/>
          <a:lstStyle/>
          <a:p>
            <a:pPr marL="609600" indent="-609600">
              <a:buFont typeface="Wingdings" pitchFamily="2" charset="2"/>
              <a:buAutoNum type="arabicPeriod" startAt="9"/>
            </a:pPr>
            <a:r>
              <a:rPr lang="en-US" altLang="en-US" sz="4000" b="1" dirty="0"/>
              <a:t>High standards of performance.</a:t>
            </a:r>
          </a:p>
          <a:p>
            <a:pPr marL="609600" indent="-609600">
              <a:buFont typeface="Wingdings" pitchFamily="2" charset="2"/>
              <a:buNone/>
            </a:pPr>
            <a:r>
              <a:rPr lang="en-US" altLang="en-US" sz="2800" dirty="0"/>
              <a:t>	Set out a </a:t>
            </a:r>
            <a:r>
              <a:rPr lang="en-US" altLang="en-US" sz="2800" b="1" dirty="0"/>
              <a:t>high standard</a:t>
            </a:r>
            <a:r>
              <a:rPr lang="en-US" altLang="en-US" sz="2800" dirty="0"/>
              <a:t> of ethical behavior and professional performance and accept nothing less.  Expect sales reps to conduct themselves as </a:t>
            </a:r>
            <a:r>
              <a:rPr lang="en-US" altLang="en-US" sz="2800" b="1" dirty="0"/>
              <a:t>professional sales executives</a:t>
            </a:r>
            <a:r>
              <a:rPr lang="en-US" altLang="en-US" sz="2800" dirty="0"/>
              <a:t>.  </a:t>
            </a:r>
            <a:endParaRPr lang="en-US" altLang="en-US" sz="2800" dirty="0" smtClean="0"/>
          </a:p>
          <a:p>
            <a:pPr marL="609600" indent="-609600">
              <a:buFont typeface="Wingdings" pitchFamily="2" charset="2"/>
              <a:buNone/>
            </a:pPr>
            <a:r>
              <a:rPr lang="en-US" altLang="en-US" sz="2800" dirty="0"/>
              <a:t>	</a:t>
            </a:r>
            <a:r>
              <a:rPr lang="en-US" altLang="en-US" sz="2800" dirty="0" smtClean="0"/>
              <a:t>Set </a:t>
            </a:r>
            <a:r>
              <a:rPr lang="en-US" altLang="en-US" sz="2800" dirty="0"/>
              <a:t>an example.  We need to remember that while we may have different stations, we are all due </a:t>
            </a:r>
            <a:r>
              <a:rPr lang="en-US" altLang="en-US" sz="2800" b="1" dirty="0"/>
              <a:t>equal respect</a:t>
            </a:r>
            <a:r>
              <a:rPr lang="en-US" altLang="en-US" sz="2800" dirty="0"/>
              <a:t>.</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29612" y="296636"/>
            <a:ext cx="671513" cy="238125"/>
          </a:xfrm>
          <a:prstGeom prst="rect">
            <a:avLst/>
          </a:prstGeom>
        </p:spPr>
      </p:pic>
      <p:sp>
        <p:nvSpPr>
          <p:cNvPr id="6" name="Rectangle 5"/>
          <p:cNvSpPr/>
          <p:nvPr/>
        </p:nvSpPr>
        <p:spPr>
          <a:xfrm>
            <a:off x="108856" y="152400"/>
            <a:ext cx="8044544" cy="1295400"/>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en-US" sz="3600" b="1" dirty="0">
                <a:solidFill>
                  <a:srgbClr val="FFFF00"/>
                </a:solidFill>
              </a:rPr>
              <a:t>10 KEY WAYS TO MOTIVATE INDIVIDUALS AND DEVELOP A WINNING TEAM</a:t>
            </a:r>
            <a:endParaRPr lang="en-US" sz="3600" dirty="0"/>
          </a:p>
        </p:txBody>
      </p:sp>
    </p:spTree>
    <p:extLst>
      <p:ext uri="{BB962C8B-B14F-4D97-AF65-F5344CB8AC3E}">
        <p14:creationId xmlns:p14="http://schemas.microsoft.com/office/powerpoint/2010/main" val="13386467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3"/>
          <p:cNvSpPr>
            <a:spLocks noGrp="1" noChangeArrowheads="1"/>
          </p:cNvSpPr>
          <p:nvPr>
            <p:ph type="body" idx="1"/>
          </p:nvPr>
        </p:nvSpPr>
        <p:spPr/>
        <p:txBody>
          <a:bodyPr/>
          <a:lstStyle/>
          <a:p>
            <a:pPr marL="609600" indent="-609600">
              <a:lnSpc>
                <a:spcPct val="80000"/>
              </a:lnSpc>
              <a:buFont typeface="Wingdings" pitchFamily="2" charset="2"/>
              <a:buAutoNum type="arabicPeriod" startAt="10"/>
            </a:pPr>
            <a:r>
              <a:rPr lang="en-US" altLang="en-US" sz="4000" b="1" dirty="0" smtClean="0"/>
              <a:t> Adequate </a:t>
            </a:r>
            <a:r>
              <a:rPr lang="en-US" altLang="en-US" sz="4000" b="1" dirty="0"/>
              <a:t>and up-to-date tools.</a:t>
            </a:r>
          </a:p>
          <a:p>
            <a:pPr marL="609600" indent="-609600">
              <a:lnSpc>
                <a:spcPct val="80000"/>
              </a:lnSpc>
              <a:buFont typeface="Wingdings" pitchFamily="2" charset="2"/>
              <a:buNone/>
            </a:pPr>
            <a:r>
              <a:rPr lang="en-US" altLang="en-US" sz="2800" dirty="0"/>
              <a:t>	It’s the responsibility of the company to provide their sales reps with tools adequate to do their job.  That includes not only technical equipment, but also</a:t>
            </a:r>
            <a:r>
              <a:rPr lang="en-US" altLang="en-US" sz="2800" b="1" dirty="0"/>
              <a:t> up-to-date</a:t>
            </a:r>
            <a:r>
              <a:rPr lang="en-US" altLang="en-US" sz="2800" dirty="0"/>
              <a:t> sales brochures, media kits and rate cards.  </a:t>
            </a:r>
          </a:p>
          <a:p>
            <a:pPr marL="609600" indent="-609600">
              <a:lnSpc>
                <a:spcPct val="80000"/>
              </a:lnSpc>
              <a:buFont typeface="Wingdings" pitchFamily="2" charset="2"/>
              <a:buNone/>
            </a:pPr>
            <a:r>
              <a:rPr lang="en-US" altLang="en-US" sz="2800" dirty="0"/>
              <a:t>	No one should leave the office without having the materials necessary to make a </a:t>
            </a:r>
            <a:r>
              <a:rPr lang="en-US" altLang="en-US" sz="2800" b="1" dirty="0"/>
              <a:t>professional sales presentation</a:t>
            </a:r>
            <a:r>
              <a:rPr lang="en-US" altLang="en-US" sz="2800" dirty="0"/>
              <a:t> to a customer.</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29612" y="296636"/>
            <a:ext cx="671513" cy="238125"/>
          </a:xfrm>
          <a:prstGeom prst="rect">
            <a:avLst/>
          </a:prstGeom>
        </p:spPr>
      </p:pic>
      <p:sp>
        <p:nvSpPr>
          <p:cNvPr id="6" name="Rectangle 5"/>
          <p:cNvSpPr/>
          <p:nvPr/>
        </p:nvSpPr>
        <p:spPr>
          <a:xfrm>
            <a:off x="108856" y="152400"/>
            <a:ext cx="8044544" cy="1295400"/>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en-US" sz="3600" b="1" dirty="0">
                <a:solidFill>
                  <a:srgbClr val="FFFF00"/>
                </a:solidFill>
              </a:rPr>
              <a:t>10 KEY WAYS TO MOTIVATE INDIVIDUALS AND DEVELOP A WINNING TEAM</a:t>
            </a:r>
            <a:endParaRPr lang="en-US" sz="3600" dirty="0"/>
          </a:p>
        </p:txBody>
      </p:sp>
    </p:spTree>
    <p:extLst>
      <p:ext uri="{BB962C8B-B14F-4D97-AF65-F5344CB8AC3E}">
        <p14:creationId xmlns:p14="http://schemas.microsoft.com/office/powerpoint/2010/main" val="28712299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29612" y="296636"/>
            <a:ext cx="671513" cy="238125"/>
          </a:xfrm>
          <a:prstGeom prst="rect">
            <a:avLst/>
          </a:prstGeom>
        </p:spPr>
      </p:pic>
      <p:sp>
        <p:nvSpPr>
          <p:cNvPr id="6" name="TextBox 5"/>
          <p:cNvSpPr txBox="1"/>
          <p:nvPr/>
        </p:nvSpPr>
        <p:spPr>
          <a:xfrm>
            <a:off x="302078" y="1981200"/>
            <a:ext cx="2865665" cy="1938992"/>
          </a:xfrm>
          <a:prstGeom prst="rect">
            <a:avLst/>
          </a:prstGeom>
          <a:noFill/>
        </p:spPr>
        <p:txBody>
          <a:bodyPr wrap="square" rtlCol="0">
            <a:spAutoFit/>
          </a:bodyPr>
          <a:lstStyle/>
          <a:p>
            <a:pPr algn="ctr"/>
            <a:r>
              <a:rPr lang="en-US" sz="6000" b="1" dirty="0" smtClean="0"/>
              <a:t>Good Selling !</a:t>
            </a:r>
            <a:endParaRPr lang="en-US" sz="6000" b="1" dirty="0"/>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7531" y="3907972"/>
            <a:ext cx="1264020" cy="609600"/>
          </a:xfrm>
          <a:prstGeom prst="rect">
            <a:avLst/>
          </a:prstGeom>
        </p:spPr>
      </p:pic>
      <p:pic>
        <p:nvPicPr>
          <p:cNvPr id="9" name="Content Placeholder 8"/>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3331029" y="1665515"/>
            <a:ext cx="5670097" cy="4378622"/>
          </a:xfrm>
        </p:spPr>
      </p:pic>
      <p:sp>
        <p:nvSpPr>
          <p:cNvPr id="8" name="Content Placeholder 7"/>
          <p:cNvSpPr txBox="1">
            <a:spLocks/>
          </p:cNvSpPr>
          <p:nvPr/>
        </p:nvSpPr>
        <p:spPr>
          <a:xfrm>
            <a:off x="0" y="6044137"/>
            <a:ext cx="9144000" cy="875508"/>
          </a:xfrm>
          <a:prstGeom prst="rect">
            <a:avLst/>
          </a:prstGeom>
        </p:spPr>
        <p:txBody>
          <a:bodyPr vert="horz" lIns="91440" tIns="45720" rIns="91440" bIns="45720" rtlCol="0">
            <a:normAutofit fontScale="92500" lnSpcReduction="10000"/>
          </a:bodyPr>
          <a:lstStyle>
            <a:lvl1pPr marL="274320" indent="-274320" algn="l" defTabSz="914400" rtl="0" eaLnBrk="1" latinLnBrk="0" hangingPunct="1">
              <a:lnSpc>
                <a:spcPct val="90000"/>
              </a:lnSpc>
              <a:spcBef>
                <a:spcPts val="1800"/>
              </a:spcBef>
              <a:buFont typeface="Arial" panose="020B0604020202020204" pitchFamily="34" charset="0"/>
              <a:buChar char="•"/>
              <a:defRPr sz="2400" kern="1200">
                <a:solidFill>
                  <a:schemeClr val="tx1"/>
                </a:solidFill>
                <a:latin typeface="+mn-lt"/>
                <a:ea typeface="+mn-ea"/>
                <a:cs typeface="+mn-cs"/>
              </a:defRPr>
            </a:lvl1pPr>
            <a:lvl2pPr marL="548640" indent="-228600" algn="l" defTabSz="914400" rtl="0" eaLnBrk="1" latinLnBrk="0" hangingPunct="1">
              <a:lnSpc>
                <a:spcPct val="90000"/>
              </a:lnSpc>
              <a:spcBef>
                <a:spcPts val="1000"/>
              </a:spcBef>
              <a:buFont typeface="Arial" panose="020B0604020202020204" pitchFamily="34" charset="0"/>
              <a:buChar char="•"/>
              <a:defRPr sz="2000" kern="1200">
                <a:solidFill>
                  <a:schemeClr val="tx1"/>
                </a:solidFill>
                <a:latin typeface="+mn-lt"/>
                <a:ea typeface="+mn-ea"/>
                <a:cs typeface="+mn-cs"/>
              </a:defRPr>
            </a:lvl2pPr>
            <a:lvl3pPr marL="822960" indent="-228600" algn="l" defTabSz="914400" rtl="0" eaLnBrk="1" latinLnBrk="0" hangingPunct="1">
              <a:lnSpc>
                <a:spcPct val="90000"/>
              </a:lnSpc>
              <a:spcBef>
                <a:spcPts val="800"/>
              </a:spcBef>
              <a:buFont typeface="Arial" panose="020B0604020202020204" pitchFamily="34" charset="0"/>
              <a:buChar char="•"/>
              <a:defRPr sz="1800" kern="1200">
                <a:solidFill>
                  <a:schemeClr val="tx1"/>
                </a:solidFill>
                <a:latin typeface="+mn-lt"/>
                <a:ea typeface="+mn-ea"/>
                <a:cs typeface="+mn-cs"/>
              </a:defRPr>
            </a:lvl3pPr>
            <a:lvl4pPr marL="10972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4pPr>
            <a:lvl5pPr marL="13258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5pPr>
            <a:lvl6pPr marL="15544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6pPr>
            <a:lvl7pPr marL="17830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7pPr>
            <a:lvl8pPr marL="20116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8pPr>
            <a:lvl9pPr marL="22402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9pPr>
          </a:lstStyle>
          <a:p>
            <a:pPr marL="0" indent="0">
              <a:buFont typeface="Arial" panose="020B0604020202020204" pitchFamily="34" charset="0"/>
              <a:buNone/>
            </a:pPr>
            <a:r>
              <a:rPr lang="en-US" sz="1100" smtClean="0"/>
              <a:t>Disclaimer: The information contained in this presentation is intended solely for your personal reference. Such information is subject to change without notice, its accuracy is not guaranteed and it may not contain all material information concerning J.W. Owens.  The Company makes no representation regarding, and assumes no responsibility or liability for, the accuracy or completeness of, or any errors or omissions in, any information contained herein. In addition, the information contains white papers , shared presentation from others, industry material, public or shared  information from others and J.W. Owens that may reflect the his current views with respect to future events and performance. This presentation does not constitute an offer or invitation to purchase or subscribe or to provide any service or advice, and no part of it shall form the basis of or be relied upon in connection with any contract, commitment or decision in relation thereto.</a:t>
            </a:r>
          </a:p>
          <a:p>
            <a:endParaRPr lang="en-US" dirty="0"/>
          </a:p>
        </p:txBody>
      </p:sp>
      <p:sp>
        <p:nvSpPr>
          <p:cNvPr id="10" name="TextBox 9"/>
          <p:cNvSpPr txBox="1"/>
          <p:nvPr/>
        </p:nvSpPr>
        <p:spPr>
          <a:xfrm>
            <a:off x="57151" y="1543050"/>
            <a:ext cx="3371849" cy="646331"/>
          </a:xfrm>
          <a:prstGeom prst="rect">
            <a:avLst/>
          </a:prstGeom>
          <a:noFill/>
        </p:spPr>
        <p:txBody>
          <a:bodyPr wrap="square" rtlCol="0">
            <a:spAutoFit/>
          </a:bodyPr>
          <a:lstStyle/>
          <a:p>
            <a:pPr algn="ctr"/>
            <a:r>
              <a:rPr lang="en-US" b="1" dirty="0"/>
              <a:t>This is a series of </a:t>
            </a:r>
            <a:r>
              <a:rPr lang="en-US" b="1" dirty="0" smtClean="0"/>
              <a:t>Training </a:t>
            </a:r>
            <a:r>
              <a:rPr lang="en-US" b="1" dirty="0"/>
              <a:t>for your </a:t>
            </a:r>
            <a:r>
              <a:rPr lang="en-US" b="1" dirty="0" smtClean="0"/>
              <a:t>Management Team</a:t>
            </a:r>
            <a:endParaRPr lang="en-US" b="1" dirty="0"/>
          </a:p>
        </p:txBody>
      </p:sp>
      <p:sp>
        <p:nvSpPr>
          <p:cNvPr id="11" name="TextBox 10"/>
          <p:cNvSpPr txBox="1"/>
          <p:nvPr/>
        </p:nvSpPr>
        <p:spPr>
          <a:xfrm>
            <a:off x="173429" y="4572000"/>
            <a:ext cx="3192236" cy="646331"/>
          </a:xfrm>
          <a:prstGeom prst="rect">
            <a:avLst/>
          </a:prstGeom>
          <a:noFill/>
        </p:spPr>
        <p:txBody>
          <a:bodyPr wrap="square" rtlCol="0">
            <a:spAutoFit/>
          </a:bodyPr>
          <a:lstStyle/>
          <a:p>
            <a:pPr algn="ctr"/>
            <a:r>
              <a:rPr lang="en-US" b="1" dirty="0" smtClean="0">
                <a:solidFill>
                  <a:srgbClr val="002060"/>
                </a:solidFill>
              </a:rPr>
              <a:t>J.W. Owens - 561-372-5922 results.jwowens@gmail.com </a:t>
            </a:r>
            <a:endParaRPr lang="en-US" b="1" dirty="0">
              <a:solidFill>
                <a:srgbClr val="002060"/>
              </a:solidFill>
            </a:endParaRPr>
          </a:p>
        </p:txBody>
      </p:sp>
      <p:sp>
        <p:nvSpPr>
          <p:cNvPr id="13" name="Rectangle 12"/>
          <p:cNvSpPr/>
          <p:nvPr/>
        </p:nvSpPr>
        <p:spPr>
          <a:xfrm>
            <a:off x="108856" y="152400"/>
            <a:ext cx="8044544" cy="1295400"/>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en-US" sz="3600" b="1" dirty="0">
                <a:solidFill>
                  <a:srgbClr val="FFFF00"/>
                </a:solidFill>
              </a:rPr>
              <a:t>10 KEY WAYS TO MOTIVATE INDIVIDUALS AND DEVELOP A WINNING TEAM</a:t>
            </a:r>
            <a:endParaRPr lang="en-US" sz="3600" dirty="0"/>
          </a:p>
        </p:txBody>
      </p:sp>
      <p:sp>
        <p:nvSpPr>
          <p:cNvPr id="15" name="TextBox 14"/>
          <p:cNvSpPr txBox="1"/>
          <p:nvPr/>
        </p:nvSpPr>
        <p:spPr>
          <a:xfrm>
            <a:off x="597964" y="5363798"/>
            <a:ext cx="2569779" cy="646331"/>
          </a:xfrm>
          <a:prstGeom prst="rect">
            <a:avLst/>
          </a:prstGeom>
          <a:noFill/>
        </p:spPr>
        <p:txBody>
          <a:bodyPr wrap="square" rtlCol="0">
            <a:spAutoFit/>
          </a:bodyPr>
          <a:lstStyle/>
          <a:p>
            <a:pPr algn="ctr"/>
            <a:r>
              <a:rPr lang="en-US" b="1" dirty="0" smtClean="0">
                <a:solidFill>
                  <a:srgbClr val="0070C0"/>
                </a:solidFill>
                <a:latin typeface="Bodoni MT" panose="02070603080606020203" pitchFamily="18" charset="0"/>
              </a:rPr>
              <a:t>A Management Perspective </a:t>
            </a:r>
            <a:r>
              <a:rPr lang="en-US" b="1" dirty="0">
                <a:solidFill>
                  <a:srgbClr val="0070C0"/>
                </a:solidFill>
                <a:latin typeface="Bodoni MT" panose="02070603080606020203" pitchFamily="18" charset="0"/>
              </a:rPr>
              <a:t>3</a:t>
            </a:r>
            <a:r>
              <a:rPr lang="en-US" b="1" dirty="0" smtClean="0">
                <a:solidFill>
                  <a:srgbClr val="0070C0"/>
                </a:solidFill>
                <a:latin typeface="Bodoni MT" panose="02070603080606020203" pitchFamily="18" charset="0"/>
              </a:rPr>
              <a:t>03 Series</a:t>
            </a:r>
            <a:endParaRPr lang="en-US" b="1" dirty="0">
              <a:solidFill>
                <a:srgbClr val="0070C0"/>
              </a:solidFill>
              <a:latin typeface="Bodoni MT" panose="02070603080606020203" pitchFamily="18" charset="0"/>
            </a:endParaRPr>
          </a:p>
        </p:txBody>
      </p:sp>
    </p:spTree>
    <p:extLst>
      <p:ext uri="{BB962C8B-B14F-4D97-AF65-F5344CB8AC3E}">
        <p14:creationId xmlns:p14="http://schemas.microsoft.com/office/powerpoint/2010/main" val="27489149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08856" y="152400"/>
            <a:ext cx="8044544" cy="1295400"/>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70" name="Rectangle 2"/>
          <p:cNvSpPr>
            <a:spLocks noGrp="1" noChangeArrowheads="1"/>
          </p:cNvSpPr>
          <p:nvPr>
            <p:ph type="title"/>
          </p:nvPr>
        </p:nvSpPr>
        <p:spPr>
          <a:xfrm>
            <a:off x="228601" y="255134"/>
            <a:ext cx="7772400" cy="1036850"/>
          </a:xfrm>
        </p:spPr>
        <p:txBody>
          <a:bodyPr>
            <a:noAutofit/>
          </a:bodyPr>
          <a:lstStyle/>
          <a:p>
            <a:r>
              <a:rPr lang="en-US" altLang="en-US" sz="3200" b="1" dirty="0">
                <a:solidFill>
                  <a:srgbClr val="FFFF00"/>
                </a:solidFill>
              </a:rPr>
              <a:t>10 KEY WAYS TO MOTIVATE INDIVIDUALS AND DEVELOP A WINNING TEAM</a:t>
            </a:r>
          </a:p>
        </p:txBody>
      </p:sp>
      <p:sp>
        <p:nvSpPr>
          <p:cNvPr id="7171" name="Rectangle 3"/>
          <p:cNvSpPr>
            <a:spLocks noGrp="1" noChangeArrowheads="1"/>
          </p:cNvSpPr>
          <p:nvPr>
            <p:ph type="body" idx="1"/>
          </p:nvPr>
        </p:nvSpPr>
        <p:spPr>
          <a:xfrm>
            <a:off x="236765" y="1828800"/>
            <a:ext cx="8727621" cy="4343400"/>
          </a:xfrm>
        </p:spPr>
        <p:txBody>
          <a:bodyPr/>
          <a:lstStyle/>
          <a:p>
            <a:pPr marL="609600" indent="-609600">
              <a:lnSpc>
                <a:spcPct val="80000"/>
              </a:lnSpc>
              <a:buFont typeface="Wingdings" pitchFamily="2" charset="2"/>
              <a:buNone/>
            </a:pPr>
            <a:r>
              <a:rPr lang="en-US" altLang="en-US" sz="3600" b="1" dirty="0"/>
              <a:t>1.	</a:t>
            </a:r>
            <a:r>
              <a:rPr lang="en-US" altLang="en-US" sz="4000" b="1" dirty="0"/>
              <a:t>A positive and fun workplace.</a:t>
            </a:r>
          </a:p>
          <a:p>
            <a:pPr marL="609600" indent="-609600">
              <a:lnSpc>
                <a:spcPct val="80000"/>
              </a:lnSpc>
              <a:buFont typeface="Wingdings" pitchFamily="2" charset="2"/>
              <a:buNone/>
            </a:pPr>
            <a:endParaRPr lang="en-US" altLang="en-US" sz="2800" dirty="0"/>
          </a:p>
          <a:p>
            <a:pPr marL="609600" indent="-609600">
              <a:lnSpc>
                <a:spcPct val="80000"/>
              </a:lnSpc>
              <a:buFont typeface="Wingdings" pitchFamily="2" charset="2"/>
              <a:buNone/>
            </a:pPr>
            <a:r>
              <a:rPr lang="en-US" altLang="en-US" sz="2800" dirty="0"/>
              <a:t>	Even though we work in a deadline-driven industry, we want to be sure people are enjoying what they do.  The leader is responsible for maintaining and encouraging a positive attitude in the workplace.  </a:t>
            </a:r>
          </a:p>
          <a:p>
            <a:pPr marL="609600" indent="-609600">
              <a:lnSpc>
                <a:spcPct val="80000"/>
              </a:lnSpc>
              <a:buFont typeface="Wingdings" pitchFamily="2" charset="2"/>
              <a:buNone/>
            </a:pPr>
            <a:r>
              <a:rPr lang="en-US" altLang="en-US" sz="2800" dirty="0"/>
              <a:t>	Take a few minutes each day to walk around the office and talk with people individually.  A few positive words from the boss can go a long way.</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29612" y="296636"/>
            <a:ext cx="671513" cy="238125"/>
          </a:xfrm>
          <a:prstGeom prst="rect">
            <a:avLst/>
          </a:prstGeom>
        </p:spPr>
      </p:pic>
    </p:spTree>
    <p:extLst>
      <p:ext uri="{BB962C8B-B14F-4D97-AF65-F5344CB8AC3E}">
        <p14:creationId xmlns:p14="http://schemas.microsoft.com/office/powerpoint/2010/main" val="12694989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108856" y="152400"/>
            <a:ext cx="8044544" cy="1295400"/>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95" name="Rectangle 3"/>
          <p:cNvSpPr>
            <a:spLocks noGrp="1" noChangeArrowheads="1"/>
          </p:cNvSpPr>
          <p:nvPr>
            <p:ph type="body" idx="1"/>
          </p:nvPr>
        </p:nvSpPr>
        <p:spPr/>
        <p:txBody>
          <a:bodyPr/>
          <a:lstStyle/>
          <a:p>
            <a:pPr marL="609600" indent="-609600">
              <a:buFont typeface="Wingdings" pitchFamily="2" charset="2"/>
              <a:buAutoNum type="arabicPeriod" startAt="2"/>
            </a:pPr>
            <a:r>
              <a:rPr lang="en-US" altLang="en-US" sz="4400" b="1" dirty="0"/>
              <a:t>Communication.</a:t>
            </a:r>
          </a:p>
          <a:p>
            <a:pPr marL="609600" indent="-609600">
              <a:buFont typeface="Wingdings" pitchFamily="2" charset="2"/>
              <a:buNone/>
            </a:pPr>
            <a:r>
              <a:rPr lang="en-US" altLang="en-US" dirty="0"/>
              <a:t>	Have a truly open door policy.  Be sure that whatever the news is, you are informing the team as soon as you can.  The rumor mill will do it if you don’t!  </a:t>
            </a:r>
            <a:endParaRPr lang="en-US" altLang="en-US" dirty="0" smtClean="0"/>
          </a:p>
          <a:p>
            <a:pPr marL="609600" indent="-609600">
              <a:buFont typeface="Wingdings" pitchFamily="2" charset="2"/>
              <a:buNone/>
            </a:pPr>
            <a:r>
              <a:rPr lang="en-US" altLang="en-US" b="1" dirty="0"/>
              <a:t>	</a:t>
            </a:r>
            <a:r>
              <a:rPr lang="en-US" altLang="en-US" b="1" dirty="0" smtClean="0"/>
              <a:t>Quick </a:t>
            </a:r>
            <a:r>
              <a:rPr lang="en-US" altLang="en-US" b="1" dirty="0"/>
              <a:t>“stand up” meetings</a:t>
            </a:r>
            <a:r>
              <a:rPr lang="en-US" altLang="en-US" dirty="0"/>
              <a:t> at the beginning of the workday are a good way to start the day off right.</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29612" y="296636"/>
            <a:ext cx="671513" cy="238125"/>
          </a:xfrm>
          <a:prstGeom prst="rect">
            <a:avLst/>
          </a:prstGeom>
        </p:spPr>
      </p:pic>
      <p:sp>
        <p:nvSpPr>
          <p:cNvPr id="6" name="Rectangle 2"/>
          <p:cNvSpPr>
            <a:spLocks noGrp="1" noChangeArrowheads="1"/>
          </p:cNvSpPr>
          <p:nvPr>
            <p:ph type="title"/>
          </p:nvPr>
        </p:nvSpPr>
        <p:spPr>
          <a:xfrm>
            <a:off x="228601" y="255134"/>
            <a:ext cx="7772400" cy="1036850"/>
          </a:xfrm>
        </p:spPr>
        <p:txBody>
          <a:bodyPr>
            <a:noAutofit/>
          </a:bodyPr>
          <a:lstStyle/>
          <a:p>
            <a:r>
              <a:rPr lang="en-US" altLang="en-US" sz="3200" b="1" dirty="0">
                <a:solidFill>
                  <a:srgbClr val="FFFF00"/>
                </a:solidFill>
              </a:rPr>
              <a:t>10 KEY WAYS TO MOTIVATE INDIVIDUALS AND DEVELOP A WINNING TEAM</a:t>
            </a:r>
          </a:p>
        </p:txBody>
      </p:sp>
    </p:spTree>
    <p:extLst>
      <p:ext uri="{BB962C8B-B14F-4D97-AF65-F5344CB8AC3E}">
        <p14:creationId xmlns:p14="http://schemas.microsoft.com/office/powerpoint/2010/main" val="17247231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a:spLocks noGrp="1" noChangeArrowheads="1"/>
          </p:cNvSpPr>
          <p:nvPr>
            <p:ph type="body" idx="1"/>
          </p:nvPr>
        </p:nvSpPr>
        <p:spPr/>
        <p:txBody>
          <a:bodyPr/>
          <a:lstStyle/>
          <a:p>
            <a:pPr marL="609600" indent="-609600">
              <a:lnSpc>
                <a:spcPct val="80000"/>
              </a:lnSpc>
              <a:buFont typeface="Wingdings" pitchFamily="2" charset="2"/>
              <a:buAutoNum type="arabicPeriod" startAt="3"/>
            </a:pPr>
            <a:r>
              <a:rPr lang="en-US" altLang="en-US" sz="4400" b="1" dirty="0"/>
              <a:t>Reward and recognition.</a:t>
            </a:r>
          </a:p>
          <a:p>
            <a:pPr marL="609600" indent="-609600">
              <a:lnSpc>
                <a:spcPct val="80000"/>
              </a:lnSpc>
              <a:buFont typeface="Wingdings" pitchFamily="2" charset="2"/>
              <a:buNone/>
            </a:pPr>
            <a:r>
              <a:rPr lang="en-US" altLang="en-US" sz="2800" dirty="0"/>
              <a:t>	In addition to monthly, quarterly or annual award programs, it’s a good idea to give folks a quick pat on the back for a job well done.  The old adage is still true, </a:t>
            </a:r>
            <a:r>
              <a:rPr lang="en-US" altLang="en-US" sz="2800" b="1" dirty="0"/>
              <a:t>“praise in public, reprimand in private.”</a:t>
            </a:r>
            <a:r>
              <a:rPr lang="en-US" altLang="en-US" sz="2800" dirty="0"/>
              <a:t>  </a:t>
            </a:r>
          </a:p>
          <a:p>
            <a:pPr marL="609600" indent="-609600">
              <a:lnSpc>
                <a:spcPct val="80000"/>
              </a:lnSpc>
              <a:buFont typeface="Wingdings" pitchFamily="2" charset="2"/>
              <a:buNone/>
            </a:pPr>
            <a:r>
              <a:rPr lang="en-US" altLang="en-US" sz="2800" dirty="0"/>
              <a:t>	Recognize people in front of their peers, even for small accomplishments.  It will mean a lot to them.  Do </a:t>
            </a:r>
            <a:r>
              <a:rPr lang="en-US" altLang="en-US" sz="2800" b="1" dirty="0"/>
              <a:t>something special</a:t>
            </a:r>
            <a:r>
              <a:rPr lang="en-US" altLang="en-US" sz="2800" dirty="0"/>
              <a:t> and unexpected for the whole team when they reach a goal or milestone.</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29612" y="296636"/>
            <a:ext cx="671513" cy="238125"/>
          </a:xfrm>
          <a:prstGeom prst="rect">
            <a:avLst/>
          </a:prstGeom>
        </p:spPr>
      </p:pic>
      <p:sp>
        <p:nvSpPr>
          <p:cNvPr id="6" name="Rectangle 5"/>
          <p:cNvSpPr/>
          <p:nvPr/>
        </p:nvSpPr>
        <p:spPr>
          <a:xfrm>
            <a:off x="108856" y="152400"/>
            <a:ext cx="8044544" cy="1295400"/>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en-US" sz="3600" b="1" dirty="0">
                <a:solidFill>
                  <a:srgbClr val="FFFF00"/>
                </a:solidFill>
              </a:rPr>
              <a:t>10 KEY WAYS TO MOTIVATE INDIVIDUALS AND DEVELOP A WINNING TEAM</a:t>
            </a:r>
            <a:endParaRPr lang="en-US" sz="3600" dirty="0"/>
          </a:p>
        </p:txBody>
      </p:sp>
    </p:spTree>
    <p:extLst>
      <p:ext uri="{BB962C8B-B14F-4D97-AF65-F5344CB8AC3E}">
        <p14:creationId xmlns:p14="http://schemas.microsoft.com/office/powerpoint/2010/main" val="36808761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Grp="1" noChangeArrowheads="1"/>
          </p:cNvSpPr>
          <p:nvPr>
            <p:ph type="body" idx="1"/>
          </p:nvPr>
        </p:nvSpPr>
        <p:spPr/>
        <p:txBody>
          <a:bodyPr/>
          <a:lstStyle/>
          <a:p>
            <a:pPr marL="609600" indent="-609600">
              <a:lnSpc>
                <a:spcPct val="80000"/>
              </a:lnSpc>
              <a:buFont typeface="Wingdings" pitchFamily="2" charset="2"/>
              <a:buAutoNum type="arabicPeriod" startAt="4"/>
            </a:pPr>
            <a:r>
              <a:rPr lang="en-US" altLang="en-US" sz="4400" b="1" dirty="0"/>
              <a:t>Clearly defined goals and expectations.</a:t>
            </a:r>
          </a:p>
          <a:p>
            <a:pPr marL="609600" indent="-609600">
              <a:lnSpc>
                <a:spcPct val="80000"/>
              </a:lnSpc>
              <a:buFont typeface="Wingdings" pitchFamily="2" charset="2"/>
              <a:buNone/>
            </a:pPr>
            <a:r>
              <a:rPr lang="en-US" altLang="en-US" sz="2800" dirty="0"/>
              <a:t>	From the outset, be sure that every member of the sales team is involved in </a:t>
            </a:r>
            <a:r>
              <a:rPr lang="en-US" altLang="en-US" sz="2800" b="1" dirty="0"/>
              <a:t>setting</a:t>
            </a:r>
            <a:r>
              <a:rPr lang="en-US" altLang="en-US" sz="2800" dirty="0"/>
              <a:t> his or her own </a:t>
            </a:r>
            <a:r>
              <a:rPr lang="en-US" altLang="en-US" sz="2800" b="1" dirty="0"/>
              <a:t>goals</a:t>
            </a:r>
            <a:r>
              <a:rPr lang="en-US" altLang="en-US" sz="2800" dirty="0"/>
              <a:t>.  A goal that is set by the manager and handed to the sales person is not his or her own goal.  Be sure the account rep has input on what his or her goal will be.  </a:t>
            </a:r>
          </a:p>
          <a:p>
            <a:pPr marL="609600" indent="-609600">
              <a:lnSpc>
                <a:spcPct val="80000"/>
              </a:lnSpc>
              <a:buFont typeface="Wingdings" pitchFamily="2" charset="2"/>
              <a:buNone/>
            </a:pPr>
            <a:r>
              <a:rPr lang="en-US" altLang="en-US" sz="2800" dirty="0"/>
              <a:t>	Reps are more likely to be motivated to achieve a goal they had a role in setting themselves.</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29612" y="296636"/>
            <a:ext cx="671513" cy="238125"/>
          </a:xfrm>
          <a:prstGeom prst="rect">
            <a:avLst/>
          </a:prstGeom>
        </p:spPr>
      </p:pic>
      <p:sp>
        <p:nvSpPr>
          <p:cNvPr id="7" name="Rectangle 6"/>
          <p:cNvSpPr/>
          <p:nvPr/>
        </p:nvSpPr>
        <p:spPr>
          <a:xfrm>
            <a:off x="108856" y="152400"/>
            <a:ext cx="8044544" cy="1295400"/>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en-US" sz="3600" b="1" dirty="0">
                <a:solidFill>
                  <a:srgbClr val="FFFF00"/>
                </a:solidFill>
              </a:rPr>
              <a:t>10 KEY WAYS TO MOTIVATE INDIVIDUALS AND DEVELOP A WINNING TEAM</a:t>
            </a:r>
            <a:endParaRPr lang="en-US" sz="3600" dirty="0"/>
          </a:p>
        </p:txBody>
      </p:sp>
    </p:spTree>
    <p:extLst>
      <p:ext uri="{BB962C8B-B14F-4D97-AF65-F5344CB8AC3E}">
        <p14:creationId xmlns:p14="http://schemas.microsoft.com/office/powerpoint/2010/main" val="38530217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Grp="1" noChangeArrowheads="1"/>
          </p:cNvSpPr>
          <p:nvPr>
            <p:ph type="body" idx="1"/>
          </p:nvPr>
        </p:nvSpPr>
        <p:spPr>
          <a:xfrm>
            <a:off x="457200" y="1600200"/>
            <a:ext cx="8229600" cy="5105400"/>
          </a:xfrm>
        </p:spPr>
        <p:txBody>
          <a:bodyPr/>
          <a:lstStyle/>
          <a:p>
            <a:pPr marL="609600" indent="-609600">
              <a:lnSpc>
                <a:spcPct val="80000"/>
              </a:lnSpc>
              <a:buFont typeface="Wingdings" pitchFamily="2" charset="2"/>
              <a:buAutoNum type="arabicPeriod" startAt="5"/>
            </a:pPr>
            <a:r>
              <a:rPr lang="en-US" altLang="en-US" sz="4400" b="1" dirty="0"/>
              <a:t>A detailed plan of daily activities.</a:t>
            </a:r>
          </a:p>
          <a:p>
            <a:pPr marL="609600" indent="-609600">
              <a:lnSpc>
                <a:spcPct val="80000"/>
              </a:lnSpc>
              <a:buFont typeface="Wingdings" pitchFamily="2" charset="2"/>
              <a:buNone/>
            </a:pPr>
            <a:r>
              <a:rPr lang="en-US" altLang="en-US" sz="2800" dirty="0"/>
              <a:t>	A key to being motivated is </a:t>
            </a:r>
            <a:r>
              <a:rPr lang="en-US" altLang="en-US" sz="2800" b="1" dirty="0"/>
              <a:t>knowing</a:t>
            </a:r>
            <a:r>
              <a:rPr lang="en-US" altLang="en-US" sz="2800" dirty="0"/>
              <a:t> just what is expected of you.  Every member of the team must know what daily activities they need to perform to achieve their goal.  </a:t>
            </a:r>
          </a:p>
          <a:p>
            <a:pPr marL="609600" indent="-609600">
              <a:lnSpc>
                <a:spcPct val="80000"/>
              </a:lnSpc>
              <a:buFont typeface="Wingdings" pitchFamily="2" charset="2"/>
              <a:buNone/>
            </a:pPr>
            <a:r>
              <a:rPr lang="en-US" altLang="en-US" sz="2800" dirty="0"/>
              <a:t>	How many </a:t>
            </a:r>
            <a:r>
              <a:rPr lang="en-US" altLang="en-US" sz="2800" b="1" dirty="0"/>
              <a:t>new</a:t>
            </a:r>
            <a:r>
              <a:rPr lang="en-US" altLang="en-US" sz="2800" dirty="0"/>
              <a:t> account calls?  </a:t>
            </a:r>
          </a:p>
          <a:p>
            <a:pPr marL="609600" indent="-609600">
              <a:lnSpc>
                <a:spcPct val="80000"/>
              </a:lnSpc>
              <a:buFont typeface="Wingdings" pitchFamily="2" charset="2"/>
              <a:buNone/>
            </a:pPr>
            <a:r>
              <a:rPr lang="en-US" altLang="en-US" sz="2800" dirty="0"/>
              <a:t>	How many </a:t>
            </a:r>
            <a:r>
              <a:rPr lang="en-US" altLang="en-US" sz="2800" b="1" dirty="0"/>
              <a:t>calls</a:t>
            </a:r>
            <a:r>
              <a:rPr lang="en-US" altLang="en-US" sz="2800" dirty="0"/>
              <a:t> to reactivate accounts?  </a:t>
            </a:r>
          </a:p>
          <a:p>
            <a:pPr marL="609600" indent="-609600">
              <a:lnSpc>
                <a:spcPct val="80000"/>
              </a:lnSpc>
              <a:buFont typeface="Wingdings" pitchFamily="2" charset="2"/>
              <a:buNone/>
            </a:pPr>
            <a:r>
              <a:rPr lang="en-US" altLang="en-US" sz="2800" dirty="0"/>
              <a:t>	How many </a:t>
            </a:r>
            <a:r>
              <a:rPr lang="en-US" altLang="en-US" sz="2800" b="1" dirty="0"/>
              <a:t>calls to increase</a:t>
            </a:r>
            <a:r>
              <a:rPr lang="en-US" altLang="en-US" sz="2800" dirty="0"/>
              <a:t> advertising from existing accounts?  </a:t>
            </a:r>
          </a:p>
          <a:p>
            <a:pPr marL="609600" indent="-609600">
              <a:lnSpc>
                <a:spcPct val="80000"/>
              </a:lnSpc>
              <a:buFont typeface="Wingdings" pitchFamily="2" charset="2"/>
              <a:buNone/>
            </a:pPr>
            <a:r>
              <a:rPr lang="en-US" altLang="en-US" sz="2800" dirty="0"/>
              <a:t>	We are far more likely to accomplish a goal if we have a detailed </a:t>
            </a:r>
            <a:r>
              <a:rPr lang="en-US" altLang="en-US" sz="2800" b="1" dirty="0"/>
              <a:t>plan of attack</a:t>
            </a:r>
            <a:r>
              <a:rPr lang="en-US" altLang="en-US" sz="2800" dirty="0"/>
              <a:t>.</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29612" y="296636"/>
            <a:ext cx="671513" cy="238125"/>
          </a:xfrm>
          <a:prstGeom prst="rect">
            <a:avLst/>
          </a:prstGeom>
        </p:spPr>
      </p:pic>
      <p:sp>
        <p:nvSpPr>
          <p:cNvPr id="6" name="Rectangle 5"/>
          <p:cNvSpPr/>
          <p:nvPr/>
        </p:nvSpPr>
        <p:spPr>
          <a:xfrm>
            <a:off x="108856" y="152400"/>
            <a:ext cx="8044544" cy="1295400"/>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en-US" sz="3600" b="1" dirty="0">
                <a:solidFill>
                  <a:srgbClr val="FFFF00"/>
                </a:solidFill>
              </a:rPr>
              <a:t>10 KEY WAYS TO MOTIVATE INDIVIDUALS AND DEVELOP A WINNING TEAM</a:t>
            </a:r>
            <a:endParaRPr lang="en-US" sz="3600" dirty="0"/>
          </a:p>
        </p:txBody>
      </p:sp>
    </p:spTree>
    <p:extLst>
      <p:ext uri="{BB962C8B-B14F-4D97-AF65-F5344CB8AC3E}">
        <p14:creationId xmlns:p14="http://schemas.microsoft.com/office/powerpoint/2010/main" val="28493665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3"/>
          <p:cNvSpPr>
            <a:spLocks noGrp="1" noChangeArrowheads="1"/>
          </p:cNvSpPr>
          <p:nvPr>
            <p:ph type="body" idx="1"/>
          </p:nvPr>
        </p:nvSpPr>
        <p:spPr>
          <a:xfrm>
            <a:off x="457200" y="1600200"/>
            <a:ext cx="8229600" cy="5105400"/>
          </a:xfrm>
        </p:spPr>
        <p:txBody>
          <a:bodyPr/>
          <a:lstStyle/>
          <a:p>
            <a:pPr marL="609600" indent="-609600">
              <a:lnSpc>
                <a:spcPct val="80000"/>
              </a:lnSpc>
              <a:buFont typeface="Wingdings" pitchFamily="2" charset="2"/>
              <a:buAutoNum type="arabicPeriod" startAt="6"/>
            </a:pPr>
            <a:r>
              <a:rPr lang="en-US" altLang="en-US" sz="4400" b="1" dirty="0"/>
              <a:t>A compelling and real-time scoreboard.</a:t>
            </a:r>
          </a:p>
          <a:p>
            <a:pPr marL="609600" indent="-609600">
              <a:lnSpc>
                <a:spcPct val="80000"/>
              </a:lnSpc>
              <a:buFont typeface="Wingdings" pitchFamily="2" charset="2"/>
              <a:buNone/>
            </a:pPr>
            <a:r>
              <a:rPr lang="en-US" altLang="en-US" sz="2800" dirty="0"/>
              <a:t>	We all want to know where we stand.  </a:t>
            </a:r>
          </a:p>
          <a:p>
            <a:pPr marL="609600" indent="-609600">
              <a:lnSpc>
                <a:spcPct val="80000"/>
              </a:lnSpc>
              <a:buFont typeface="Wingdings" pitchFamily="2" charset="2"/>
              <a:buNone/>
            </a:pPr>
            <a:r>
              <a:rPr lang="en-US" altLang="en-US" sz="2800" dirty="0"/>
              <a:t>	If the goals are set with the input of the sales people, and the daily plan of activities is in place, then we can keep an accurate score of where we are every day.  A good scoreboard is an immeasurable tool in reaching a goal.  We can build from each individual’s scoreboard, one for the entire team.  </a:t>
            </a:r>
          </a:p>
          <a:p>
            <a:pPr marL="609600" indent="-609600">
              <a:lnSpc>
                <a:spcPct val="80000"/>
              </a:lnSpc>
              <a:buFont typeface="Wingdings" pitchFamily="2" charset="2"/>
              <a:buNone/>
            </a:pPr>
            <a:r>
              <a:rPr lang="en-US" altLang="en-US" sz="2800" dirty="0"/>
              <a:t>	It should be prominently displayed and updated in real time.</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29612" y="296636"/>
            <a:ext cx="671513" cy="238125"/>
          </a:xfrm>
          <a:prstGeom prst="rect">
            <a:avLst/>
          </a:prstGeom>
        </p:spPr>
      </p:pic>
      <p:sp>
        <p:nvSpPr>
          <p:cNvPr id="6" name="Rectangle 5"/>
          <p:cNvSpPr/>
          <p:nvPr/>
        </p:nvSpPr>
        <p:spPr>
          <a:xfrm>
            <a:off x="108856" y="152400"/>
            <a:ext cx="8044544" cy="1295400"/>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en-US" sz="3600" b="1" dirty="0">
                <a:solidFill>
                  <a:srgbClr val="FFFF00"/>
                </a:solidFill>
              </a:rPr>
              <a:t>10 KEY WAYS TO MOTIVATE INDIVIDUALS AND DEVELOP A WINNING TEAM</a:t>
            </a:r>
            <a:endParaRPr lang="en-US" sz="3600" dirty="0"/>
          </a:p>
        </p:txBody>
      </p:sp>
    </p:spTree>
    <p:extLst>
      <p:ext uri="{BB962C8B-B14F-4D97-AF65-F5344CB8AC3E}">
        <p14:creationId xmlns:p14="http://schemas.microsoft.com/office/powerpoint/2010/main" val="309751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3"/>
          <p:cNvSpPr>
            <a:spLocks noGrp="1" noChangeArrowheads="1"/>
          </p:cNvSpPr>
          <p:nvPr>
            <p:ph type="body" idx="1"/>
          </p:nvPr>
        </p:nvSpPr>
        <p:spPr/>
        <p:txBody>
          <a:bodyPr/>
          <a:lstStyle/>
          <a:p>
            <a:pPr marL="609600" indent="-609600">
              <a:lnSpc>
                <a:spcPct val="80000"/>
              </a:lnSpc>
              <a:buFont typeface="Wingdings" pitchFamily="2" charset="2"/>
              <a:buAutoNum type="arabicPeriod" startAt="7"/>
            </a:pPr>
            <a:r>
              <a:rPr lang="en-US" altLang="en-US" sz="4000" b="1" dirty="0"/>
              <a:t>Accountability to each other.</a:t>
            </a:r>
          </a:p>
          <a:p>
            <a:pPr marL="609600" indent="-609600">
              <a:lnSpc>
                <a:spcPct val="80000"/>
              </a:lnSpc>
              <a:buFont typeface="Wingdings" pitchFamily="2" charset="2"/>
              <a:buNone/>
            </a:pPr>
            <a:r>
              <a:rPr lang="en-US" altLang="en-US" sz="2800" dirty="0"/>
              <a:t>	With a </a:t>
            </a:r>
            <a:r>
              <a:rPr lang="en-US" altLang="en-US" sz="2800" b="1" dirty="0"/>
              <a:t>positive attitude, clearly defined goals, a daily plan</a:t>
            </a:r>
            <a:r>
              <a:rPr lang="en-US" altLang="en-US" sz="2800" dirty="0"/>
              <a:t> and a </a:t>
            </a:r>
            <a:r>
              <a:rPr lang="en-US" altLang="en-US" sz="2800" b="1" dirty="0"/>
              <a:t>compelling scoreboard</a:t>
            </a:r>
            <a:r>
              <a:rPr lang="en-US" altLang="en-US" sz="2800" dirty="0"/>
              <a:t>, we have the tools necessary to measure each person’s contribution to the team’s goal and the team’s contribution to the overall goal.  With measurements in place, we can quickly see where we can help others on the team.  </a:t>
            </a:r>
          </a:p>
          <a:p>
            <a:pPr marL="609600" indent="-609600">
              <a:lnSpc>
                <a:spcPct val="80000"/>
              </a:lnSpc>
              <a:buFont typeface="Wingdings" pitchFamily="2" charset="2"/>
              <a:buNone/>
            </a:pPr>
            <a:r>
              <a:rPr lang="en-US" altLang="en-US" sz="2800" dirty="0"/>
              <a:t>	As a team, we are all accountable to each other and the leadership.</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29612" y="296636"/>
            <a:ext cx="671513" cy="238125"/>
          </a:xfrm>
          <a:prstGeom prst="rect">
            <a:avLst/>
          </a:prstGeom>
        </p:spPr>
      </p:pic>
      <p:sp>
        <p:nvSpPr>
          <p:cNvPr id="6" name="Rectangle 5"/>
          <p:cNvSpPr/>
          <p:nvPr/>
        </p:nvSpPr>
        <p:spPr>
          <a:xfrm>
            <a:off x="108856" y="152400"/>
            <a:ext cx="8044544" cy="1295400"/>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en-US" sz="3600" b="1" dirty="0">
                <a:solidFill>
                  <a:srgbClr val="FFFF00"/>
                </a:solidFill>
              </a:rPr>
              <a:t>10 KEY WAYS TO MOTIVATE INDIVIDUALS AND DEVELOP A WINNING TEAM</a:t>
            </a:r>
            <a:endParaRPr lang="en-US" sz="3600" dirty="0"/>
          </a:p>
        </p:txBody>
      </p:sp>
    </p:spTree>
    <p:extLst>
      <p:ext uri="{BB962C8B-B14F-4D97-AF65-F5344CB8AC3E}">
        <p14:creationId xmlns:p14="http://schemas.microsoft.com/office/powerpoint/2010/main" val="28970728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3"/>
          <p:cNvSpPr>
            <a:spLocks noGrp="1" noChangeArrowheads="1"/>
          </p:cNvSpPr>
          <p:nvPr>
            <p:ph type="body" idx="1"/>
          </p:nvPr>
        </p:nvSpPr>
        <p:spPr/>
        <p:txBody>
          <a:bodyPr/>
          <a:lstStyle/>
          <a:p>
            <a:pPr marL="609600" indent="-609600">
              <a:buFont typeface="Wingdings" pitchFamily="2" charset="2"/>
              <a:buAutoNum type="arabicPeriod" startAt="8"/>
            </a:pPr>
            <a:r>
              <a:rPr lang="en-US" altLang="en-US" sz="4000" b="1" dirty="0"/>
              <a:t>Individual mentoring/coaching.</a:t>
            </a:r>
          </a:p>
          <a:p>
            <a:pPr marL="609600" indent="-609600">
              <a:buFont typeface="Wingdings" pitchFamily="2" charset="2"/>
              <a:buNone/>
            </a:pPr>
            <a:r>
              <a:rPr lang="en-US" altLang="en-US" sz="2800" dirty="0"/>
              <a:t>	From time to time, we need to have an </a:t>
            </a:r>
            <a:r>
              <a:rPr lang="en-US" altLang="en-US" sz="2800" b="1" dirty="0"/>
              <a:t>informal chat</a:t>
            </a:r>
            <a:r>
              <a:rPr lang="en-US" altLang="en-US" sz="2800" dirty="0"/>
              <a:t> with each team member.  Work with them on improving their performance with </a:t>
            </a:r>
            <a:r>
              <a:rPr lang="en-US" altLang="en-US" sz="2800" b="1" dirty="0"/>
              <a:t>positive suggestions for improved sales</a:t>
            </a:r>
            <a:r>
              <a:rPr lang="en-US" altLang="en-US" sz="2800" dirty="0"/>
              <a:t> and productivity.  You may want to </a:t>
            </a:r>
            <a:r>
              <a:rPr lang="en-US" altLang="en-US" sz="2800" b="1" dirty="0"/>
              <a:t>ride </a:t>
            </a:r>
            <a:r>
              <a:rPr lang="en-US" altLang="en-US" sz="2800" dirty="0"/>
              <a:t>with them on a call or two and help them work on their </a:t>
            </a:r>
            <a:r>
              <a:rPr lang="en-US" altLang="en-US" sz="2800" b="1" dirty="0"/>
              <a:t>presentation</a:t>
            </a:r>
            <a:r>
              <a:rPr lang="en-US" altLang="en-US" sz="2800" dirty="0"/>
              <a:t> and </a:t>
            </a:r>
            <a:r>
              <a:rPr lang="en-US" altLang="en-US" sz="2800" b="1" dirty="0"/>
              <a:t>sales skills</a:t>
            </a:r>
            <a:r>
              <a:rPr lang="en-US" altLang="en-US" sz="2800" dirty="0"/>
              <a:t>.</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29612" y="296636"/>
            <a:ext cx="671513" cy="238125"/>
          </a:xfrm>
          <a:prstGeom prst="rect">
            <a:avLst/>
          </a:prstGeom>
        </p:spPr>
      </p:pic>
      <p:sp>
        <p:nvSpPr>
          <p:cNvPr id="6" name="Rectangle 5"/>
          <p:cNvSpPr/>
          <p:nvPr/>
        </p:nvSpPr>
        <p:spPr>
          <a:xfrm>
            <a:off x="108856" y="152400"/>
            <a:ext cx="8044544" cy="1295400"/>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en-US" sz="3600" b="1" dirty="0">
                <a:solidFill>
                  <a:srgbClr val="FFFF00"/>
                </a:solidFill>
              </a:rPr>
              <a:t>10 KEY WAYS TO MOTIVATE INDIVIDUALS AND DEVELOP A WINNING TEAM</a:t>
            </a:r>
            <a:endParaRPr lang="en-US" sz="3600" dirty="0"/>
          </a:p>
        </p:txBody>
      </p:sp>
    </p:spTree>
    <p:extLst>
      <p:ext uri="{BB962C8B-B14F-4D97-AF65-F5344CB8AC3E}">
        <p14:creationId xmlns:p14="http://schemas.microsoft.com/office/powerpoint/2010/main" val="40846682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83</TotalTime>
  <Words>422</Words>
  <Application>Microsoft Office PowerPoint</Application>
  <PresentationFormat>On-screen Show (4:3)</PresentationFormat>
  <Paragraphs>58</Paragraphs>
  <Slides>12</Slides>
  <Notes>1</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10 KEY WAYS TO MOTIVATE INDIVIDUALS AND DEVELOP A WINNING TEAM</vt:lpstr>
      <vt:lpstr>10 KEY WAYS TO MOTIVATE INDIVIDUALS AND DEVELOP A WINNING TEAM</vt:lpstr>
      <vt:lpstr>10 KEY WAYS TO MOTIVATE INDIVIDUALS AND DEVELOP A WINNING TEAM</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List of Presentations</dc:title>
  <dc:creator>JW Owens</dc:creator>
  <cp:lastModifiedBy>JW Owens</cp:lastModifiedBy>
  <cp:revision>7</cp:revision>
  <dcterms:created xsi:type="dcterms:W3CDTF">2019-02-07T22:26:28Z</dcterms:created>
  <dcterms:modified xsi:type="dcterms:W3CDTF">2019-02-23T18:55:47Z</dcterms:modified>
</cp:coreProperties>
</file>