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60" r:id="rId4"/>
    <p:sldId id="261" r:id="rId5"/>
    <p:sldId id="263" r:id="rId6"/>
    <p:sldId id="264" r:id="rId7"/>
    <p:sldId id="265" r:id="rId8"/>
    <p:sldId id="266" r:id="rId9"/>
    <p:sldId id="267"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3237" r="33237"/>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371600"/>
            <a:ext cx="4639656" cy="992279"/>
          </a:xfrm>
        </p:spPr>
        <p:txBody>
          <a:bodyPr>
            <a:noAutofit/>
          </a:bodyPr>
          <a:lstStyle/>
          <a:p>
            <a:pPr algn="ctr"/>
            <a:r>
              <a:rPr lang="en-US" sz="3200" b="1" dirty="0">
                <a:solidFill>
                  <a:srgbClr val="FFFF00"/>
                </a:solidFill>
              </a:rPr>
              <a:t>Beyond Employee Appreciation: Tactics For Year-Round Gratitude</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359</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000" b="1" dirty="0">
                <a:solidFill>
                  <a:srgbClr val="FFFF00"/>
                </a:solidFill>
              </a:rPr>
              <a:t>Beyond Employee Appreciation: Tactics For Year-Round Gratitude</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36901" y="1625133"/>
            <a:ext cx="5274399" cy="4318467"/>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152400" y="1219200"/>
            <a:ext cx="8915400" cy="5638800"/>
          </a:xfrm>
        </p:spPr>
        <p:txBody>
          <a:bodyPr>
            <a:normAutofit fontScale="77500" lnSpcReduction="20000"/>
          </a:bodyPr>
          <a:lstStyle/>
          <a:p>
            <a:pPr marL="0" indent="0">
              <a:buNone/>
            </a:pPr>
            <a:r>
              <a:rPr lang="en-US" b="1" dirty="0" smtClean="0"/>
              <a:t>Beyond </a:t>
            </a:r>
            <a:r>
              <a:rPr lang="en-US" b="1" dirty="0"/>
              <a:t>Employee Appreciation: Tactics For Year-Round Gratitude</a:t>
            </a:r>
          </a:p>
          <a:p>
            <a:r>
              <a:rPr lang="en-US" dirty="0" smtClean="0"/>
              <a:t>We </a:t>
            </a:r>
            <a:r>
              <a:rPr lang="en-US" dirty="0"/>
              <a:t>keep hearing the word “gratitude” bandied about, almost to the point of becoming a buzzword. But showing gratitude is never out of style. Call it what you will—thankfulness, appreciation, acknowledgement or recognition. The point is, people thrive on knowing their contributions (in the workplace or at home) have value.</a:t>
            </a:r>
          </a:p>
          <a:p>
            <a:r>
              <a:rPr lang="en-US" dirty="0"/>
              <a:t>With all the complexities of the workplace, expressing gratitude in the workplace is an important place for leaders to start to create a culture of appreciation. When you show gratitude to an employee for a job well done it elicits a positive response from the recipient, who in turn, may enjoy increased morale and productivity—and may return the favor by showing gratitude to supportive colleagues</a:t>
            </a:r>
            <a:r>
              <a:rPr lang="en-US" dirty="0" smtClean="0"/>
              <a:t>.</a:t>
            </a:r>
          </a:p>
          <a:p>
            <a:pPr marL="0" indent="0">
              <a:buNone/>
            </a:pPr>
            <a:endParaRPr lang="en-US" dirty="0"/>
          </a:p>
          <a:p>
            <a:pPr marL="0" indent="0">
              <a:buNone/>
            </a:pPr>
            <a:r>
              <a:rPr lang="en-US" b="1" dirty="0"/>
              <a:t>Here are six easy-to-do tactics team leaders should focus on when getting started</a:t>
            </a:r>
            <a:r>
              <a:rPr lang="en-US" b="1"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Tactic </a:t>
            </a:r>
            <a:r>
              <a:rPr lang="en-US" b="1" dirty="0"/>
              <a:t>#1 – Be Authentic</a:t>
            </a:r>
          </a:p>
          <a:p>
            <a:r>
              <a:rPr lang="en-US" dirty="0"/>
              <a:t>Appreciating your team starts with living the values of your company. </a:t>
            </a:r>
            <a:endParaRPr lang="en-US" dirty="0" smtClean="0"/>
          </a:p>
          <a:p>
            <a:r>
              <a:rPr lang="en-US" dirty="0" smtClean="0"/>
              <a:t>If </a:t>
            </a:r>
            <a:r>
              <a:rPr lang="en-US" dirty="0"/>
              <a:t>your actions align with the corporate goals and principles, you’re demonstrating what you expect from your employees. </a:t>
            </a:r>
            <a:endParaRPr lang="en-US" dirty="0" smtClean="0"/>
          </a:p>
          <a:p>
            <a:r>
              <a:rPr lang="en-US" dirty="0" smtClean="0"/>
              <a:t>Act </a:t>
            </a:r>
            <a:r>
              <a:rPr lang="en-US" dirty="0"/>
              <a:t>as you say you will. </a:t>
            </a:r>
            <a:endParaRPr lang="en-US" dirty="0" smtClean="0"/>
          </a:p>
          <a:p>
            <a:r>
              <a:rPr lang="en-US" dirty="0" smtClean="0"/>
              <a:t>Then </a:t>
            </a:r>
            <a:r>
              <a:rPr lang="en-US" dirty="0"/>
              <a:t>recognize your employees’ performance as it aligns with your company’s values.</a:t>
            </a:r>
          </a:p>
          <a:p>
            <a:pPr marL="0" indent="0">
              <a:buNone/>
            </a:pP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47971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152400" y="1371600"/>
            <a:ext cx="8915400" cy="5181600"/>
          </a:xfrm>
        </p:spPr>
        <p:txBody>
          <a:bodyPr>
            <a:normAutofit lnSpcReduction="10000"/>
          </a:bodyPr>
          <a:lstStyle/>
          <a:p>
            <a:pPr marL="0" indent="0">
              <a:buNone/>
            </a:pPr>
            <a:r>
              <a:rPr lang="en-US" b="1" dirty="0" smtClean="0"/>
              <a:t>Tactic </a:t>
            </a:r>
            <a:r>
              <a:rPr lang="en-US" b="1" dirty="0"/>
              <a:t>#2 – Personalize It</a:t>
            </a:r>
          </a:p>
          <a:p>
            <a:r>
              <a:rPr lang="en-US" dirty="0"/>
              <a:t>This one’s easy—put their name on it. Whether it’s an email, online recognition software or in a team meeting, using a person’s name and associating it with a specific task helps the recipient and other team members know why someone is being recognized. </a:t>
            </a:r>
            <a:endParaRPr lang="en-US" dirty="0" smtClean="0"/>
          </a:p>
          <a:p>
            <a:r>
              <a:rPr lang="en-US" dirty="0" smtClean="0"/>
              <a:t>If </a:t>
            </a:r>
            <a:r>
              <a:rPr lang="en-US" dirty="0"/>
              <a:t>you’re providing a tangible reward with the recognition, be sure it’s something the employee would want. Don’t offer a Starbucks gift card to someone who doesn’t drink coffee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919378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152400" y="1371600"/>
            <a:ext cx="8915400" cy="5181600"/>
          </a:xfrm>
        </p:spPr>
        <p:txBody>
          <a:bodyPr>
            <a:normAutofit fontScale="92500"/>
          </a:bodyPr>
          <a:lstStyle/>
          <a:p>
            <a:pPr marL="0" indent="0">
              <a:buNone/>
            </a:pPr>
            <a:r>
              <a:rPr lang="en-US" b="1" dirty="0" smtClean="0"/>
              <a:t>Tactic </a:t>
            </a:r>
            <a:r>
              <a:rPr lang="en-US" b="1" dirty="0"/>
              <a:t>#3 – Provide Opportunities for Career Growth</a:t>
            </a:r>
          </a:p>
          <a:p>
            <a:r>
              <a:rPr lang="en-US" dirty="0"/>
              <a:t>While a pat on the back or a nice thank you note recognizing someone’s achievement is appreciated by most employees, 76% of them are also looking for some kind of career growth and development according to a study cited by </a:t>
            </a:r>
            <a:r>
              <a:rPr lang="en-US" dirty="0" smtClean="0"/>
              <a:t>Quadrant</a:t>
            </a:r>
          </a:p>
          <a:p>
            <a:r>
              <a:rPr lang="en-US" dirty="0" smtClean="0"/>
              <a:t>1</a:t>
            </a:r>
            <a:r>
              <a:rPr lang="en-US" dirty="0"/>
              <a:t>. Show your gratitude for hard-working employees by providing them with resources that will enhance their value.  </a:t>
            </a:r>
            <a:r>
              <a:rPr lang="en-US" dirty="0" smtClean="0"/>
              <a:t>Not </a:t>
            </a:r>
            <a:r>
              <a:rPr lang="en-US" dirty="0"/>
              <a:t>only will you make your employees feel appreciated, you might even minimize turnover</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5546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0" y="1295400"/>
            <a:ext cx="9067800" cy="5562600"/>
          </a:xfrm>
        </p:spPr>
        <p:txBody>
          <a:bodyPr>
            <a:normAutofit fontScale="92500" lnSpcReduction="20000"/>
          </a:bodyPr>
          <a:lstStyle/>
          <a:p>
            <a:pPr marL="0" indent="0">
              <a:buNone/>
            </a:pPr>
            <a:r>
              <a:rPr lang="en-US" b="1" dirty="0" smtClean="0"/>
              <a:t>Tactic </a:t>
            </a:r>
            <a:r>
              <a:rPr lang="en-US" b="1" dirty="0"/>
              <a:t>#4 – Hear Them</a:t>
            </a:r>
          </a:p>
          <a:p>
            <a:r>
              <a:rPr lang="en-US" dirty="0"/>
              <a:t>People know if their leader is really listening to them or not. Active listening is a rare commodity these days because of the fast-pace of business and thousands of distractions that come along with it. Show your gratitude for people on your team by seeking them out and encouraging them to express their ideas and concerns. </a:t>
            </a:r>
            <a:endParaRPr lang="en-US" dirty="0" smtClean="0"/>
          </a:p>
          <a:p>
            <a:r>
              <a:rPr lang="en-US" b="1" dirty="0" smtClean="0"/>
              <a:t>Need </a:t>
            </a:r>
            <a:r>
              <a:rPr lang="en-US" b="1" dirty="0"/>
              <a:t>some ideas? </a:t>
            </a:r>
            <a:r>
              <a:rPr lang="en-US" dirty="0"/>
              <a:t>Check out this Forbes article, on </a:t>
            </a:r>
            <a:r>
              <a:rPr lang="en-US" i="1" dirty="0"/>
              <a:t>Six Ways to Listen to Your Employees</a:t>
            </a:r>
            <a:r>
              <a:rPr lang="en-US" dirty="0"/>
              <a:t>. There’s no better way to build trust than to acknowledge people by listening, responding and/or acting upon what they have to say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930040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76200" y="1371600"/>
            <a:ext cx="8991600" cy="5486400"/>
          </a:xfrm>
        </p:spPr>
        <p:txBody>
          <a:bodyPr>
            <a:normAutofit fontScale="92500" lnSpcReduction="10000"/>
          </a:bodyPr>
          <a:lstStyle/>
          <a:p>
            <a:pPr marL="0" indent="0">
              <a:buNone/>
            </a:pPr>
            <a:r>
              <a:rPr lang="en-US" b="1" dirty="0" smtClean="0"/>
              <a:t>Tactic </a:t>
            </a:r>
            <a:r>
              <a:rPr lang="en-US" b="1" dirty="0"/>
              <a:t>#5 – Respect Your Employees</a:t>
            </a:r>
          </a:p>
          <a:p>
            <a:r>
              <a:rPr lang="en-US" dirty="0"/>
              <a:t>The HR Exchange Network notes in a blog that, </a:t>
            </a:r>
            <a:r>
              <a:rPr lang="en-US" b="1" i="1" dirty="0"/>
              <a:t>“Few things lead to a greater desire for revenge than being treated disrespectfully.”</a:t>
            </a:r>
            <a:r>
              <a:rPr lang="en-US" dirty="0"/>
              <a:t> How you respond—or don’t respond—to your employees can have an adverse impact on morale and productivity. </a:t>
            </a:r>
            <a:endParaRPr lang="en-US" dirty="0" smtClean="0"/>
          </a:p>
          <a:p>
            <a:r>
              <a:rPr lang="en-US" dirty="0" smtClean="0"/>
              <a:t>One </a:t>
            </a:r>
            <a:r>
              <a:rPr lang="en-US" dirty="0"/>
              <a:t>way to express thankfulness for your employees’ contributions is </a:t>
            </a:r>
            <a:r>
              <a:rPr lang="en-US" b="1" i="1" dirty="0"/>
              <a:t>“by giving them as much positive control over their jobs as possible.” </a:t>
            </a:r>
            <a:r>
              <a:rPr lang="en-US" dirty="0"/>
              <a:t>People need to perceive they have choices and some decision-making responsibility. Trust your employees to do the job their way.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527094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152400" y="1371600"/>
            <a:ext cx="8915400" cy="5486400"/>
          </a:xfrm>
        </p:spPr>
        <p:txBody>
          <a:bodyPr>
            <a:normAutofit fontScale="85000" lnSpcReduction="10000"/>
          </a:bodyPr>
          <a:lstStyle/>
          <a:p>
            <a:pPr marL="0" indent="0">
              <a:buNone/>
            </a:pPr>
            <a:r>
              <a:rPr lang="en-US" b="1" dirty="0" smtClean="0"/>
              <a:t>Tactic </a:t>
            </a:r>
            <a:r>
              <a:rPr lang="en-US" b="1" dirty="0"/>
              <a:t>#6 – Create Goodwill</a:t>
            </a:r>
          </a:p>
          <a:p>
            <a:r>
              <a:rPr lang="en-US" dirty="0"/>
              <a:t>More than two thirds (68.9%) of employees say that they are made happy by goodwill gestures from their colleagues and a further 84.2% state that they return the favor. Social scientist and New York Times bestselling author, Dan Ariely believes that creating goodwill in the workplace is key in true motivation (see video below). </a:t>
            </a:r>
            <a:endParaRPr lang="en-US" dirty="0" smtClean="0"/>
          </a:p>
          <a:p>
            <a:r>
              <a:rPr lang="en-US" dirty="0" smtClean="0"/>
              <a:t>He </a:t>
            </a:r>
            <a:r>
              <a:rPr lang="en-US" dirty="0"/>
              <a:t>states in his book, Payoff, that the </a:t>
            </a:r>
            <a:r>
              <a:rPr lang="en-US" b="1" i="1" dirty="0"/>
              <a:t>“exchange of trust and goodwill is an important and inherent part of human motivation.”</a:t>
            </a:r>
            <a:r>
              <a:rPr lang="en-US" dirty="0"/>
              <a:t> Nourishing goodwill is about making human connections between people. The more trust and goodwill are inspired, gratitude for one another becomes contagious and productivity and morale flourishes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34812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pPr marL="0" indent="0"/>
            <a:r>
              <a:rPr lang="en-US" b="1" dirty="0">
                <a:solidFill>
                  <a:srgbClr val="FFFF00"/>
                </a:solidFill>
              </a:rPr>
              <a:t>Beyond Employee Appreciation: Tactics For Year-Round Gratitude</a:t>
            </a:r>
          </a:p>
        </p:txBody>
      </p:sp>
      <p:sp>
        <p:nvSpPr>
          <p:cNvPr id="8" name="Content Placeholder 7"/>
          <p:cNvSpPr>
            <a:spLocks noGrp="1"/>
          </p:cNvSpPr>
          <p:nvPr>
            <p:ph idx="1"/>
          </p:nvPr>
        </p:nvSpPr>
        <p:spPr>
          <a:xfrm>
            <a:off x="152400" y="1371600"/>
            <a:ext cx="8915400" cy="5486400"/>
          </a:xfrm>
        </p:spPr>
        <p:txBody>
          <a:bodyPr>
            <a:normAutofit lnSpcReduction="10000"/>
          </a:bodyPr>
          <a:lstStyle/>
          <a:p>
            <a:pPr marL="0" indent="0">
              <a:buNone/>
            </a:pPr>
            <a:r>
              <a:rPr lang="en-US" b="1" dirty="0" smtClean="0"/>
              <a:t>Gratitude </a:t>
            </a:r>
            <a:r>
              <a:rPr lang="en-US" b="1" dirty="0"/>
              <a:t>Leads to Altruistic Behavior</a:t>
            </a:r>
          </a:p>
          <a:p>
            <a:r>
              <a:rPr lang="en-US" dirty="0"/>
              <a:t>Why not change the negative old adage, </a:t>
            </a:r>
            <a:r>
              <a:rPr lang="en-US" b="1" i="1" dirty="0"/>
              <a:t>“What goes around, comes around,”</a:t>
            </a:r>
            <a:r>
              <a:rPr lang="en-US" dirty="0"/>
              <a:t> to have a more positive spin? </a:t>
            </a:r>
            <a:endParaRPr lang="en-US" dirty="0" smtClean="0"/>
          </a:p>
          <a:p>
            <a:r>
              <a:rPr lang="en-US" b="1" dirty="0" smtClean="0"/>
              <a:t>Make </a:t>
            </a:r>
            <a:r>
              <a:rPr lang="en-US" b="1" dirty="0"/>
              <a:t>the choice to change your sphere in the workplace</a:t>
            </a:r>
            <a:r>
              <a:rPr lang="en-US" dirty="0"/>
              <a:t>. If you want a thriving workplace where people are happy and productive and profits are flourishing, take the lead and be a role model for how people should treat one another. </a:t>
            </a:r>
            <a:r>
              <a:rPr lang="en-US" b="1" dirty="0"/>
              <a:t>Showing gratitude is one of life’s hacks in being a truly good person.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351804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879</Words>
  <Application>Microsoft Office PowerPoint</Application>
  <PresentationFormat>On-screen Show (4:3)</PresentationFormat>
  <Paragraphs>50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lpstr>Beyond Employee Appreciation: Tactics For Year-Round Gratitude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9</cp:revision>
  <dcterms:created xsi:type="dcterms:W3CDTF">2019-02-07T22:26:28Z</dcterms:created>
  <dcterms:modified xsi:type="dcterms:W3CDTF">2019-02-23T18:47:08Z</dcterms:modified>
</cp:coreProperties>
</file>