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62" r:id="rId4"/>
    <p:sldId id="263" r:id="rId5"/>
    <p:sldId id="264" r:id="rId6"/>
    <p:sldId id="265" r:id="rId7"/>
    <p:sldId id="266"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234" r="33234"/>
          <a:stretch>
            <a:fillRect/>
          </a:stretch>
        </p:blipFill>
        <p:spPr/>
      </p:pic>
      <p:sp>
        <p:nvSpPr>
          <p:cNvPr id="4" name="Rectangle 3"/>
          <p:cNvSpPr/>
          <p:nvPr/>
        </p:nvSpPr>
        <p:spPr>
          <a:xfrm>
            <a:off x="76200" y="685800"/>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544" y="1080476"/>
            <a:ext cx="4639656" cy="992279"/>
          </a:xfrm>
        </p:spPr>
        <p:txBody>
          <a:bodyPr>
            <a:noAutofit/>
          </a:bodyPr>
          <a:lstStyle/>
          <a:p>
            <a:pPr algn="ctr"/>
            <a:r>
              <a:rPr lang="en-US" altLang="en-US" b="1" dirty="0">
                <a:solidFill>
                  <a:srgbClr val="FFFF00"/>
                </a:solidFill>
              </a:rPr>
              <a:t>A G</a:t>
            </a:r>
            <a:r>
              <a:rPr lang="en-US" altLang="en-US" b="1" dirty="0" smtClean="0">
                <a:solidFill>
                  <a:srgbClr val="FFFF00"/>
                </a:solidFill>
              </a:rPr>
              <a:t>uide </a:t>
            </a:r>
            <a:r>
              <a:rPr lang="en-US" altLang="en-US" b="1" dirty="0">
                <a:solidFill>
                  <a:srgbClr val="FFFF00"/>
                </a:solidFill>
              </a:rPr>
              <a:t>to Monday </a:t>
            </a:r>
            <a:r>
              <a:rPr lang="en-US" altLang="en-US" b="1" dirty="0" smtClean="0">
                <a:solidFill>
                  <a:srgbClr val="FFFF00"/>
                </a:solidFill>
              </a:rPr>
              <a:t>Morning Meetings</a:t>
            </a:r>
            <a:endParaRPr lang="en-US"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350</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28600" y="1600200"/>
            <a:ext cx="8686800" cy="5029200"/>
          </a:xfrm>
        </p:spPr>
        <p:txBody>
          <a:bodyPr>
            <a:normAutofit/>
          </a:bodyPr>
          <a:lstStyle/>
          <a:p>
            <a:pPr algn="ctr">
              <a:lnSpc>
                <a:spcPct val="80000"/>
              </a:lnSpc>
              <a:buFont typeface="Wingdings" pitchFamily="2" charset="2"/>
              <a:buNone/>
            </a:pPr>
            <a:r>
              <a:rPr lang="en-US" altLang="en-US" sz="4000" b="1" dirty="0"/>
              <a:t>	</a:t>
            </a:r>
            <a:r>
              <a:rPr lang="en-US" altLang="en-US" sz="4000" b="1" dirty="0" smtClean="0"/>
              <a:t>A </a:t>
            </a:r>
            <a:r>
              <a:rPr lang="en-US" altLang="en-US" sz="4000" b="1" dirty="0"/>
              <a:t>S</a:t>
            </a:r>
            <a:r>
              <a:rPr lang="en-US" altLang="en-US" sz="4000" b="1" dirty="0" smtClean="0"/>
              <a:t>ales Manager's </a:t>
            </a:r>
            <a:r>
              <a:rPr lang="en-US" altLang="en-US" sz="4000" b="1" dirty="0"/>
              <a:t>guide to Monday </a:t>
            </a:r>
            <a:r>
              <a:rPr lang="en-US" altLang="en-US" sz="4000" b="1" dirty="0" smtClean="0"/>
              <a:t>Morning Meetings</a:t>
            </a:r>
            <a:endParaRPr lang="en-US" altLang="en-US" sz="4000" b="1" dirty="0"/>
          </a:p>
          <a:p>
            <a:pPr>
              <a:lnSpc>
                <a:spcPct val="80000"/>
              </a:lnSpc>
              <a:buFont typeface="Wingdings" pitchFamily="2" charset="2"/>
              <a:buNone/>
            </a:pPr>
            <a:endParaRPr lang="en-US" altLang="en-US" dirty="0"/>
          </a:p>
          <a:p>
            <a:pPr>
              <a:lnSpc>
                <a:spcPct val="80000"/>
              </a:lnSpc>
              <a:buFont typeface="Wingdings" pitchFamily="2" charset="2"/>
              <a:buNone/>
            </a:pPr>
            <a:r>
              <a:rPr lang="en-US" altLang="en-US" dirty="0"/>
              <a:t>	Even during the busiest periods, the strongest sales managers make a habit of gathering the team at least weekly to </a:t>
            </a:r>
            <a:r>
              <a:rPr lang="en-US" altLang="en-US" b="1" dirty="0">
                <a:solidFill>
                  <a:srgbClr val="FF0000"/>
                </a:solidFill>
              </a:rPr>
              <a:t>brainstorm</a:t>
            </a:r>
            <a:r>
              <a:rPr lang="en-US" altLang="en-US" b="1" dirty="0"/>
              <a:t> and ask </a:t>
            </a:r>
            <a:r>
              <a:rPr lang="en-US" altLang="en-US" b="1" dirty="0">
                <a:solidFill>
                  <a:srgbClr val="FF0000"/>
                </a:solidFill>
              </a:rPr>
              <a:t>critical questions </a:t>
            </a:r>
            <a:r>
              <a:rPr lang="en-US" altLang="en-US" b="1" dirty="0"/>
              <a:t>about each rep's activities and current prospects. </a:t>
            </a:r>
            <a:endParaRPr lang="en-US" altLang="en-US" b="1" dirty="0" smtClean="0"/>
          </a:p>
          <a:p>
            <a:pPr>
              <a:lnSpc>
                <a:spcPct val="80000"/>
              </a:lnSpc>
              <a:buFont typeface="Wingdings" pitchFamily="2" charset="2"/>
              <a:buNone/>
            </a:pPr>
            <a:endParaRPr lang="en-US" altLang="en-US" dirty="0"/>
          </a:p>
          <a:p>
            <a:pPr>
              <a:lnSpc>
                <a:spcPct val="80000"/>
              </a:lnSpc>
              <a:buFont typeface="Wingdings" pitchFamily="2" charset="2"/>
              <a:buNone/>
            </a:pPr>
            <a:r>
              <a:rPr lang="en-US" altLang="en-US" dirty="0"/>
              <a:t>	</a:t>
            </a:r>
            <a:r>
              <a:rPr lang="en-US" altLang="en-US" b="1" dirty="0"/>
              <a:t>To </a:t>
            </a:r>
            <a:r>
              <a:rPr lang="en-US" altLang="en-US" b="1" i="1" dirty="0"/>
              <a:t>gain the most from those meetings, here are some topics </a:t>
            </a:r>
            <a:r>
              <a:rPr lang="en-US" altLang="en-US" b="1" dirty="0"/>
              <a:t>you should </a:t>
            </a:r>
            <a:r>
              <a:rPr lang="en-US" altLang="en-US" b="1" i="1" dirty="0"/>
              <a:t>be covering:</a:t>
            </a:r>
            <a:endParaRPr lang="en-US" altLang="en-US" b="1" dirty="0"/>
          </a:p>
        </p:txBody>
      </p:sp>
      <p:grpSp>
        <p:nvGrpSpPr>
          <p:cNvPr id="7" name="Group 6"/>
          <p:cNvGrpSpPr/>
          <p:nvPr/>
        </p:nvGrpSpPr>
        <p:grpSpPr>
          <a:xfrm>
            <a:off x="61425" y="123645"/>
            <a:ext cx="8175171" cy="1247956"/>
            <a:chOff x="130629" y="123645"/>
            <a:chExt cx="7992456" cy="1247956"/>
          </a:xfrm>
        </p:grpSpPr>
        <p:sp>
          <p:nvSpPr>
            <p:cNvPr id="4" name="Rectangle 3"/>
            <p:cNvSpPr/>
            <p:nvPr/>
          </p:nvSpPr>
          <p:spPr>
            <a:xfrm>
              <a:off x="130629" y="123645"/>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130629" y="226921"/>
              <a:ext cx="7992456"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rgbClr val="FFFF00"/>
                  </a:solidFill>
                </a:rPr>
                <a:t>A Guide to Monday Morning </a:t>
              </a:r>
              <a:r>
                <a:rPr lang="en-US" altLang="en-US" b="1" dirty="0">
                  <a:solidFill>
                    <a:srgbClr val="FFFF00"/>
                  </a:solidFill>
                </a:rPr>
                <a:t>M</a:t>
              </a:r>
              <a:r>
                <a:rPr lang="en-US" altLang="en-US" b="1" dirty="0" smtClean="0">
                  <a:solidFill>
                    <a:srgbClr val="FFFF00"/>
                  </a:solidFill>
                </a:rPr>
                <a:t>eetings</a:t>
              </a:r>
              <a:endParaRPr lang="en-US" b="1" dirty="0">
                <a:solidFill>
                  <a:srgbClr val="FFFF00"/>
                </a:solidFill>
              </a:endParaRPr>
            </a:p>
          </p:txBody>
        </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8597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30629" y="1600200"/>
            <a:ext cx="8556171" cy="5105400"/>
          </a:xfrm>
        </p:spPr>
        <p:txBody>
          <a:bodyPr>
            <a:normAutofit/>
          </a:bodyPr>
          <a:lstStyle/>
          <a:p>
            <a:pPr>
              <a:lnSpc>
                <a:spcPct val="80000"/>
              </a:lnSpc>
              <a:buFont typeface="Wingdings" pitchFamily="2" charset="2"/>
              <a:buNone/>
            </a:pPr>
            <a:r>
              <a:rPr lang="en-US" altLang="en-US" sz="3600" b="1" dirty="0"/>
              <a:t>Prospects</a:t>
            </a:r>
            <a:endParaRPr lang="en-US" altLang="en-US" b="1" dirty="0"/>
          </a:p>
          <a:p>
            <a:pPr>
              <a:lnSpc>
                <a:spcPct val="80000"/>
              </a:lnSpc>
              <a:buFont typeface="Wingdings" pitchFamily="2" charset="2"/>
              <a:buNone/>
            </a:pPr>
            <a:r>
              <a:rPr lang="en-US" altLang="en-US" sz="2400" b="1" dirty="0"/>
              <a:t>	</a:t>
            </a:r>
            <a:r>
              <a:rPr lang="en-US" altLang="en-US" sz="2400" b="1" dirty="0">
                <a:solidFill>
                  <a:srgbClr val="FF0000"/>
                </a:solidFill>
              </a:rPr>
              <a:t>Any rep who has no next steps-with scheduled dates and times-has no prospects. </a:t>
            </a:r>
          </a:p>
          <a:p>
            <a:pPr>
              <a:lnSpc>
                <a:spcPct val="80000"/>
              </a:lnSpc>
              <a:buFont typeface="Wingdings" pitchFamily="2" charset="2"/>
              <a:buNone/>
            </a:pPr>
            <a:r>
              <a:rPr lang="en-US" altLang="en-US" sz="2400" b="1" dirty="0">
                <a:solidFill>
                  <a:srgbClr val="FF0000"/>
                </a:solidFill>
              </a:rPr>
              <a:t>	For every "new lead" a reps claims to have, ask</a:t>
            </a:r>
            <a:r>
              <a:rPr lang="en-US" altLang="en-US" sz="2400" b="1" dirty="0" smtClean="0">
                <a:solidFill>
                  <a:srgbClr val="FF0000"/>
                </a:solidFill>
              </a:rPr>
              <a:t>:</a:t>
            </a:r>
          </a:p>
          <a:p>
            <a:pPr>
              <a:lnSpc>
                <a:spcPct val="80000"/>
              </a:lnSpc>
              <a:buFont typeface="Wingdings" pitchFamily="2" charset="2"/>
              <a:buNone/>
            </a:pPr>
            <a:endParaRPr lang="en-US" altLang="en-US" sz="2000" b="1" dirty="0"/>
          </a:p>
          <a:p>
            <a:pPr>
              <a:lnSpc>
                <a:spcPct val="80000"/>
              </a:lnSpc>
            </a:pPr>
            <a:r>
              <a:rPr lang="en-US" altLang="en-US" sz="2400" dirty="0"/>
              <a:t>When did you first meet with this person about the sale?</a:t>
            </a:r>
          </a:p>
          <a:p>
            <a:pPr>
              <a:lnSpc>
                <a:spcPct val="80000"/>
              </a:lnSpc>
            </a:pPr>
            <a:r>
              <a:rPr lang="en-US" altLang="en-US" sz="2400" dirty="0"/>
              <a:t>When are you meeting next?</a:t>
            </a:r>
          </a:p>
          <a:p>
            <a:pPr>
              <a:lnSpc>
                <a:spcPct val="80000"/>
              </a:lnSpc>
            </a:pPr>
            <a:r>
              <a:rPr lang="en-US" altLang="en-US" sz="2400" dirty="0"/>
              <a:t>What does the company do?</a:t>
            </a:r>
          </a:p>
          <a:p>
            <a:pPr>
              <a:lnSpc>
                <a:spcPct val="80000"/>
              </a:lnSpc>
            </a:pPr>
            <a:r>
              <a:rPr lang="en-US" altLang="en-US" sz="2400" dirty="0"/>
              <a:t>Who are its customers?</a:t>
            </a:r>
          </a:p>
          <a:p>
            <a:pPr>
              <a:lnSpc>
                <a:spcPct val="80000"/>
              </a:lnSpc>
            </a:pPr>
            <a:r>
              <a:rPr lang="en-US" altLang="en-US" sz="2400" dirty="0"/>
              <a:t>When was the last time you met with this person?"</a:t>
            </a:r>
          </a:p>
          <a:p>
            <a:pPr>
              <a:lnSpc>
                <a:spcPct val="80000"/>
              </a:lnSpc>
            </a:pPr>
            <a:r>
              <a:rPr lang="en-US" altLang="en-US" sz="2400" dirty="0"/>
              <a:t>Is the time between meetings longer than normal for a sale this size? </a:t>
            </a:r>
          </a:p>
          <a:p>
            <a:pPr>
              <a:lnSpc>
                <a:spcPct val="80000"/>
              </a:lnSpc>
            </a:pPr>
            <a:r>
              <a:rPr lang="en-US" altLang="en-US" sz="2400" dirty="0"/>
              <a:t>How many total prospects do you really have? </a:t>
            </a:r>
          </a:p>
          <a:p>
            <a:pPr>
              <a:lnSpc>
                <a:spcPct val="80000"/>
              </a:lnSpc>
            </a:pPr>
            <a:r>
              <a:rPr lang="en-US" altLang="en-US" sz="2400" dirty="0"/>
              <a:t>How close to that is your target?</a:t>
            </a:r>
          </a:p>
        </p:txBody>
      </p:sp>
      <p:sp>
        <p:nvSpPr>
          <p:cNvPr id="10" name="Rectangle 9"/>
          <p:cNvSpPr/>
          <p:nvPr/>
        </p:nvSpPr>
        <p:spPr>
          <a:xfrm>
            <a:off x="130629" y="152400"/>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07482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30629" y="1600200"/>
            <a:ext cx="8708571" cy="5105400"/>
          </a:xfrm>
        </p:spPr>
        <p:txBody>
          <a:bodyPr/>
          <a:lstStyle/>
          <a:p>
            <a:pPr marL="0" indent="0">
              <a:lnSpc>
                <a:spcPct val="80000"/>
              </a:lnSpc>
              <a:buNone/>
            </a:pPr>
            <a:r>
              <a:rPr lang="en-US" altLang="en-US" sz="3600" b="1" dirty="0"/>
              <a:t>Fifty-percent prospects.</a:t>
            </a:r>
            <a:r>
              <a:rPr lang="en-US" altLang="en-US" sz="2800" b="1" dirty="0"/>
              <a:t> </a:t>
            </a:r>
          </a:p>
          <a:p>
            <a:pPr>
              <a:lnSpc>
                <a:spcPct val="80000"/>
              </a:lnSpc>
              <a:buFont typeface="Wingdings" pitchFamily="2" charset="2"/>
              <a:buNone/>
            </a:pPr>
            <a:r>
              <a:rPr lang="en-US" altLang="en-US" sz="2800" dirty="0"/>
              <a:t>	A rep's key prospects are the ones that have a </a:t>
            </a:r>
            <a:r>
              <a:rPr lang="en-US" altLang="en-US" sz="2800" b="1" dirty="0">
                <a:solidFill>
                  <a:srgbClr val="FF0000"/>
                </a:solidFill>
              </a:rPr>
              <a:t>50% chance of closing. </a:t>
            </a:r>
          </a:p>
          <a:p>
            <a:pPr>
              <a:lnSpc>
                <a:spcPct val="80000"/>
              </a:lnSpc>
              <a:buFont typeface="Wingdings" pitchFamily="2" charset="2"/>
              <a:buNone/>
            </a:pPr>
            <a:r>
              <a:rPr lang="en-US" altLang="en-US" sz="2800" dirty="0"/>
              <a:t>	</a:t>
            </a:r>
            <a:endParaRPr lang="en-US" altLang="en-US" sz="2800" dirty="0" smtClean="0"/>
          </a:p>
          <a:p>
            <a:pPr>
              <a:lnSpc>
                <a:spcPct val="80000"/>
              </a:lnSpc>
              <a:buFont typeface="Wingdings" pitchFamily="2" charset="2"/>
              <a:buNone/>
            </a:pPr>
            <a:r>
              <a:rPr lang="en-US" altLang="en-US" sz="2800" b="1" dirty="0" smtClean="0">
                <a:solidFill>
                  <a:srgbClr val="FF0000"/>
                </a:solidFill>
              </a:rPr>
              <a:t>Help </a:t>
            </a:r>
            <a:r>
              <a:rPr lang="en-US" altLang="en-US" sz="2800" b="1" dirty="0">
                <a:solidFill>
                  <a:srgbClr val="FF0000"/>
                </a:solidFill>
              </a:rPr>
              <a:t>reps focus on the accounts that have the most chance of closing by asking them:</a:t>
            </a:r>
          </a:p>
          <a:p>
            <a:pPr>
              <a:lnSpc>
                <a:spcPct val="80000"/>
              </a:lnSpc>
            </a:pPr>
            <a:r>
              <a:rPr lang="en-US" altLang="en-US" sz="2400" b="1" dirty="0"/>
              <a:t>Is this the decision-maker? </a:t>
            </a:r>
          </a:p>
          <a:p>
            <a:pPr>
              <a:lnSpc>
                <a:spcPct val="80000"/>
              </a:lnSpc>
            </a:pPr>
            <a:r>
              <a:rPr lang="en-US" altLang="en-US" sz="2400" b="1" dirty="0"/>
              <a:t>H</a:t>
            </a:r>
            <a:r>
              <a:rPr lang="en-US" altLang="en-US" sz="2400" b="1" dirty="0" smtClean="0"/>
              <a:t>ow </a:t>
            </a:r>
            <a:r>
              <a:rPr lang="en-US" altLang="en-US" sz="2400" b="1" dirty="0"/>
              <a:t>do you know?"</a:t>
            </a:r>
          </a:p>
          <a:p>
            <a:pPr>
              <a:lnSpc>
                <a:spcPct val="80000"/>
              </a:lnSpc>
            </a:pPr>
            <a:r>
              <a:rPr lang="en-US" altLang="en-US" sz="2400" b="1" dirty="0"/>
              <a:t>How much is this deal worth?  (If the rep hasn't talked money vet, it's not a 50% prospect.) "What's the timetable? </a:t>
            </a:r>
          </a:p>
          <a:p>
            <a:pPr>
              <a:lnSpc>
                <a:spcPct val="80000"/>
              </a:lnSpc>
            </a:pPr>
            <a:r>
              <a:rPr lang="en-US" altLang="en-US" sz="2400" b="1" dirty="0"/>
              <a:t>When will the decision be made?</a:t>
            </a:r>
          </a:p>
          <a:p>
            <a:pPr>
              <a:lnSpc>
                <a:spcPct val="80000"/>
              </a:lnSpc>
            </a:pPr>
            <a:r>
              <a:rPr lang="en-US" altLang="en-US" sz="2400" b="1" dirty="0"/>
              <a:t>What does the prospect think will happen next?</a:t>
            </a:r>
          </a:p>
        </p:txBody>
      </p:sp>
      <p:sp>
        <p:nvSpPr>
          <p:cNvPr id="8" name="Rectangle 7"/>
          <p:cNvSpPr/>
          <p:nvPr/>
        </p:nvSpPr>
        <p:spPr>
          <a:xfrm>
            <a:off x="130629" y="152400"/>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88955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30629" y="1371600"/>
            <a:ext cx="9013371" cy="5562600"/>
          </a:xfrm>
        </p:spPr>
        <p:txBody>
          <a:bodyPr/>
          <a:lstStyle/>
          <a:p>
            <a:pPr>
              <a:lnSpc>
                <a:spcPct val="80000"/>
              </a:lnSpc>
              <a:buFont typeface="Wingdings" pitchFamily="2" charset="2"/>
              <a:buNone/>
            </a:pPr>
            <a:r>
              <a:rPr lang="en-US" altLang="en-US" sz="3600" b="1" dirty="0">
                <a:solidFill>
                  <a:srgbClr val="FF0000"/>
                </a:solidFill>
              </a:rPr>
              <a:t>New revenue sources</a:t>
            </a:r>
            <a:r>
              <a:rPr lang="en-US" altLang="en-US" sz="2400" b="1" dirty="0">
                <a:solidFill>
                  <a:srgbClr val="FF0000"/>
                </a:solidFill>
              </a:rPr>
              <a:t> </a:t>
            </a:r>
          </a:p>
          <a:p>
            <a:pPr>
              <a:lnSpc>
                <a:spcPct val="80000"/>
              </a:lnSpc>
              <a:buFont typeface="Wingdings" pitchFamily="2" charset="2"/>
              <a:buNone/>
            </a:pPr>
            <a:r>
              <a:rPr lang="en-US" altLang="en-US" sz="2400" b="1" dirty="0" smtClean="0"/>
              <a:t>Ask </a:t>
            </a:r>
            <a:r>
              <a:rPr lang="en-US" altLang="en-US" sz="2400" b="1" dirty="0"/>
              <a:t>about the activities that help your team develop brand new prospects and customers:</a:t>
            </a:r>
          </a:p>
          <a:p>
            <a:pPr>
              <a:lnSpc>
                <a:spcPct val="80000"/>
              </a:lnSpc>
            </a:pPr>
            <a:r>
              <a:rPr lang="en-US" altLang="en-US" sz="2400" dirty="0"/>
              <a:t>How many dials did you make last week? </a:t>
            </a:r>
          </a:p>
          <a:p>
            <a:pPr>
              <a:lnSpc>
                <a:spcPct val="80000"/>
              </a:lnSpc>
            </a:pPr>
            <a:r>
              <a:rPr lang="en-US" altLang="en-US" sz="2400" dirty="0"/>
              <a:t>How many turned into discussions or appointments with decision-makers?</a:t>
            </a:r>
          </a:p>
          <a:p>
            <a:pPr>
              <a:lnSpc>
                <a:spcPct val="80000"/>
              </a:lnSpc>
            </a:pPr>
            <a:r>
              <a:rPr lang="en-US" altLang="en-US" sz="2400" dirty="0"/>
              <a:t>How many appointments do you typically need to generate one sale? </a:t>
            </a:r>
          </a:p>
          <a:p>
            <a:pPr>
              <a:lnSpc>
                <a:spcPct val="80000"/>
              </a:lnSpc>
            </a:pPr>
            <a:r>
              <a:rPr lang="en-US" altLang="en-US" sz="2400" dirty="0"/>
              <a:t>How does your current activity level compare to your goal?</a:t>
            </a:r>
          </a:p>
          <a:p>
            <a:pPr>
              <a:lnSpc>
                <a:spcPct val="80000"/>
              </a:lnSpc>
            </a:pPr>
            <a:r>
              <a:rPr lang="en-US" altLang="en-US" sz="2400" dirty="0"/>
              <a:t>What leads or opportunities exist near appointments you have scheduled for this week? </a:t>
            </a:r>
          </a:p>
          <a:p>
            <a:pPr>
              <a:lnSpc>
                <a:spcPct val="80000"/>
              </a:lnSpc>
            </a:pPr>
            <a:r>
              <a:rPr lang="en-US" altLang="en-US" sz="2400" dirty="0"/>
              <a:t>How can you use your travel commitments to turn up new prospects?</a:t>
            </a:r>
          </a:p>
          <a:p>
            <a:pPr>
              <a:lnSpc>
                <a:spcPct val="80000"/>
              </a:lnSpc>
              <a:buFont typeface="Wingdings" pitchFamily="2" charset="2"/>
              <a:buNone/>
            </a:pPr>
            <a:r>
              <a:rPr lang="en-US" altLang="en-US" sz="2400" dirty="0"/>
              <a:t>	</a:t>
            </a:r>
            <a:r>
              <a:rPr lang="en-US" altLang="en-US" sz="1400" b="1" dirty="0"/>
              <a:t>Note: Reps may be tempted to waste time and effort on leads that fall into the "permanent pending" category. They're much better off finding someone new to talk to.</a:t>
            </a:r>
            <a:endParaRPr lang="en-US" altLang="en-US" sz="1600" b="1" dirty="0"/>
          </a:p>
        </p:txBody>
      </p:sp>
      <p:sp>
        <p:nvSpPr>
          <p:cNvPr id="5" name="Rectangle 4"/>
          <p:cNvSpPr/>
          <p:nvPr/>
        </p:nvSpPr>
        <p:spPr>
          <a:xfrm>
            <a:off x="130629" y="152400"/>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19463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30629" y="1552756"/>
            <a:ext cx="8937171" cy="5381444"/>
          </a:xfrm>
        </p:spPr>
        <p:txBody>
          <a:bodyPr>
            <a:normAutofit lnSpcReduction="10000"/>
          </a:bodyPr>
          <a:lstStyle/>
          <a:p>
            <a:pPr marL="609600" indent="-609600">
              <a:lnSpc>
                <a:spcPct val="80000"/>
              </a:lnSpc>
              <a:buFont typeface="Wingdings" pitchFamily="2" charset="2"/>
              <a:buNone/>
            </a:pPr>
            <a:r>
              <a:rPr lang="en-US" altLang="en-US" sz="1400" dirty="0"/>
              <a:t>	</a:t>
            </a:r>
            <a:r>
              <a:rPr lang="en-US" altLang="en-US" sz="3600" b="1" dirty="0">
                <a:solidFill>
                  <a:srgbClr val="FF0000"/>
                </a:solidFill>
              </a:rPr>
              <a:t>BOOST SALES WITH A 5-TIER CONTEST</a:t>
            </a:r>
            <a:endParaRPr lang="en-US" altLang="en-US" sz="3600" dirty="0">
              <a:solidFill>
                <a:srgbClr val="FF0000"/>
              </a:solidFill>
            </a:endParaRPr>
          </a:p>
          <a:p>
            <a:pPr marL="609600" indent="-609600">
              <a:lnSpc>
                <a:spcPct val="80000"/>
              </a:lnSpc>
              <a:buFont typeface="Wingdings" pitchFamily="2" charset="2"/>
              <a:buNone/>
            </a:pPr>
            <a:r>
              <a:rPr lang="en-US" altLang="en-US" sz="2000" dirty="0"/>
              <a:t>	Create a five-layered contest to reward salespeople for going beyond their comfort levels. </a:t>
            </a:r>
          </a:p>
          <a:p>
            <a:pPr marL="609600" indent="-609600">
              <a:lnSpc>
                <a:spcPct val="80000"/>
              </a:lnSpc>
              <a:buFontTx/>
              <a:buNone/>
            </a:pPr>
            <a:endParaRPr lang="en-US" altLang="en-US" sz="2000" i="1" dirty="0"/>
          </a:p>
          <a:p>
            <a:pPr marL="609600" indent="-609600">
              <a:lnSpc>
                <a:spcPct val="80000"/>
              </a:lnSpc>
              <a:buFontTx/>
              <a:buNone/>
            </a:pPr>
            <a:r>
              <a:rPr lang="en-US" altLang="en-US" sz="2800" i="1" dirty="0"/>
              <a:t>	Offer each rep </a:t>
            </a:r>
            <a:r>
              <a:rPr lang="en-US" altLang="en-US" sz="2800" b="1" i="1" dirty="0">
                <a:solidFill>
                  <a:srgbClr val="00B050"/>
                </a:solidFill>
              </a:rPr>
              <a:t>$50 </a:t>
            </a:r>
            <a:r>
              <a:rPr lang="en-US" altLang="en-US" sz="2800" i="1" dirty="0"/>
              <a:t>for doing </a:t>
            </a:r>
            <a:r>
              <a:rPr lang="en-US" altLang="en-US" sz="2800" b="1" i="1" dirty="0"/>
              <a:t>each</a:t>
            </a:r>
            <a:r>
              <a:rPr lang="en-US" altLang="en-US" sz="2800" i="1" dirty="0"/>
              <a:t> of the following:</a:t>
            </a:r>
          </a:p>
          <a:p>
            <a:pPr marL="609600" indent="-609600">
              <a:lnSpc>
                <a:spcPct val="80000"/>
              </a:lnSpc>
              <a:buFontTx/>
              <a:buNone/>
            </a:pPr>
            <a:endParaRPr lang="en-US" altLang="en-US" sz="2800" i="1" dirty="0"/>
          </a:p>
          <a:p>
            <a:pPr marL="609600" indent="-609600">
              <a:lnSpc>
                <a:spcPct val="80000"/>
              </a:lnSpc>
              <a:buFontTx/>
              <a:buNone/>
            </a:pPr>
            <a:r>
              <a:rPr lang="en-US" altLang="en-US" sz="2000" b="1" dirty="0"/>
              <a:t>	1.  Reaching his monthly sales goal, </a:t>
            </a:r>
          </a:p>
          <a:p>
            <a:pPr marL="609600" indent="-609600">
              <a:lnSpc>
                <a:spcPct val="80000"/>
              </a:lnSpc>
              <a:buFontTx/>
              <a:buNone/>
            </a:pPr>
            <a:r>
              <a:rPr lang="en-US" altLang="en-US" sz="2000" b="1" dirty="0"/>
              <a:t>	2.  Reaching an average sale of more than $1,000. </a:t>
            </a:r>
          </a:p>
          <a:p>
            <a:pPr marL="609600" indent="-609600">
              <a:lnSpc>
                <a:spcPct val="80000"/>
              </a:lnSpc>
              <a:buFontTx/>
              <a:buNone/>
            </a:pPr>
            <a:r>
              <a:rPr lang="en-US" altLang="en-US" sz="2000" b="1" dirty="0"/>
              <a:t>	3.  Achieving a specified closing ratio. </a:t>
            </a:r>
          </a:p>
          <a:p>
            <a:pPr marL="609600" indent="-609600">
              <a:lnSpc>
                <a:spcPct val="80000"/>
              </a:lnSpc>
              <a:buFontTx/>
              <a:buNone/>
            </a:pPr>
            <a:r>
              <a:rPr lang="en-US" altLang="en-US" sz="2000" b="1" dirty="0"/>
              <a:t>	4.  Attaining a set number of referrals. </a:t>
            </a:r>
          </a:p>
          <a:p>
            <a:pPr marL="609600" indent="-609600">
              <a:lnSpc>
                <a:spcPct val="80000"/>
              </a:lnSpc>
              <a:buFont typeface="Wingdings" pitchFamily="2" charset="2"/>
              <a:buNone/>
            </a:pPr>
            <a:r>
              <a:rPr lang="en-US" altLang="en-US" sz="2000" b="1" dirty="0"/>
              <a:t>	5.  Reaching an additional goal that varies from contest to : </a:t>
            </a:r>
          </a:p>
          <a:p>
            <a:pPr marL="609600" indent="-609600">
              <a:lnSpc>
                <a:spcPct val="80000"/>
              </a:lnSpc>
              <a:buFont typeface="Wingdings" pitchFamily="2" charset="2"/>
              <a:buNone/>
            </a:pPr>
            <a:r>
              <a:rPr lang="en-US" altLang="en-US" sz="2000" b="1" dirty="0"/>
              <a:t>		 Set goals just above reps' current perfor­mance levels. </a:t>
            </a:r>
          </a:p>
          <a:p>
            <a:pPr marL="609600" indent="-609600" algn="ctr">
              <a:lnSpc>
                <a:spcPct val="80000"/>
              </a:lnSpc>
              <a:buFont typeface="Wingdings" pitchFamily="2" charset="2"/>
              <a:buNone/>
            </a:pPr>
            <a:r>
              <a:rPr lang="en-US" altLang="en-US" sz="1300" b="1" dirty="0" smtClean="0"/>
              <a:t> </a:t>
            </a:r>
            <a:r>
              <a:rPr lang="en-US" altLang="en-US" sz="1800" b="1" dirty="0" smtClean="0"/>
              <a:t>(</a:t>
            </a:r>
            <a:r>
              <a:rPr lang="en-US" altLang="en-US" sz="1600" b="1" dirty="0" smtClean="0"/>
              <a:t>If </a:t>
            </a:r>
            <a:r>
              <a:rPr lang="en-US" altLang="en-US" sz="1600" b="1" dirty="0"/>
              <a:t>you repeat the contest, make sure they know that their </a:t>
            </a:r>
            <a:r>
              <a:rPr lang="en-US" altLang="en-US" sz="1600" b="1" dirty="0" smtClean="0"/>
              <a:t>targets </a:t>
            </a:r>
            <a:r>
              <a:rPr lang="en-US" altLang="en-US" sz="1600" b="1" dirty="0"/>
              <a:t>will slowly </a:t>
            </a:r>
            <a:r>
              <a:rPr lang="en-US" altLang="en-US" sz="1600" b="1" dirty="0" smtClean="0"/>
              <a:t>go </a:t>
            </a:r>
            <a:r>
              <a:rPr lang="en-US" altLang="en-US" sz="1600" b="1" dirty="0"/>
              <a:t>higher</a:t>
            </a:r>
            <a:r>
              <a:rPr lang="en-US" altLang="en-US" sz="1600" b="1" dirty="0" smtClean="0"/>
              <a:t>.)</a:t>
            </a:r>
            <a:endParaRPr lang="en-US" altLang="en-US" sz="1600" b="1" dirty="0"/>
          </a:p>
          <a:p>
            <a:pPr marL="609600" indent="-609600">
              <a:lnSpc>
                <a:spcPct val="80000"/>
              </a:lnSpc>
              <a:buFont typeface="Wingdings" pitchFamily="2" charset="2"/>
              <a:buNone/>
            </a:pPr>
            <a:endParaRPr lang="en-US" altLang="en-US" sz="2000" b="1" dirty="0"/>
          </a:p>
          <a:p>
            <a:pPr marL="609600" indent="-609600">
              <a:lnSpc>
                <a:spcPct val="80000"/>
              </a:lnSpc>
              <a:buFont typeface="Wingdings" pitchFamily="2" charset="2"/>
              <a:buNone/>
            </a:pPr>
            <a:r>
              <a:rPr lang="en-US" altLang="en-US" sz="2000" b="1" dirty="0"/>
              <a:t>	Bonus: </a:t>
            </a:r>
          </a:p>
          <a:p>
            <a:pPr marL="609600" indent="-609600">
              <a:lnSpc>
                <a:spcPct val="80000"/>
              </a:lnSpc>
              <a:buFont typeface="Wingdings" pitchFamily="2" charset="2"/>
              <a:buNone/>
            </a:pPr>
            <a:r>
              <a:rPr lang="en-US" altLang="en-US" sz="2000" b="1" dirty="0"/>
              <a:t>	The bonuses total $250. </a:t>
            </a:r>
          </a:p>
          <a:p>
            <a:pPr marL="609600" indent="-609600">
              <a:lnSpc>
                <a:spcPct val="80000"/>
              </a:lnSpc>
              <a:buFont typeface="Wingdings" pitchFamily="2" charset="2"/>
              <a:buNone/>
            </a:pPr>
            <a:r>
              <a:rPr lang="en-US" altLang="en-US" sz="2000" b="1" dirty="0"/>
              <a:t>	Offer to double the payout to any rep who meets all five goals</a:t>
            </a:r>
          </a:p>
        </p:txBody>
      </p:sp>
      <p:sp>
        <p:nvSpPr>
          <p:cNvPr id="5" name="Rectangle 4"/>
          <p:cNvSpPr/>
          <p:nvPr/>
        </p:nvSpPr>
        <p:spPr>
          <a:xfrm>
            <a:off x="130629" y="72299"/>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1078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30629" y="1600200"/>
            <a:ext cx="8937171" cy="5181600"/>
          </a:xfrm>
        </p:spPr>
        <p:txBody>
          <a:bodyPr>
            <a:normAutofit/>
          </a:bodyPr>
          <a:lstStyle/>
          <a:p>
            <a:pPr>
              <a:lnSpc>
                <a:spcPct val="80000"/>
              </a:lnSpc>
              <a:buFont typeface="Wingdings" pitchFamily="2" charset="2"/>
              <a:buNone/>
            </a:pPr>
            <a:r>
              <a:rPr lang="en-US" altLang="en-US" sz="1800" dirty="0"/>
              <a:t>	</a:t>
            </a:r>
            <a:r>
              <a:rPr lang="en-US" altLang="en-US" sz="4000" b="1" dirty="0">
                <a:solidFill>
                  <a:srgbClr val="FF0000"/>
                </a:solidFill>
              </a:rPr>
              <a:t>Surprising source for hires</a:t>
            </a:r>
            <a:endParaRPr lang="en-US" altLang="en-US" sz="4000" dirty="0">
              <a:solidFill>
                <a:srgbClr val="FF0000"/>
              </a:solidFill>
            </a:endParaRPr>
          </a:p>
          <a:p>
            <a:pPr>
              <a:lnSpc>
                <a:spcPct val="80000"/>
              </a:lnSpc>
            </a:pPr>
            <a:r>
              <a:rPr lang="en-US" altLang="en-US" sz="2400" b="1" dirty="0"/>
              <a:t>Looking for trained salespeople, technicians and customer service reps </a:t>
            </a:r>
            <a:r>
              <a:rPr lang="en-US" altLang="en-US" sz="2400" dirty="0"/>
              <a:t>who can step up and help your company right now</a:t>
            </a:r>
            <a:r>
              <a:rPr lang="en-US" altLang="en-US" sz="2400" dirty="0" smtClean="0"/>
              <a:t>?</a:t>
            </a:r>
          </a:p>
          <a:p>
            <a:pPr marL="0" indent="0">
              <a:lnSpc>
                <a:spcPct val="80000"/>
              </a:lnSpc>
              <a:buNone/>
            </a:pPr>
            <a:r>
              <a:rPr lang="en-US" altLang="en-US" sz="2400" dirty="0" smtClean="0"/>
              <a:t> </a:t>
            </a:r>
            <a:endParaRPr lang="en-US" altLang="en-US" sz="2400" dirty="0"/>
          </a:p>
          <a:p>
            <a:pPr>
              <a:lnSpc>
                <a:spcPct val="80000"/>
              </a:lnSpc>
            </a:pPr>
            <a:r>
              <a:rPr lang="en-US" altLang="en-US" sz="2400" dirty="0"/>
              <a:t>Look no further than your competitors' doorstep. If they're among the many laying off experienced people, you should call those companies' outplacement offices today.</a:t>
            </a:r>
          </a:p>
          <a:p>
            <a:pPr>
              <a:lnSpc>
                <a:spcPct val="80000"/>
              </a:lnSpc>
            </a:pPr>
            <a:r>
              <a:rPr lang="en-US" altLang="en-US" sz="2400" dirty="0"/>
              <a:t>It may seem strange to call the headquarters of long-time competitors. But you can't afford to pass on the opportunity to turn their economic misfortune to your organization's benefit. </a:t>
            </a:r>
            <a:endParaRPr lang="en-US" altLang="en-US" sz="2400" dirty="0" smtClean="0"/>
          </a:p>
          <a:p>
            <a:pPr marL="0" indent="0">
              <a:lnSpc>
                <a:spcPct val="80000"/>
              </a:lnSpc>
              <a:buNone/>
            </a:pPr>
            <a:endParaRPr lang="en-US" altLang="en-US" sz="2400" dirty="0"/>
          </a:p>
          <a:p>
            <a:pPr>
              <a:lnSpc>
                <a:spcPct val="80000"/>
              </a:lnSpc>
            </a:pPr>
            <a:r>
              <a:rPr lang="en-US" altLang="en-US" sz="2400" dirty="0"/>
              <a:t>Another benefit: </a:t>
            </a:r>
          </a:p>
          <a:p>
            <a:pPr>
              <a:lnSpc>
                <a:spcPct val="80000"/>
              </a:lnSpc>
              <a:buFont typeface="Wingdings" pitchFamily="2" charset="2"/>
              <a:buNone/>
            </a:pPr>
            <a:r>
              <a:rPr lang="en-US" altLang="en-US" sz="2400" dirty="0"/>
              <a:t>	You may be able to pick up talented new salespeople at somewhat reduces salaries.</a:t>
            </a:r>
          </a:p>
        </p:txBody>
      </p:sp>
      <p:sp>
        <p:nvSpPr>
          <p:cNvPr id="5" name="Rectangle 4"/>
          <p:cNvSpPr/>
          <p:nvPr/>
        </p:nvSpPr>
        <p:spPr>
          <a:xfrm>
            <a:off x="130629" y="152400"/>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01217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sp>
        <p:nvSpPr>
          <p:cNvPr id="13" name="Rectangle 12"/>
          <p:cNvSpPr/>
          <p:nvPr/>
        </p:nvSpPr>
        <p:spPr>
          <a:xfrm>
            <a:off x="130629" y="152400"/>
            <a:ext cx="7924800" cy="12479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4400" b="1" dirty="0">
                <a:solidFill>
                  <a:srgbClr val="FFFF00"/>
                </a:solidFill>
              </a:rPr>
              <a:t>A Guide to Monday Morning Meetings</a:t>
            </a:r>
            <a:endParaRPr lang="en-US" sz="4400" b="1" dirty="0">
              <a:solidFill>
                <a:srgbClr val="FFFF00"/>
              </a:solidFill>
            </a:endParaRPr>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77490" y="1674346"/>
            <a:ext cx="5590739" cy="4193054"/>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383</Words>
  <Application>Microsoft Office PowerPoint</Application>
  <PresentationFormat>On-screen Show (4:3)</PresentationFormat>
  <Paragraphs>79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 Guide to Monday Morning Meetings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9</cp:revision>
  <dcterms:created xsi:type="dcterms:W3CDTF">2019-02-07T22:26:28Z</dcterms:created>
  <dcterms:modified xsi:type="dcterms:W3CDTF">2019-02-23T18:33:24Z</dcterms:modified>
</cp:coreProperties>
</file>