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7" r:id="rId2"/>
    <p:sldId id="258" r:id="rId3"/>
    <p:sldId id="268" r:id="rId4"/>
    <p:sldId id="267" r:id="rId5"/>
    <p:sldId id="266" r:id="rId6"/>
    <p:sldId id="269" r:id="rId7"/>
    <p:sldId id="271" r:id="rId8"/>
    <p:sldId id="274" r:id="rId9"/>
    <p:sldId id="270" r:id="rId10"/>
    <p:sldId id="273" r:id="rId11"/>
    <p:sldId id="261" r:id="rId12"/>
    <p:sldId id="275" r:id="rId13"/>
    <p:sldId id="276" r:id="rId14"/>
    <p:sldId id="260" r:id="rId15"/>
    <p:sldId id="277" r:id="rId16"/>
    <p:sldId id="278" r:id="rId17"/>
    <p:sldId id="279" r:id="rId18"/>
    <p:sldId id="259"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824" y="-3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03BFB08-62EA-42D1-B198-6F988B2D7702}" type="datetimeFigureOut">
              <a:rPr lang="en-US" smtClean="0"/>
              <a:t>2/23/2019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DE7A97-58DD-4C64-88AA-DBFF7D3F8599}" type="slidenum">
              <a:rPr lang="en-US" smtClean="0"/>
              <a:t>‹#›</a:t>
            </a:fld>
            <a:endParaRPr lang="en-US"/>
          </a:p>
        </p:txBody>
      </p:sp>
    </p:spTree>
    <p:extLst>
      <p:ext uri="{BB962C8B-B14F-4D97-AF65-F5344CB8AC3E}">
        <p14:creationId xmlns:p14="http://schemas.microsoft.com/office/powerpoint/2010/main" val="20484941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a:t>To replace this picture, just select and delete it. Then use the Insert Picture icon to replace it with one of your own!</a:t>
            </a:r>
          </a:p>
        </p:txBody>
      </p:sp>
      <p:sp>
        <p:nvSpPr>
          <p:cNvPr id="4" name="Slide Number Placeholder 3"/>
          <p:cNvSpPr>
            <a:spLocks noGrp="1"/>
          </p:cNvSpPr>
          <p:nvPr>
            <p:ph type="sldNum" sz="quarter" idx="10"/>
          </p:nvPr>
        </p:nvSpPr>
        <p:spPr/>
        <p:txBody>
          <a:bodyPr/>
          <a:lstStyle/>
          <a:p>
            <a:fld id="{1B9A179D-2D27-49E2-B022-8EDDA2EFE682}" type="slidenum">
              <a:rPr lang="en-US" smtClean="0"/>
              <a:t>1</a:t>
            </a:fld>
            <a:endParaRPr lang="en-US"/>
          </a:p>
        </p:txBody>
      </p:sp>
    </p:spTree>
    <p:extLst>
      <p:ext uri="{BB962C8B-B14F-4D97-AF65-F5344CB8AC3E}">
        <p14:creationId xmlns:p14="http://schemas.microsoft.com/office/powerpoint/2010/main" val="38010822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6A71BAC-B20C-4502-874F-C3F2184EF9EB}" type="datetimeFigureOut">
              <a:rPr lang="en-US" smtClean="0"/>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8789689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A71BAC-B20C-4502-874F-C3F2184EF9EB}" type="datetimeFigureOut">
              <a:rPr lang="en-US" smtClean="0"/>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4692997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A71BAC-B20C-4502-874F-C3F2184EF9EB}" type="datetimeFigureOut">
              <a:rPr lang="en-US" smtClean="0"/>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26034381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cSld name="Title Slide with Picture">
    <p:spTree>
      <p:nvGrpSpPr>
        <p:cNvPr id="1" name=""/>
        <p:cNvGrpSpPr/>
        <p:nvPr/>
      </p:nvGrpSpPr>
      <p:grpSpPr>
        <a:xfrm>
          <a:off x="0" y="0"/>
          <a:ext cx="0" cy="0"/>
          <a:chOff x="0" y="0"/>
          <a:chExt cx="0" cy="0"/>
        </a:xfrm>
      </p:grpSpPr>
      <p:sp>
        <p:nvSpPr>
          <p:cNvPr id="10" name="Rectangle 5"/>
          <p:cNvSpPr>
            <a:spLocks noChangeArrowheads="1"/>
          </p:cNvSpPr>
          <p:nvPr/>
        </p:nvSpPr>
        <p:spPr bwMode="white">
          <a:xfrm>
            <a:off x="4905377" y="0"/>
            <a:ext cx="4238622" cy="6858000"/>
          </a:xfrm>
          <a:custGeom>
            <a:avLst/>
            <a:gdLst/>
            <a:ahLst/>
            <a:cxnLst/>
            <a:rect l="l" t="t" r="r" b="b"/>
            <a:pathLst>
              <a:path w="4238622" h="6858000">
                <a:moveTo>
                  <a:pt x="0" y="0"/>
                </a:moveTo>
                <a:lnTo>
                  <a:pt x="4086222" y="0"/>
                </a:lnTo>
                <a:lnTo>
                  <a:pt x="4237035" y="0"/>
                </a:lnTo>
                <a:lnTo>
                  <a:pt x="4238622" y="0"/>
                </a:lnTo>
                <a:lnTo>
                  <a:pt x="4238622" y="6858000"/>
                </a:lnTo>
                <a:lnTo>
                  <a:pt x="4237035" y="6858000"/>
                </a:lnTo>
                <a:lnTo>
                  <a:pt x="4086222" y="6858000"/>
                </a:lnTo>
                <a:lnTo>
                  <a:pt x="254000" y="6858000"/>
                </a:lnTo>
                <a:lnTo>
                  <a:pt x="892175"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sz="1800"/>
          </a:p>
        </p:txBody>
      </p:sp>
      <p:sp>
        <p:nvSpPr>
          <p:cNvPr id="11" name="Freeform 6"/>
          <p:cNvSpPr>
            <a:spLocks/>
          </p:cNvSpPr>
          <p:nvPr/>
        </p:nvSpPr>
        <p:spPr bwMode="auto">
          <a:xfrm>
            <a:off x="4692653" y="0"/>
            <a:ext cx="1254127"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12" name="Freeform 7"/>
          <p:cNvSpPr>
            <a:spLocks/>
          </p:cNvSpPr>
          <p:nvPr/>
        </p:nvSpPr>
        <p:spPr bwMode="auto">
          <a:xfrm>
            <a:off x="4546602" y="0"/>
            <a:ext cx="1146174"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ctrTitle"/>
          </p:nvPr>
        </p:nvSpPr>
        <p:spPr>
          <a:xfrm>
            <a:off x="971551" y="1873584"/>
            <a:ext cx="3840480" cy="2560320"/>
          </a:xfrm>
        </p:spPr>
        <p:txBody>
          <a:bodyPr anchor="b">
            <a:normAutofit/>
          </a:bodyPr>
          <a:lstStyle>
            <a:lvl1pPr algn="l">
              <a:defRPr sz="4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971551" y="4572000"/>
            <a:ext cx="3840480" cy="1600200"/>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15" name="Picture Placeholder 14"/>
          <p:cNvSpPr>
            <a:spLocks noGrp="1"/>
          </p:cNvSpPr>
          <p:nvPr>
            <p:ph type="pic" sz="quarter" idx="10"/>
          </p:nvPr>
        </p:nvSpPr>
        <p:spPr>
          <a:xfrm>
            <a:off x="5057777" y="0"/>
            <a:ext cx="4086223" cy="6858000"/>
          </a:xfrm>
          <a:custGeom>
            <a:avLst/>
            <a:gdLst>
              <a:gd name="connsiteX0" fmla="*/ 0 w 5448297"/>
              <a:gd name="connsiteY0" fmla="*/ 0 h 6858000"/>
              <a:gd name="connsiteX1" fmla="*/ 5448297 w 5448297"/>
              <a:gd name="connsiteY1" fmla="*/ 0 h 6858000"/>
              <a:gd name="connsiteX2" fmla="*/ 5448297 w 5448297"/>
              <a:gd name="connsiteY2" fmla="*/ 6858000 h 6858000"/>
              <a:gd name="connsiteX3" fmla="*/ 338667 w 5448297"/>
              <a:gd name="connsiteY3" fmla="*/ 6858000 h 6858000"/>
              <a:gd name="connsiteX4" fmla="*/ 1185333 w 5448297"/>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48297" h="6858000">
                <a:moveTo>
                  <a:pt x="0" y="0"/>
                </a:moveTo>
                <a:lnTo>
                  <a:pt x="5448297" y="0"/>
                </a:lnTo>
                <a:lnTo>
                  <a:pt x="5448297" y="6858000"/>
                </a:lnTo>
                <a:lnTo>
                  <a:pt x="338667" y="6858000"/>
                </a:lnTo>
                <a:lnTo>
                  <a:pt x="1185333" y="4337050"/>
                </a:lnTo>
                <a:close/>
              </a:path>
            </a:pathLst>
          </a:custGeom>
          <a:noFill/>
          <a:ln>
            <a:noFill/>
          </a:ln>
        </p:spPr>
        <p:txBody>
          <a:bodyPr wrap="square" tIns="365760">
            <a:noAutofit/>
          </a:bodyPr>
          <a:lstStyle>
            <a:lvl1pPr marL="0" indent="0" algn="ctr">
              <a:buNone/>
              <a:defRPr sz="2800">
                <a:solidFill>
                  <a:schemeClr val="bg1"/>
                </a:solidFill>
              </a:defRPr>
            </a:lvl1pPr>
          </a:lstStyle>
          <a:p>
            <a:r>
              <a:rPr lang="en-US" smtClean="0"/>
              <a:t>Click icon to add picture</a:t>
            </a:r>
            <a:endParaRPr lang="en-US"/>
          </a:p>
        </p:txBody>
      </p:sp>
    </p:spTree>
    <p:extLst>
      <p:ext uri="{BB962C8B-B14F-4D97-AF65-F5344CB8AC3E}">
        <p14:creationId xmlns:p14="http://schemas.microsoft.com/office/powerpoint/2010/main" val="21353709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A71BAC-B20C-4502-874F-C3F2184EF9EB}" type="datetimeFigureOut">
              <a:rPr lang="en-US" smtClean="0"/>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1357314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A71BAC-B20C-4502-874F-C3F2184EF9EB}" type="datetimeFigureOut">
              <a:rPr lang="en-US" smtClean="0"/>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1374888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6A71BAC-B20C-4502-874F-C3F2184EF9EB}" type="datetimeFigureOut">
              <a:rPr lang="en-US" smtClean="0"/>
              <a:t>2/23/2019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4113029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6A71BAC-B20C-4502-874F-C3F2184EF9EB}" type="datetimeFigureOut">
              <a:rPr lang="en-US" smtClean="0"/>
              <a:t>2/23/2019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128584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A71BAC-B20C-4502-874F-C3F2184EF9EB}" type="datetimeFigureOut">
              <a:rPr lang="en-US" smtClean="0"/>
              <a:t>2/23/2019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27335192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A71BAC-B20C-4502-874F-C3F2184EF9EB}" type="datetimeFigureOut">
              <a:rPr lang="en-US" smtClean="0"/>
              <a:t>2/23/2019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1252271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A71BAC-B20C-4502-874F-C3F2184EF9EB}" type="datetimeFigureOut">
              <a:rPr lang="en-US" smtClean="0"/>
              <a:t>2/23/2019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24796387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A71BAC-B20C-4502-874F-C3F2184EF9EB}" type="datetimeFigureOut">
              <a:rPr lang="en-US" smtClean="0"/>
              <a:t>2/23/2019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2831831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A71BAC-B20C-4502-874F-C3F2184EF9EB}" type="datetimeFigureOut">
              <a:rPr lang="en-US" smtClean="0"/>
              <a:t>2/23/2019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574375-F5CB-4601-9F40-DBA15B5354C6}" type="slidenum">
              <a:rPr lang="en-US" smtClean="0"/>
              <a:t>‹#›</a:t>
            </a:fld>
            <a:endParaRPr lang="en-US"/>
          </a:p>
        </p:txBody>
      </p:sp>
    </p:spTree>
    <p:extLst>
      <p:ext uri="{BB962C8B-B14F-4D97-AF65-F5344CB8AC3E}">
        <p14:creationId xmlns:p14="http://schemas.microsoft.com/office/powerpoint/2010/main" val="1908530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3.jpeg"/><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l="30307" r="30307"/>
          <a:stretch>
            <a:fillRect/>
          </a:stretch>
        </p:blipFill>
        <p:spPr/>
      </p:pic>
      <p:sp>
        <p:nvSpPr>
          <p:cNvPr id="4" name="Rectangle 3"/>
          <p:cNvSpPr/>
          <p:nvPr/>
        </p:nvSpPr>
        <p:spPr>
          <a:xfrm>
            <a:off x="76200" y="685801"/>
            <a:ext cx="4648200" cy="1680032"/>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 y="1492587"/>
            <a:ext cx="4639656" cy="992279"/>
          </a:xfrm>
        </p:spPr>
        <p:txBody>
          <a:bodyPr>
            <a:noAutofit/>
          </a:bodyPr>
          <a:lstStyle/>
          <a:p>
            <a:pPr algn="ctr"/>
            <a:r>
              <a:rPr lang="en-US" b="1" dirty="0">
                <a:solidFill>
                  <a:srgbClr val="FFFF00"/>
                </a:solidFill>
              </a:rPr>
              <a:t>58 Ways to Improve Your Sales Presentations </a:t>
            </a:r>
          </a:p>
        </p:txBody>
      </p:sp>
      <p:sp>
        <p:nvSpPr>
          <p:cNvPr id="3" name="Subtitle 2"/>
          <p:cNvSpPr>
            <a:spLocks noGrp="1"/>
          </p:cNvSpPr>
          <p:nvPr>
            <p:ph type="subTitle" idx="1"/>
          </p:nvPr>
        </p:nvSpPr>
        <p:spPr>
          <a:xfrm>
            <a:off x="685800" y="3810000"/>
            <a:ext cx="3840480" cy="1600200"/>
          </a:xfrm>
        </p:spPr>
        <p:txBody>
          <a:bodyPr/>
          <a:lstStyle/>
          <a:p>
            <a:r>
              <a:rPr lang="en-US" dirty="0" smtClean="0">
                <a:solidFill>
                  <a:schemeClr val="tx2"/>
                </a:solidFill>
              </a:rPr>
              <a:t>Presented by J.W. Owens</a:t>
            </a:r>
            <a:endParaRPr lang="en-US" dirty="0">
              <a:solidFill>
                <a:schemeClr val="tx2"/>
              </a:solidFill>
            </a:endParaRPr>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81856" y="4419600"/>
            <a:ext cx="1343025" cy="476251"/>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396522" y="6517822"/>
            <a:ext cx="671513" cy="238125"/>
          </a:xfrm>
          <a:prstGeom prst="rect">
            <a:avLst/>
          </a:prstGeom>
        </p:spPr>
      </p:pic>
      <p:sp>
        <p:nvSpPr>
          <p:cNvPr id="8" name="TextBox 7"/>
          <p:cNvSpPr txBox="1"/>
          <p:nvPr/>
        </p:nvSpPr>
        <p:spPr>
          <a:xfrm>
            <a:off x="767445" y="3034393"/>
            <a:ext cx="3371849" cy="523220"/>
          </a:xfrm>
          <a:prstGeom prst="rect">
            <a:avLst/>
          </a:prstGeom>
          <a:noFill/>
        </p:spPr>
        <p:txBody>
          <a:bodyPr wrap="square" rtlCol="0">
            <a:spAutoFit/>
          </a:bodyPr>
          <a:lstStyle/>
          <a:p>
            <a:pPr algn="ctr"/>
            <a:r>
              <a:rPr lang="en-US" sz="1400" b="1" dirty="0">
                <a:solidFill>
                  <a:schemeClr val="tx2"/>
                </a:solidFill>
              </a:rPr>
              <a:t>This is a series of </a:t>
            </a:r>
            <a:r>
              <a:rPr lang="en-US" sz="1400" b="1" dirty="0" smtClean="0">
                <a:solidFill>
                  <a:schemeClr val="tx2"/>
                </a:solidFill>
              </a:rPr>
              <a:t>Training </a:t>
            </a:r>
            <a:r>
              <a:rPr lang="en-US" sz="1400" b="1" dirty="0">
                <a:solidFill>
                  <a:schemeClr val="tx2"/>
                </a:solidFill>
              </a:rPr>
              <a:t>for your </a:t>
            </a:r>
            <a:r>
              <a:rPr lang="en-US" sz="1400" b="1" dirty="0" smtClean="0">
                <a:solidFill>
                  <a:schemeClr val="tx2"/>
                </a:solidFill>
              </a:rPr>
              <a:t>Management TEAM</a:t>
            </a:r>
            <a:endParaRPr lang="en-US" sz="1400" b="1" dirty="0">
              <a:solidFill>
                <a:schemeClr val="tx2"/>
              </a:solidFill>
            </a:endParaRPr>
          </a:p>
        </p:txBody>
      </p:sp>
      <p:sp>
        <p:nvSpPr>
          <p:cNvPr id="9" name="Rectangle 8"/>
          <p:cNvSpPr/>
          <p:nvPr/>
        </p:nvSpPr>
        <p:spPr>
          <a:xfrm>
            <a:off x="6629399" y="6426653"/>
            <a:ext cx="2438637" cy="431347"/>
          </a:xfrm>
          <a:prstGeom prst="rect">
            <a:avLst/>
          </a:prstGeom>
          <a:solidFill>
            <a:schemeClr val="tx1"/>
          </a:solidFill>
          <a:ln>
            <a:solidFill>
              <a:srgbClr val="8B354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rgbClr val="FFFF00"/>
                </a:solidFill>
              </a:rPr>
              <a:t>Management - JWO 343</a:t>
            </a:r>
            <a:endParaRPr lang="en-US" sz="1200" b="1" dirty="0">
              <a:solidFill>
                <a:srgbClr val="FFFF00"/>
              </a:solidFill>
            </a:endParaRPr>
          </a:p>
        </p:txBody>
      </p:sp>
      <p:sp>
        <p:nvSpPr>
          <p:cNvPr id="12" name="TextBox 11"/>
          <p:cNvSpPr txBox="1"/>
          <p:nvPr/>
        </p:nvSpPr>
        <p:spPr>
          <a:xfrm>
            <a:off x="1039210" y="6153159"/>
            <a:ext cx="2569779" cy="646331"/>
          </a:xfrm>
          <a:prstGeom prst="rect">
            <a:avLst/>
          </a:prstGeom>
          <a:noFill/>
        </p:spPr>
        <p:txBody>
          <a:bodyPr wrap="square" rtlCol="0">
            <a:spAutoFit/>
          </a:bodyPr>
          <a:lstStyle/>
          <a:p>
            <a:pPr algn="ctr"/>
            <a:r>
              <a:rPr lang="en-US" b="1" dirty="0" smtClean="0">
                <a:solidFill>
                  <a:srgbClr val="0070C0"/>
                </a:solidFill>
                <a:latin typeface="Bodoni MT" panose="02070603080606020203" pitchFamily="18" charset="0"/>
              </a:rPr>
              <a:t>A Management </a:t>
            </a:r>
            <a:r>
              <a:rPr lang="en-US" b="1" smtClean="0">
                <a:solidFill>
                  <a:srgbClr val="0070C0"/>
                </a:solidFill>
                <a:latin typeface="Bodoni MT" panose="02070603080606020203" pitchFamily="18" charset="0"/>
              </a:rPr>
              <a:t>Perspective 303 </a:t>
            </a:r>
            <a:r>
              <a:rPr lang="en-US" b="1" dirty="0" smtClean="0">
                <a:solidFill>
                  <a:srgbClr val="0070C0"/>
                </a:solidFill>
                <a:latin typeface="Bodoni MT" panose="02070603080606020203" pitchFamily="18" charset="0"/>
              </a:rPr>
              <a:t>Series</a:t>
            </a:r>
            <a:endParaRPr lang="en-US" b="1" dirty="0">
              <a:solidFill>
                <a:srgbClr val="0070C0"/>
              </a:solidFill>
              <a:latin typeface="Bodoni MT" panose="02070603080606020203" pitchFamily="18" charset="0"/>
            </a:endParaRPr>
          </a:p>
        </p:txBody>
      </p:sp>
      <p:sp>
        <p:nvSpPr>
          <p:cNvPr id="11" name="TextBox 10"/>
          <p:cNvSpPr txBox="1"/>
          <p:nvPr/>
        </p:nvSpPr>
        <p:spPr>
          <a:xfrm>
            <a:off x="873579" y="163286"/>
            <a:ext cx="3355522" cy="369332"/>
          </a:xfrm>
          <a:prstGeom prst="rect">
            <a:avLst/>
          </a:prstGeom>
          <a:noFill/>
        </p:spPr>
        <p:txBody>
          <a:bodyPr wrap="square" rtlCol="0">
            <a:spAutoFit/>
          </a:bodyPr>
          <a:lstStyle/>
          <a:p>
            <a:pPr algn="ctr"/>
            <a:r>
              <a:rPr lang="en-US" b="1" dirty="0" smtClean="0">
                <a:solidFill>
                  <a:srgbClr val="0070C0"/>
                </a:solidFill>
                <a:latin typeface="Times New Roman" panose="02020603050405020304" pitchFamily="18" charset="0"/>
                <a:cs typeface="Times New Roman" panose="02020603050405020304" pitchFamily="18" charset="0"/>
              </a:rPr>
              <a:t>Special Management Series</a:t>
            </a:r>
            <a:endParaRPr lang="en-US"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37945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76200"/>
            <a:ext cx="8077200" cy="1143000"/>
          </a:xfrm>
          <a:solidFill>
            <a:schemeClr val="tx2">
              <a:lumMod val="75000"/>
            </a:schemeClr>
          </a:solidFill>
        </p:spPr>
        <p:txBody>
          <a:bodyPr>
            <a:normAutofit fontScale="90000"/>
          </a:bodyPr>
          <a:lstStyle/>
          <a:p>
            <a:r>
              <a:rPr lang="en-US" b="1" dirty="0">
                <a:solidFill>
                  <a:srgbClr val="FFFF00"/>
                </a:solidFill>
              </a:rPr>
              <a:t>58 Ways to Improve Your Sales Presentations </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
        <p:nvSpPr>
          <p:cNvPr id="2" name="Content Placeholder 1"/>
          <p:cNvSpPr>
            <a:spLocks noGrp="1"/>
          </p:cNvSpPr>
          <p:nvPr>
            <p:ph idx="1"/>
          </p:nvPr>
        </p:nvSpPr>
        <p:spPr>
          <a:xfrm>
            <a:off x="228601" y="1295400"/>
            <a:ext cx="8772524" cy="5486400"/>
          </a:xfrm>
        </p:spPr>
        <p:txBody>
          <a:bodyPr>
            <a:normAutofit fontScale="85000" lnSpcReduction="20000"/>
          </a:bodyPr>
          <a:lstStyle/>
          <a:p>
            <a:r>
              <a:rPr lang="en-US" dirty="0" smtClean="0"/>
              <a:t>32</a:t>
            </a:r>
            <a:r>
              <a:rPr lang="en-US" dirty="0"/>
              <a:t>. </a:t>
            </a:r>
            <a:r>
              <a:rPr lang="en-US" b="1" dirty="0"/>
              <a:t>Learn everything about your product </a:t>
            </a:r>
            <a:r>
              <a:rPr lang="en-US" dirty="0"/>
              <a:t>and be able to answer any question that you are asked. </a:t>
            </a:r>
          </a:p>
          <a:p>
            <a:r>
              <a:rPr lang="en-US" dirty="0"/>
              <a:t>33. </a:t>
            </a:r>
            <a:r>
              <a:rPr lang="en-US" b="1" dirty="0"/>
              <a:t>Arrive early. </a:t>
            </a:r>
            <a:r>
              <a:rPr lang="en-US" dirty="0"/>
              <a:t>This is particularly important if you need time to set up. </a:t>
            </a:r>
            <a:r>
              <a:rPr lang="en-US" dirty="0" smtClean="0"/>
              <a:t>Don’t </a:t>
            </a:r>
            <a:r>
              <a:rPr lang="en-US" dirty="0"/>
              <a:t>use precious presentation time to get ready. Arrive early and reduce your stress. </a:t>
            </a:r>
          </a:p>
          <a:p>
            <a:r>
              <a:rPr lang="en-US" dirty="0"/>
              <a:t>34. </a:t>
            </a:r>
            <a:r>
              <a:rPr lang="en-US" b="1" dirty="0"/>
              <a:t>Confirm the time allocation </a:t>
            </a:r>
            <a:r>
              <a:rPr lang="en-US" dirty="0"/>
              <a:t>BEFORE you start. </a:t>
            </a:r>
            <a:r>
              <a:rPr lang="en-US" b="1" i="1" dirty="0"/>
              <a:t>“Bob, when we spoke last week, you mentioned that you allocated 60 minutes for this meeting, is that still good?” </a:t>
            </a:r>
            <a:r>
              <a:rPr lang="en-US" dirty="0"/>
              <a:t>This prevents you from having to rush through your presentation at the last minute</a:t>
            </a:r>
            <a:r>
              <a:rPr lang="en-US" dirty="0" smtClean="0"/>
              <a:t>.</a:t>
            </a:r>
          </a:p>
          <a:p>
            <a:r>
              <a:rPr lang="en-US" dirty="0"/>
              <a:t>35. </a:t>
            </a:r>
            <a:r>
              <a:rPr lang="en-US" b="1" dirty="0"/>
              <a:t>Wrap up early. </a:t>
            </a:r>
            <a:r>
              <a:rPr lang="en-US" dirty="0"/>
              <a:t>Just because you have 60 minutes allotted for your sales presentation, does not mean you NEED to use it. I have never had a prospect complain because a sales person finished their presentation ahead of schedule. Finish early and gain additional credibility. </a:t>
            </a:r>
          </a:p>
          <a:p>
            <a:pPr marL="0" indent="0">
              <a:buNone/>
            </a:pPr>
            <a:endParaRPr lang="en-US" dirty="0"/>
          </a:p>
        </p:txBody>
      </p:sp>
    </p:spTree>
    <p:extLst>
      <p:ext uri="{BB962C8B-B14F-4D97-AF65-F5344CB8AC3E}">
        <p14:creationId xmlns:p14="http://schemas.microsoft.com/office/powerpoint/2010/main" val="41606026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76200"/>
            <a:ext cx="8077200" cy="1143000"/>
          </a:xfrm>
          <a:solidFill>
            <a:schemeClr val="tx2">
              <a:lumMod val="75000"/>
            </a:schemeClr>
          </a:solidFill>
        </p:spPr>
        <p:txBody>
          <a:bodyPr>
            <a:normAutofit fontScale="90000"/>
          </a:bodyPr>
          <a:lstStyle/>
          <a:p>
            <a:r>
              <a:rPr lang="en-US" b="1" dirty="0">
                <a:solidFill>
                  <a:srgbClr val="FFFF00"/>
                </a:solidFill>
              </a:rPr>
              <a:t>58 Ways to Improve Your Sales Presentations </a:t>
            </a:r>
            <a:endParaRPr lang="en-US" dirty="0"/>
          </a:p>
        </p:txBody>
      </p:sp>
      <p:sp>
        <p:nvSpPr>
          <p:cNvPr id="8" name="Content Placeholder 7"/>
          <p:cNvSpPr>
            <a:spLocks noGrp="1"/>
          </p:cNvSpPr>
          <p:nvPr>
            <p:ph idx="1"/>
          </p:nvPr>
        </p:nvSpPr>
        <p:spPr>
          <a:xfrm>
            <a:off x="0" y="1371600"/>
            <a:ext cx="9067800" cy="5486400"/>
          </a:xfrm>
        </p:spPr>
        <p:txBody>
          <a:bodyPr>
            <a:normAutofit fontScale="77500" lnSpcReduction="20000"/>
          </a:bodyPr>
          <a:lstStyle/>
          <a:p>
            <a:r>
              <a:rPr lang="en-US" dirty="0" smtClean="0"/>
              <a:t>36</a:t>
            </a:r>
            <a:r>
              <a:rPr lang="en-US" dirty="0"/>
              <a:t>. </a:t>
            </a:r>
            <a:r>
              <a:rPr lang="en-US" b="1" dirty="0"/>
              <a:t>Invest the time learning about your </a:t>
            </a:r>
            <a:r>
              <a:rPr lang="en-US" b="1" dirty="0" smtClean="0"/>
              <a:t>prospect’s </a:t>
            </a:r>
            <a:r>
              <a:rPr lang="en-US" b="1" dirty="0"/>
              <a:t>company </a:t>
            </a:r>
            <a:r>
              <a:rPr lang="en-US" dirty="0"/>
              <a:t>and refer to that research by saying something like, </a:t>
            </a:r>
            <a:r>
              <a:rPr lang="en-US" b="1" i="1" dirty="0"/>
              <a:t>“I noticed on your website that you…What progress are you making on that initiative?” </a:t>
            </a:r>
          </a:p>
          <a:p>
            <a:r>
              <a:rPr lang="en-US" dirty="0"/>
              <a:t>37. </a:t>
            </a:r>
            <a:r>
              <a:rPr lang="en-US" b="1" dirty="0"/>
              <a:t>Learn how to present yourself effectively</a:t>
            </a:r>
            <a:r>
              <a:rPr lang="en-US" dirty="0"/>
              <a:t>. Take a Dale Carnegie course in public speaking or join a local chapter of Toastmasters International. The investment will pay for itself immediately. </a:t>
            </a:r>
          </a:p>
          <a:p>
            <a:r>
              <a:rPr lang="en-US" dirty="0"/>
              <a:t>38. </a:t>
            </a:r>
            <a:r>
              <a:rPr lang="en-US" b="1" dirty="0"/>
              <a:t>Remember that every sales presentation must have an opening, body, and conclusion. </a:t>
            </a:r>
            <a:r>
              <a:rPr lang="en-US" dirty="0"/>
              <a:t>Your opening needs to capture your </a:t>
            </a:r>
            <a:r>
              <a:rPr lang="en-US" dirty="0" smtClean="0"/>
              <a:t>prospect’s </a:t>
            </a:r>
            <a:r>
              <a:rPr lang="en-US" dirty="0"/>
              <a:t>attention, the body should highlight how your product, service or solution will benefit them, and your closing is your call to action or next steps. </a:t>
            </a:r>
          </a:p>
          <a:p>
            <a:r>
              <a:rPr lang="en-US" dirty="0"/>
              <a:t>39. </a:t>
            </a:r>
            <a:r>
              <a:rPr lang="en-US" b="1" dirty="0"/>
              <a:t>Develop the ability to clearly present yourself. </a:t>
            </a:r>
            <a:r>
              <a:rPr lang="en-US" dirty="0"/>
              <a:t>People want to buy from sales people who demonstrate confidence and poise.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8767938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76200"/>
            <a:ext cx="8077200" cy="1143000"/>
          </a:xfrm>
          <a:solidFill>
            <a:schemeClr val="tx2">
              <a:lumMod val="75000"/>
            </a:schemeClr>
          </a:solidFill>
        </p:spPr>
        <p:txBody>
          <a:bodyPr>
            <a:normAutofit fontScale="90000"/>
          </a:bodyPr>
          <a:lstStyle/>
          <a:p>
            <a:r>
              <a:rPr lang="en-US" b="1" dirty="0">
                <a:solidFill>
                  <a:srgbClr val="FFFF00"/>
                </a:solidFill>
              </a:rPr>
              <a:t>58 Ways to Improve Your Sales Presentations </a:t>
            </a:r>
            <a:endParaRPr lang="en-US" dirty="0"/>
          </a:p>
        </p:txBody>
      </p:sp>
      <p:sp>
        <p:nvSpPr>
          <p:cNvPr id="8" name="Content Placeholder 7"/>
          <p:cNvSpPr>
            <a:spLocks noGrp="1"/>
          </p:cNvSpPr>
          <p:nvPr>
            <p:ph idx="1"/>
          </p:nvPr>
        </p:nvSpPr>
        <p:spPr>
          <a:xfrm>
            <a:off x="152400" y="1371600"/>
            <a:ext cx="8915400" cy="5486400"/>
          </a:xfrm>
        </p:spPr>
        <p:txBody>
          <a:bodyPr>
            <a:normAutofit fontScale="77500" lnSpcReduction="20000"/>
          </a:bodyPr>
          <a:lstStyle/>
          <a:p>
            <a:r>
              <a:rPr lang="en-US" dirty="0" smtClean="0"/>
              <a:t>40</a:t>
            </a:r>
            <a:r>
              <a:rPr lang="en-US" dirty="0"/>
              <a:t>. </a:t>
            </a:r>
            <a:r>
              <a:rPr lang="en-US" b="1" dirty="0"/>
              <a:t>Write out the key points of your presentation </a:t>
            </a:r>
            <a:r>
              <a:rPr lang="en-US" dirty="0"/>
              <a:t>and </a:t>
            </a:r>
            <a:r>
              <a:rPr lang="en-US" dirty="0" smtClean="0"/>
              <a:t>practice </a:t>
            </a:r>
            <a:r>
              <a:rPr lang="en-US" dirty="0"/>
              <a:t>them until your presentation flows naturally and comfortably. </a:t>
            </a:r>
          </a:p>
          <a:p>
            <a:r>
              <a:rPr lang="en-US" dirty="0"/>
              <a:t>41. </a:t>
            </a:r>
            <a:r>
              <a:rPr lang="en-US" b="1" dirty="0"/>
              <a:t>When </a:t>
            </a:r>
            <a:r>
              <a:rPr lang="en-US" b="1" dirty="0" smtClean="0"/>
              <a:t>you’re </a:t>
            </a:r>
            <a:r>
              <a:rPr lang="en-US" b="1" dirty="0"/>
              <a:t>planning your presentation</a:t>
            </a:r>
            <a:r>
              <a:rPr lang="en-US" dirty="0"/>
              <a:t>, consider what information is essential and </a:t>
            </a:r>
            <a:r>
              <a:rPr lang="en-US" b="1" dirty="0"/>
              <a:t>must </a:t>
            </a:r>
            <a:r>
              <a:rPr lang="en-US" dirty="0"/>
              <a:t>be included. This includes critical data about the </a:t>
            </a:r>
            <a:r>
              <a:rPr lang="en-US" dirty="0" smtClean="0"/>
              <a:t>customer’s </a:t>
            </a:r>
            <a:r>
              <a:rPr lang="en-US" dirty="0"/>
              <a:t>situation, their goals &amp; objectives, and how your offering will address these issues. These become your key talking points and the focus of your presentation. </a:t>
            </a:r>
          </a:p>
          <a:p>
            <a:r>
              <a:rPr lang="en-US" dirty="0"/>
              <a:t>42. </a:t>
            </a:r>
            <a:r>
              <a:rPr lang="en-US" b="1" dirty="0"/>
              <a:t>Show your customers that you differ from your competitors; don't just tell them</a:t>
            </a:r>
            <a:r>
              <a:rPr lang="en-US" dirty="0"/>
              <a:t>. Use your entire presentation to achieve that goal. </a:t>
            </a:r>
          </a:p>
          <a:p>
            <a:r>
              <a:rPr lang="en-US" dirty="0"/>
              <a:t>43. </a:t>
            </a:r>
            <a:r>
              <a:rPr lang="en-US" b="1" dirty="0"/>
              <a:t>People </a:t>
            </a:r>
            <a:r>
              <a:rPr lang="en-US" b="1" dirty="0" smtClean="0"/>
              <a:t>don’t </a:t>
            </a:r>
            <a:r>
              <a:rPr lang="en-US" b="1" dirty="0"/>
              <a:t>always believe what they hear</a:t>
            </a:r>
            <a:r>
              <a:rPr lang="en-US" dirty="0"/>
              <a:t>, particularly from someone </a:t>
            </a:r>
            <a:r>
              <a:rPr lang="en-US" dirty="0" smtClean="0"/>
              <a:t>who’s </a:t>
            </a:r>
            <a:r>
              <a:rPr lang="en-US" dirty="0"/>
              <a:t>selling a product or service. Use testimonial letters, offer written proof, or give them brochures or pamphlets. </a:t>
            </a:r>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27443789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76200"/>
            <a:ext cx="8077200" cy="1143000"/>
          </a:xfrm>
          <a:solidFill>
            <a:schemeClr val="tx2">
              <a:lumMod val="75000"/>
            </a:schemeClr>
          </a:solidFill>
        </p:spPr>
        <p:txBody>
          <a:bodyPr>
            <a:normAutofit fontScale="90000"/>
          </a:bodyPr>
          <a:lstStyle/>
          <a:p>
            <a:r>
              <a:rPr lang="en-US" b="1" dirty="0">
                <a:solidFill>
                  <a:srgbClr val="FFFF00"/>
                </a:solidFill>
              </a:rPr>
              <a:t>58 Ways to Improve Your Sales Presentations </a:t>
            </a:r>
            <a:endParaRPr lang="en-US" dirty="0"/>
          </a:p>
        </p:txBody>
      </p:sp>
      <p:sp>
        <p:nvSpPr>
          <p:cNvPr id="8" name="Content Placeholder 7"/>
          <p:cNvSpPr>
            <a:spLocks noGrp="1"/>
          </p:cNvSpPr>
          <p:nvPr>
            <p:ph idx="1"/>
          </p:nvPr>
        </p:nvSpPr>
        <p:spPr>
          <a:xfrm>
            <a:off x="152400" y="1371600"/>
            <a:ext cx="8915400" cy="5410200"/>
          </a:xfrm>
        </p:spPr>
        <p:txBody>
          <a:bodyPr>
            <a:normAutofit fontScale="85000" lnSpcReduction="20000"/>
          </a:bodyPr>
          <a:lstStyle/>
          <a:p>
            <a:r>
              <a:rPr lang="en-US" dirty="0" smtClean="0"/>
              <a:t>44</a:t>
            </a:r>
            <a:r>
              <a:rPr lang="en-US" dirty="0"/>
              <a:t>. </a:t>
            </a:r>
            <a:r>
              <a:rPr lang="en-US" b="1" dirty="0"/>
              <a:t>Find out what concerns your prospect might have </a:t>
            </a:r>
            <a:r>
              <a:rPr lang="en-US" dirty="0"/>
              <a:t>about moving forward by learning to ask, </a:t>
            </a:r>
            <a:r>
              <a:rPr lang="en-US" i="1" dirty="0"/>
              <a:t>“</a:t>
            </a:r>
            <a:r>
              <a:rPr lang="en-US" b="1" i="1" dirty="0"/>
              <a:t>What concerns do you have?” </a:t>
            </a:r>
            <a:r>
              <a:rPr lang="en-US" dirty="0"/>
              <a:t>Many sales people resist asking question like this and end up losing the sale because they failed to address a key issue. </a:t>
            </a:r>
          </a:p>
          <a:p>
            <a:r>
              <a:rPr lang="en-US" dirty="0"/>
              <a:t>45. </a:t>
            </a:r>
            <a:r>
              <a:rPr lang="en-US" b="1" dirty="0"/>
              <a:t>Reduce the risk factor. </a:t>
            </a:r>
            <a:r>
              <a:rPr lang="en-US" dirty="0"/>
              <a:t>People are often reluctant to do business with someone they have never bought from. Offer a guarantee of some nature. Give them a test run or trial period. Reduce the risk of buying from you. </a:t>
            </a:r>
          </a:p>
          <a:p>
            <a:r>
              <a:rPr lang="en-US" dirty="0"/>
              <a:t>46. </a:t>
            </a:r>
            <a:r>
              <a:rPr lang="en-US" b="1" dirty="0"/>
              <a:t>Be aware of your words, tone and body language</a:t>
            </a:r>
            <a:r>
              <a:rPr lang="en-US" dirty="0"/>
              <a:t>. Most sales people deliver their presentation verbally and neglect to use their hands, arms and facial gestures. </a:t>
            </a:r>
            <a:r>
              <a:rPr lang="en-US" dirty="0" smtClean="0"/>
              <a:t>Use</a:t>
            </a:r>
            <a:r>
              <a:rPr lang="en-US" dirty="0"/>
              <a:t> </a:t>
            </a:r>
            <a:r>
              <a:rPr lang="en-US" dirty="0" smtClean="0"/>
              <a:t>appropriate </a:t>
            </a:r>
            <a:r>
              <a:rPr lang="en-US" dirty="0"/>
              <a:t>gestures and facial expressions to reinforce key points and keep the attention of your audience. </a:t>
            </a:r>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22656944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76200"/>
            <a:ext cx="8077200" cy="1143000"/>
          </a:xfrm>
          <a:solidFill>
            <a:schemeClr val="tx2">
              <a:lumMod val="75000"/>
            </a:schemeClr>
          </a:solidFill>
        </p:spPr>
        <p:txBody>
          <a:bodyPr>
            <a:normAutofit fontScale="90000"/>
          </a:bodyPr>
          <a:lstStyle/>
          <a:p>
            <a:r>
              <a:rPr lang="en-US" b="1" dirty="0">
                <a:solidFill>
                  <a:srgbClr val="FFFF00"/>
                </a:solidFill>
              </a:rPr>
              <a:t>58 Ways to Improve Your Sales Presentations </a:t>
            </a:r>
            <a:endParaRPr lang="en-US" dirty="0"/>
          </a:p>
        </p:txBody>
      </p:sp>
      <p:sp>
        <p:nvSpPr>
          <p:cNvPr id="8" name="Content Placeholder 7"/>
          <p:cNvSpPr>
            <a:spLocks noGrp="1"/>
          </p:cNvSpPr>
          <p:nvPr>
            <p:ph idx="1"/>
          </p:nvPr>
        </p:nvSpPr>
        <p:spPr>
          <a:xfrm>
            <a:off x="152400" y="1371600"/>
            <a:ext cx="8915400" cy="5486400"/>
          </a:xfrm>
        </p:spPr>
        <p:txBody>
          <a:bodyPr>
            <a:normAutofit fontScale="92500"/>
          </a:bodyPr>
          <a:lstStyle/>
          <a:p>
            <a:r>
              <a:rPr lang="en-US" dirty="0" smtClean="0"/>
              <a:t>47</a:t>
            </a:r>
            <a:r>
              <a:rPr lang="en-US" dirty="0"/>
              <a:t>. </a:t>
            </a:r>
            <a:r>
              <a:rPr lang="en-US" b="1" dirty="0"/>
              <a:t>People believe what they see more than what they hear. </a:t>
            </a:r>
            <a:r>
              <a:rPr lang="en-US" dirty="0"/>
              <a:t>Provide copies of written testimonials and endorsements. Even better, offer video testimonials. </a:t>
            </a:r>
          </a:p>
          <a:p>
            <a:r>
              <a:rPr lang="en-US" dirty="0"/>
              <a:t>48. </a:t>
            </a:r>
            <a:r>
              <a:rPr lang="en-US" b="1" dirty="0"/>
              <a:t>Relax</a:t>
            </a:r>
            <a:r>
              <a:rPr lang="en-US" dirty="0"/>
              <a:t>. If you are rushing through the sales presentation in order to try and close a sale, your prospect or customer will feel it and they will resist. </a:t>
            </a:r>
          </a:p>
          <a:p>
            <a:r>
              <a:rPr lang="en-US" dirty="0"/>
              <a:t>49. </a:t>
            </a:r>
            <a:r>
              <a:rPr lang="en-US" b="1" dirty="0"/>
              <a:t>Differentiate yourself from your competitors </a:t>
            </a:r>
            <a:r>
              <a:rPr lang="en-US" dirty="0"/>
              <a:t>by knowing the value of your product or service. </a:t>
            </a:r>
          </a:p>
          <a:p>
            <a:r>
              <a:rPr lang="en-US" dirty="0"/>
              <a:t>50. </a:t>
            </a:r>
            <a:r>
              <a:rPr lang="en-US" b="1" dirty="0"/>
              <a:t>Differentiate yourself from your competitors </a:t>
            </a:r>
            <a:r>
              <a:rPr lang="en-US" dirty="0"/>
              <a:t>by being able to present your value in terms that are relevant to your customer.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21979438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76200"/>
            <a:ext cx="8077200" cy="1143000"/>
          </a:xfrm>
          <a:solidFill>
            <a:schemeClr val="tx2">
              <a:lumMod val="75000"/>
            </a:schemeClr>
          </a:solidFill>
        </p:spPr>
        <p:txBody>
          <a:bodyPr>
            <a:normAutofit fontScale="90000"/>
          </a:bodyPr>
          <a:lstStyle/>
          <a:p>
            <a:r>
              <a:rPr lang="en-US" b="1" dirty="0">
                <a:solidFill>
                  <a:srgbClr val="FFFF00"/>
                </a:solidFill>
              </a:rPr>
              <a:t>58 Ways to Improve Your Sales Presentations </a:t>
            </a:r>
            <a:endParaRPr lang="en-US" dirty="0"/>
          </a:p>
        </p:txBody>
      </p:sp>
      <p:sp>
        <p:nvSpPr>
          <p:cNvPr id="8" name="Content Placeholder 7"/>
          <p:cNvSpPr>
            <a:spLocks noGrp="1"/>
          </p:cNvSpPr>
          <p:nvPr>
            <p:ph idx="1"/>
          </p:nvPr>
        </p:nvSpPr>
        <p:spPr>
          <a:xfrm>
            <a:off x="152400" y="1295400"/>
            <a:ext cx="8915400" cy="5562600"/>
          </a:xfrm>
        </p:spPr>
        <p:txBody>
          <a:bodyPr>
            <a:normAutofit fontScale="77500" lnSpcReduction="20000"/>
          </a:bodyPr>
          <a:lstStyle/>
          <a:p>
            <a:r>
              <a:rPr lang="en-US" dirty="0" smtClean="0"/>
              <a:t>51</a:t>
            </a:r>
            <a:r>
              <a:rPr lang="en-US" dirty="0"/>
              <a:t>. </a:t>
            </a:r>
            <a:r>
              <a:rPr lang="en-US" b="1" dirty="0"/>
              <a:t>Give people a reason to buy from you </a:t>
            </a:r>
            <a:r>
              <a:rPr lang="en-US" dirty="0"/>
              <a:t>instead of your competition during your presentation. The more effectively you can demonstrate how your product, service or solution can help them solve a problem, the more you will achieve this goal. </a:t>
            </a:r>
          </a:p>
          <a:p>
            <a:r>
              <a:rPr lang="en-US" dirty="0"/>
              <a:t>52. </a:t>
            </a:r>
            <a:r>
              <a:rPr lang="en-US" b="1" dirty="0"/>
              <a:t>Develop a great PowerPoint presentation</a:t>
            </a:r>
            <a:r>
              <a:rPr lang="en-US" dirty="0"/>
              <a:t>. Get an article about this topic. </a:t>
            </a:r>
          </a:p>
          <a:p>
            <a:r>
              <a:rPr lang="en-US" dirty="0"/>
              <a:t>53. </a:t>
            </a:r>
            <a:r>
              <a:rPr lang="en-US" b="1" dirty="0"/>
              <a:t>Knowledge is power when used appropriately. </a:t>
            </a:r>
            <a:r>
              <a:rPr lang="en-US" dirty="0"/>
              <a:t>What makes you stand out from your competition? Do you know what your competitors offer? Why should someone buy from you versus your competitor? </a:t>
            </a:r>
          </a:p>
          <a:p>
            <a:r>
              <a:rPr lang="en-US" dirty="0"/>
              <a:t>54. </a:t>
            </a:r>
            <a:r>
              <a:rPr lang="en-US" b="1" dirty="0"/>
              <a:t>Think before you speak. </a:t>
            </a:r>
            <a:r>
              <a:rPr lang="en-US" dirty="0"/>
              <a:t>The pause will give you time to process the information you just heard. You can then think of the best way to position your response. If you </a:t>
            </a:r>
            <a:r>
              <a:rPr lang="en-US" dirty="0" smtClean="0"/>
              <a:t>don’t </a:t>
            </a:r>
            <a:r>
              <a:rPr lang="en-US" dirty="0"/>
              <a:t>know the answer to a question, </a:t>
            </a:r>
            <a:r>
              <a:rPr lang="en-US" dirty="0" smtClean="0"/>
              <a:t>don’t </a:t>
            </a:r>
            <a:r>
              <a:rPr lang="en-US" dirty="0"/>
              <a:t>fake it. Tell the prospect you </a:t>
            </a:r>
            <a:r>
              <a:rPr lang="en-US" dirty="0" smtClean="0"/>
              <a:t>don’t </a:t>
            </a:r>
            <a:r>
              <a:rPr lang="en-US" dirty="0"/>
              <a:t>know and that you will find out the answer.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17879070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76200"/>
            <a:ext cx="8077200" cy="1143000"/>
          </a:xfrm>
          <a:solidFill>
            <a:schemeClr val="tx2">
              <a:lumMod val="75000"/>
            </a:schemeClr>
          </a:solidFill>
        </p:spPr>
        <p:txBody>
          <a:bodyPr>
            <a:normAutofit fontScale="90000"/>
          </a:bodyPr>
          <a:lstStyle/>
          <a:p>
            <a:r>
              <a:rPr lang="en-US" b="1" dirty="0">
                <a:solidFill>
                  <a:srgbClr val="FFFF00"/>
                </a:solidFill>
              </a:rPr>
              <a:t>58 Ways to Improve Your Sales Presentations </a:t>
            </a:r>
            <a:endParaRPr lang="en-US" dirty="0"/>
          </a:p>
        </p:txBody>
      </p:sp>
      <p:sp>
        <p:nvSpPr>
          <p:cNvPr id="8" name="Content Placeholder 7"/>
          <p:cNvSpPr>
            <a:spLocks noGrp="1"/>
          </p:cNvSpPr>
          <p:nvPr>
            <p:ph idx="1"/>
          </p:nvPr>
        </p:nvSpPr>
        <p:spPr>
          <a:xfrm>
            <a:off x="152400" y="1371600"/>
            <a:ext cx="8915400" cy="5486400"/>
          </a:xfrm>
        </p:spPr>
        <p:txBody>
          <a:bodyPr>
            <a:normAutofit fontScale="85000" lnSpcReduction="20000"/>
          </a:bodyPr>
          <a:lstStyle/>
          <a:p>
            <a:r>
              <a:rPr lang="en-US" dirty="0" smtClean="0"/>
              <a:t>55</a:t>
            </a:r>
            <a:r>
              <a:rPr lang="en-US" dirty="0"/>
              <a:t>. </a:t>
            </a:r>
            <a:r>
              <a:rPr lang="en-US" b="1" dirty="0"/>
              <a:t>Vary your tone of voice. </a:t>
            </a:r>
            <a:r>
              <a:rPr lang="en-US" dirty="0"/>
              <a:t>Many salespeople unconsciously slip into a monotone voice during their presentation. Make a conscious effort to vary your tone regularly throughout your presentation. </a:t>
            </a:r>
          </a:p>
          <a:p>
            <a:r>
              <a:rPr lang="en-US" dirty="0"/>
              <a:t>56. </a:t>
            </a:r>
            <a:r>
              <a:rPr lang="en-US" b="1" dirty="0"/>
              <a:t>Record a mock presentation and listen to how you sound. </a:t>
            </a:r>
            <a:r>
              <a:rPr lang="en-US" dirty="0"/>
              <a:t>Make notes about what you </a:t>
            </a:r>
            <a:r>
              <a:rPr lang="en-US" dirty="0" smtClean="0"/>
              <a:t>don’t </a:t>
            </a:r>
            <a:r>
              <a:rPr lang="en-US" dirty="0"/>
              <a:t>like and take action to improve. Even better, video tape it and critique yourself afterwards. </a:t>
            </a:r>
          </a:p>
          <a:p>
            <a:r>
              <a:rPr lang="en-US" dirty="0"/>
              <a:t>57. </a:t>
            </a:r>
            <a:r>
              <a:rPr lang="en-US" b="1" dirty="0"/>
              <a:t>Include a call to action. </a:t>
            </a:r>
            <a:r>
              <a:rPr lang="en-US" dirty="0"/>
              <a:t>What do you want the other person/people to do as a result of your presentation? Make it clear and make sure you ask. </a:t>
            </a:r>
            <a:r>
              <a:rPr lang="en-US" dirty="0" smtClean="0"/>
              <a:t>Don’t </a:t>
            </a:r>
            <a:r>
              <a:rPr lang="en-US" dirty="0"/>
              <a:t>leave it to chance. </a:t>
            </a:r>
          </a:p>
          <a:p>
            <a:r>
              <a:rPr lang="en-US" dirty="0"/>
              <a:t>58. </a:t>
            </a:r>
            <a:r>
              <a:rPr lang="en-US" b="1" dirty="0"/>
              <a:t>Never mislead a customer. </a:t>
            </a:r>
            <a:r>
              <a:rPr lang="en-US" dirty="0"/>
              <a:t>Be completely honest in all your dealings, all the time. When you always tell the truth you never have to remember what you said.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9348392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76200"/>
            <a:ext cx="8077200" cy="1143000"/>
          </a:xfrm>
          <a:solidFill>
            <a:schemeClr val="tx2">
              <a:lumMod val="75000"/>
            </a:schemeClr>
          </a:solidFill>
        </p:spPr>
        <p:txBody>
          <a:bodyPr>
            <a:normAutofit fontScale="90000"/>
          </a:bodyPr>
          <a:lstStyle/>
          <a:p>
            <a:r>
              <a:rPr lang="en-US" b="1" dirty="0">
                <a:solidFill>
                  <a:srgbClr val="FFFF00"/>
                </a:solidFill>
              </a:rPr>
              <a:t>58 Ways to Improve Your Sales Presentations </a:t>
            </a:r>
            <a:endParaRPr lang="en-US" dirty="0"/>
          </a:p>
        </p:txBody>
      </p:sp>
      <p:sp>
        <p:nvSpPr>
          <p:cNvPr id="8" name="Content Placeholder 7"/>
          <p:cNvSpPr>
            <a:spLocks noGrp="1"/>
          </p:cNvSpPr>
          <p:nvPr>
            <p:ph idx="1"/>
          </p:nvPr>
        </p:nvSpPr>
        <p:spPr>
          <a:xfrm>
            <a:off x="152400" y="1371600"/>
            <a:ext cx="8915400" cy="5486400"/>
          </a:xfrm>
        </p:spPr>
        <p:txBody>
          <a:bodyPr>
            <a:normAutofit/>
          </a:bodyPr>
          <a:lstStyle/>
          <a:p>
            <a:pPr marL="0" indent="0" algn="ctr">
              <a:buNone/>
            </a:pPr>
            <a:endParaRPr lang="en-US" sz="4800" b="1" dirty="0" smtClean="0"/>
          </a:p>
          <a:p>
            <a:pPr marL="0" indent="0" algn="ctr">
              <a:buNone/>
            </a:pPr>
            <a:r>
              <a:rPr lang="en-US" sz="4800" b="1" dirty="0" smtClean="0"/>
              <a:t>Integrate</a:t>
            </a:r>
            <a:r>
              <a:rPr lang="en-US" sz="4800" dirty="0" smtClean="0"/>
              <a:t> </a:t>
            </a:r>
            <a:r>
              <a:rPr lang="en-US" sz="4800" dirty="0"/>
              <a:t>these ideas and strategies into your </a:t>
            </a:r>
            <a:r>
              <a:rPr lang="en-US" sz="4800" b="1" dirty="0"/>
              <a:t>next sales presentation</a:t>
            </a:r>
            <a:r>
              <a:rPr lang="en-US" sz="4800" dirty="0"/>
              <a:t> and </a:t>
            </a:r>
            <a:endParaRPr lang="en-US" sz="4800" dirty="0" smtClean="0"/>
          </a:p>
          <a:p>
            <a:pPr marL="0" indent="0" algn="ctr">
              <a:buNone/>
            </a:pPr>
            <a:r>
              <a:rPr lang="en-US" sz="4800" dirty="0" smtClean="0"/>
              <a:t>you </a:t>
            </a:r>
            <a:r>
              <a:rPr lang="en-US" sz="4800" dirty="0"/>
              <a:t>will see a </a:t>
            </a:r>
            <a:r>
              <a:rPr lang="en-US" sz="4800" b="1" dirty="0"/>
              <a:t>noticeable improvement </a:t>
            </a:r>
            <a:r>
              <a:rPr lang="en-US" sz="4800" dirty="0"/>
              <a:t>in your </a:t>
            </a:r>
            <a:r>
              <a:rPr lang="en-US" sz="4800" b="1" dirty="0"/>
              <a:t>results.</a:t>
            </a:r>
            <a:r>
              <a:rPr lang="en-US" sz="4800" dirty="0"/>
              <a:t>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7213846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
        <p:nvSpPr>
          <p:cNvPr id="6" name="TextBox 5"/>
          <p:cNvSpPr txBox="1"/>
          <p:nvPr/>
        </p:nvSpPr>
        <p:spPr>
          <a:xfrm>
            <a:off x="302078" y="2133600"/>
            <a:ext cx="2865665" cy="1938992"/>
          </a:xfrm>
          <a:prstGeom prst="rect">
            <a:avLst/>
          </a:prstGeom>
          <a:noFill/>
        </p:spPr>
        <p:txBody>
          <a:bodyPr wrap="square" rtlCol="0">
            <a:spAutoFit/>
          </a:bodyPr>
          <a:lstStyle/>
          <a:p>
            <a:pPr algn="ctr"/>
            <a:r>
              <a:rPr lang="en-US" sz="6000" b="1" dirty="0" smtClean="0">
                <a:solidFill>
                  <a:schemeClr val="tx2"/>
                </a:solidFill>
              </a:rPr>
              <a:t>Good Selling !</a:t>
            </a:r>
            <a:endParaRPr lang="en-US" sz="6000" b="1" dirty="0">
              <a:solidFill>
                <a:schemeClr val="tx2"/>
              </a:solidFill>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7531" y="4038600"/>
            <a:ext cx="1264020" cy="609600"/>
          </a:xfrm>
          <a:prstGeom prst="rect">
            <a:avLst/>
          </a:prstGeom>
        </p:spPr>
      </p:pic>
      <p:sp>
        <p:nvSpPr>
          <p:cNvPr id="8" name="Content Placeholder 7"/>
          <p:cNvSpPr txBox="1">
            <a:spLocks/>
          </p:cNvSpPr>
          <p:nvPr/>
        </p:nvSpPr>
        <p:spPr>
          <a:xfrm>
            <a:off x="0" y="6044137"/>
            <a:ext cx="9144000" cy="875508"/>
          </a:xfrm>
          <a:prstGeom prst="rect">
            <a:avLst/>
          </a:prstGeom>
        </p:spPr>
        <p:txBody>
          <a:bodyPr vert="horz" lIns="91440" tIns="45720" rIns="91440" bIns="45720" rtlCol="0">
            <a:normAutofit fontScale="92500" lnSpcReduction="10000"/>
          </a:bodyPr>
          <a:lst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chemeClr val="tx1"/>
                </a:solidFill>
                <a:latin typeface="+mn-lt"/>
                <a:ea typeface="+mn-ea"/>
                <a:cs typeface="+mn-cs"/>
              </a:defRPr>
            </a:lvl1pPr>
            <a:lvl2pPr marL="54864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2pPr>
            <a:lvl3pPr marL="822960" indent="-228600" algn="l" defTabSz="914400" rtl="0" eaLnBrk="1" latinLnBrk="0" hangingPunct="1">
              <a:lnSpc>
                <a:spcPct val="90000"/>
              </a:lnSpc>
              <a:spcBef>
                <a:spcPts val="800"/>
              </a:spcBef>
              <a:buFont typeface="Arial" panose="020B0604020202020204" pitchFamily="34" charset="0"/>
              <a:buChar char="•"/>
              <a:defRPr sz="1800" kern="1200">
                <a:solidFill>
                  <a:schemeClr val="tx1"/>
                </a:solidFill>
                <a:latin typeface="+mn-lt"/>
                <a:ea typeface="+mn-ea"/>
                <a:cs typeface="+mn-cs"/>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a:lstStyle>
          <a:p>
            <a:pPr marL="0" indent="0">
              <a:buFont typeface="Arial" panose="020B0604020202020204" pitchFamily="34" charset="0"/>
              <a:buNone/>
            </a:pPr>
            <a:r>
              <a:rPr lang="en-US" sz="1100" dirty="0" smtClean="0"/>
              <a:t>Disclaimer: The information contained in this presentation is intended solely for your personal reference. Such information is subject to change without notice, its accuracy is not guaranteed and it may not contain all material information concerning J.W. Owens.  The Company makes no representation regarding, and assumes no responsibility or liability for, the accuracy or completeness of, or any errors or omissions in, any information contained herein. In addition, the information contains white papers , shared presentation from others, industry material, public or shared  information from others and J.W. Owens that may reflect the his current views with respect to future events and performance. This presentation does not constitute an offer or invitation to purchase or subscribe or to provide any service or advice, and no part of it shall form the basis of or be relied upon in connection with any contract, commitment or decision in relation thereto.</a:t>
            </a:r>
          </a:p>
          <a:p>
            <a:endParaRPr lang="en-US" dirty="0"/>
          </a:p>
        </p:txBody>
      </p:sp>
      <p:sp>
        <p:nvSpPr>
          <p:cNvPr id="9" name="TextBox 8"/>
          <p:cNvSpPr txBox="1"/>
          <p:nvPr/>
        </p:nvSpPr>
        <p:spPr>
          <a:xfrm>
            <a:off x="57151" y="1543050"/>
            <a:ext cx="3371849" cy="646331"/>
          </a:xfrm>
          <a:prstGeom prst="rect">
            <a:avLst/>
          </a:prstGeom>
          <a:noFill/>
        </p:spPr>
        <p:txBody>
          <a:bodyPr wrap="square" rtlCol="0">
            <a:spAutoFit/>
          </a:bodyPr>
          <a:lstStyle/>
          <a:p>
            <a:pPr algn="ctr"/>
            <a:r>
              <a:rPr lang="en-US" b="1" dirty="0"/>
              <a:t>This is a series of </a:t>
            </a:r>
            <a:r>
              <a:rPr lang="en-US" b="1" dirty="0" smtClean="0"/>
              <a:t>Training </a:t>
            </a:r>
            <a:r>
              <a:rPr lang="en-US" b="1" dirty="0"/>
              <a:t>for your </a:t>
            </a:r>
            <a:r>
              <a:rPr lang="en-US" b="1" dirty="0" smtClean="0"/>
              <a:t>Management TEAM</a:t>
            </a:r>
            <a:endParaRPr lang="en-US" b="1" dirty="0"/>
          </a:p>
        </p:txBody>
      </p:sp>
      <p:sp>
        <p:nvSpPr>
          <p:cNvPr id="10" name="TextBox 9"/>
          <p:cNvSpPr txBox="1"/>
          <p:nvPr/>
        </p:nvSpPr>
        <p:spPr>
          <a:xfrm>
            <a:off x="173429" y="4724400"/>
            <a:ext cx="3192236" cy="646331"/>
          </a:xfrm>
          <a:prstGeom prst="rect">
            <a:avLst/>
          </a:prstGeom>
          <a:noFill/>
        </p:spPr>
        <p:txBody>
          <a:bodyPr wrap="square" rtlCol="0">
            <a:spAutoFit/>
          </a:bodyPr>
          <a:lstStyle/>
          <a:p>
            <a:pPr algn="ctr"/>
            <a:r>
              <a:rPr lang="en-US" b="1" dirty="0" smtClean="0">
                <a:solidFill>
                  <a:srgbClr val="002060"/>
                </a:solidFill>
              </a:rPr>
              <a:t>J.W. Owens - 561-372-5922 results.jwowens@gmail.com </a:t>
            </a:r>
            <a:endParaRPr lang="en-US" b="1" dirty="0">
              <a:solidFill>
                <a:srgbClr val="002060"/>
              </a:solidFill>
            </a:endParaRPr>
          </a:p>
        </p:txBody>
      </p:sp>
      <p:sp>
        <p:nvSpPr>
          <p:cNvPr id="12" name="TextBox 11"/>
          <p:cNvSpPr txBox="1"/>
          <p:nvPr/>
        </p:nvSpPr>
        <p:spPr>
          <a:xfrm>
            <a:off x="484658" y="5410200"/>
            <a:ext cx="2569779" cy="646331"/>
          </a:xfrm>
          <a:prstGeom prst="rect">
            <a:avLst/>
          </a:prstGeom>
          <a:noFill/>
        </p:spPr>
        <p:txBody>
          <a:bodyPr wrap="square" rtlCol="0">
            <a:spAutoFit/>
          </a:bodyPr>
          <a:lstStyle/>
          <a:p>
            <a:pPr algn="ctr"/>
            <a:r>
              <a:rPr lang="en-US" b="1" dirty="0" smtClean="0">
                <a:solidFill>
                  <a:srgbClr val="0070C0"/>
                </a:solidFill>
                <a:latin typeface="Bodoni MT" panose="02070603080606020203" pitchFamily="18" charset="0"/>
              </a:rPr>
              <a:t>A Management Perspective 303 Series</a:t>
            </a:r>
            <a:endParaRPr lang="en-US" b="1" dirty="0">
              <a:solidFill>
                <a:srgbClr val="0070C0"/>
              </a:solidFill>
              <a:latin typeface="Bodoni MT" panose="02070603080606020203" pitchFamily="18" charset="0"/>
            </a:endParaRPr>
          </a:p>
        </p:txBody>
      </p:sp>
      <p:pic>
        <p:nvPicPr>
          <p:cNvPr id="14" name="Content Placeholder 1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234418" y="1371600"/>
            <a:ext cx="5833382" cy="4495800"/>
          </a:xfrm>
        </p:spPr>
      </p:pic>
      <p:sp>
        <p:nvSpPr>
          <p:cNvPr id="13" name="Title 6"/>
          <p:cNvSpPr>
            <a:spLocks noGrp="1"/>
          </p:cNvSpPr>
          <p:nvPr>
            <p:ph type="title"/>
          </p:nvPr>
        </p:nvSpPr>
        <p:spPr>
          <a:xfrm>
            <a:off x="152400" y="76200"/>
            <a:ext cx="8077200" cy="1143000"/>
          </a:xfrm>
          <a:solidFill>
            <a:schemeClr val="tx2">
              <a:lumMod val="75000"/>
            </a:schemeClr>
          </a:solidFill>
        </p:spPr>
        <p:txBody>
          <a:bodyPr>
            <a:normAutofit fontScale="90000"/>
          </a:bodyPr>
          <a:lstStyle/>
          <a:p>
            <a:r>
              <a:rPr lang="en-US" b="1" dirty="0">
                <a:solidFill>
                  <a:srgbClr val="FFFF00"/>
                </a:solidFill>
              </a:rPr>
              <a:t>58 Ways to Improve Your Sales Presentations </a:t>
            </a:r>
            <a:endParaRPr lang="en-US" dirty="0"/>
          </a:p>
        </p:txBody>
      </p:sp>
    </p:spTree>
    <p:extLst>
      <p:ext uri="{BB962C8B-B14F-4D97-AF65-F5344CB8AC3E}">
        <p14:creationId xmlns:p14="http://schemas.microsoft.com/office/powerpoint/2010/main" val="1107360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76200"/>
            <a:ext cx="8077200" cy="1143000"/>
          </a:xfrm>
          <a:solidFill>
            <a:schemeClr val="tx2">
              <a:lumMod val="75000"/>
            </a:schemeClr>
          </a:solidFill>
        </p:spPr>
        <p:txBody>
          <a:bodyPr>
            <a:normAutofit fontScale="90000"/>
          </a:bodyPr>
          <a:lstStyle/>
          <a:p>
            <a:pPr marL="0" indent="0"/>
            <a:r>
              <a:rPr lang="en-US" b="1" dirty="0">
                <a:solidFill>
                  <a:srgbClr val="FFFF00"/>
                </a:solidFill>
              </a:rPr>
              <a:t>58 Ways to Improve Your Sales Presentations </a:t>
            </a:r>
          </a:p>
        </p:txBody>
      </p:sp>
      <p:sp>
        <p:nvSpPr>
          <p:cNvPr id="8" name="Content Placeholder 7"/>
          <p:cNvSpPr>
            <a:spLocks noGrp="1"/>
          </p:cNvSpPr>
          <p:nvPr>
            <p:ph idx="1"/>
          </p:nvPr>
        </p:nvSpPr>
        <p:spPr>
          <a:xfrm>
            <a:off x="152400" y="1371600"/>
            <a:ext cx="8915400" cy="5486400"/>
          </a:xfrm>
        </p:spPr>
        <p:txBody>
          <a:bodyPr>
            <a:normAutofit fontScale="77500" lnSpcReduction="20000"/>
          </a:bodyPr>
          <a:lstStyle/>
          <a:p>
            <a:pPr marL="0" indent="0">
              <a:buNone/>
            </a:pPr>
            <a:r>
              <a:rPr lang="en-US" sz="4600" b="1" dirty="0"/>
              <a:t>58 Ways to Improve Your Sales Presentations </a:t>
            </a:r>
          </a:p>
          <a:p>
            <a:r>
              <a:rPr lang="en-US" dirty="0"/>
              <a:t>1. </a:t>
            </a:r>
            <a:r>
              <a:rPr lang="en-US" b="1" dirty="0"/>
              <a:t>Before you start </a:t>
            </a:r>
            <a:r>
              <a:rPr lang="en-US" dirty="0"/>
              <a:t>your presentation ask, </a:t>
            </a:r>
            <a:r>
              <a:rPr lang="en-US" b="1" i="1" dirty="0"/>
              <a:t>“</a:t>
            </a:r>
            <a:r>
              <a:rPr lang="en-US" b="1" i="1" dirty="0" smtClean="0"/>
              <a:t>What’s </a:t>
            </a:r>
            <a:r>
              <a:rPr lang="en-US" b="1" i="1" dirty="0"/>
              <a:t>changed since the last time we spoke?” </a:t>
            </a:r>
            <a:r>
              <a:rPr lang="en-US" dirty="0"/>
              <a:t>This is particularly valuable when you deal with the same customers or accounts on a regular basis. </a:t>
            </a:r>
          </a:p>
          <a:p>
            <a:r>
              <a:rPr lang="en-US" dirty="0"/>
              <a:t>2. </a:t>
            </a:r>
            <a:r>
              <a:rPr lang="en-US" b="1" dirty="0"/>
              <a:t>Start your presentation by summarizing </a:t>
            </a:r>
            <a:r>
              <a:rPr lang="en-US" dirty="0"/>
              <a:t>your understanding of your prospect or </a:t>
            </a:r>
            <a:r>
              <a:rPr lang="en-US" dirty="0" smtClean="0"/>
              <a:t>customer’s </a:t>
            </a:r>
            <a:r>
              <a:rPr lang="en-US" dirty="0"/>
              <a:t>situation. This not only captures your </a:t>
            </a:r>
            <a:r>
              <a:rPr lang="en-US" dirty="0" smtClean="0"/>
              <a:t>prospect’s </a:t>
            </a:r>
            <a:r>
              <a:rPr lang="en-US" dirty="0"/>
              <a:t>attention, it also demonstrates that you have a good understanding of their specific situation, challenges, concerns, issues, etc. </a:t>
            </a:r>
          </a:p>
          <a:p>
            <a:r>
              <a:rPr lang="en-US" dirty="0"/>
              <a:t>3. </a:t>
            </a:r>
            <a:r>
              <a:rPr lang="en-US" b="1" dirty="0"/>
              <a:t>Adapt your presentation </a:t>
            </a:r>
            <a:r>
              <a:rPr lang="en-US" dirty="0"/>
              <a:t>to the </a:t>
            </a:r>
            <a:r>
              <a:rPr lang="en-US" dirty="0" smtClean="0"/>
              <a:t>customer’s </a:t>
            </a:r>
            <a:r>
              <a:rPr lang="en-US" dirty="0"/>
              <a:t>natural personality style (Driver, Influencer, Supportive, Analytical). Get additional insights on this topic here. </a:t>
            </a:r>
          </a:p>
          <a:p>
            <a:r>
              <a:rPr lang="en-US" dirty="0"/>
              <a:t>4. </a:t>
            </a:r>
            <a:r>
              <a:rPr lang="en-US" b="1" dirty="0" smtClean="0"/>
              <a:t>Don’t </a:t>
            </a:r>
            <a:r>
              <a:rPr lang="en-US" b="1" dirty="0"/>
              <a:t>waste the </a:t>
            </a:r>
            <a:r>
              <a:rPr lang="en-US" b="1" dirty="0" smtClean="0"/>
              <a:t>customer’s </a:t>
            </a:r>
            <a:r>
              <a:rPr lang="en-US" b="1" dirty="0"/>
              <a:t>time </a:t>
            </a:r>
            <a:r>
              <a:rPr lang="en-US" dirty="0"/>
              <a:t>by talking about aspects of your business, product or service that have little or no relevance to their specific situation. Focus ONLY on discussing </a:t>
            </a:r>
            <a:r>
              <a:rPr lang="en-US" dirty="0" err="1"/>
              <a:t>what‟s</a:t>
            </a:r>
            <a:r>
              <a:rPr lang="en-US" dirty="0"/>
              <a:t> important to the prospect. </a:t>
            </a:r>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22203905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76200"/>
            <a:ext cx="8077200" cy="1143000"/>
          </a:xfrm>
          <a:solidFill>
            <a:schemeClr val="tx2">
              <a:lumMod val="75000"/>
            </a:schemeClr>
          </a:solidFill>
        </p:spPr>
        <p:txBody>
          <a:bodyPr>
            <a:normAutofit fontScale="90000"/>
          </a:bodyPr>
          <a:lstStyle/>
          <a:p>
            <a:r>
              <a:rPr lang="en-US" b="1" dirty="0">
                <a:solidFill>
                  <a:srgbClr val="FFFF00"/>
                </a:solidFill>
              </a:rPr>
              <a:t>58 Ways to Improve Your Sales Presentations </a:t>
            </a:r>
            <a:endParaRPr lang="en-US" dirty="0"/>
          </a:p>
        </p:txBody>
      </p:sp>
      <p:sp>
        <p:nvSpPr>
          <p:cNvPr id="8" name="Content Placeholder 7"/>
          <p:cNvSpPr>
            <a:spLocks noGrp="1"/>
          </p:cNvSpPr>
          <p:nvPr>
            <p:ph idx="1"/>
          </p:nvPr>
        </p:nvSpPr>
        <p:spPr>
          <a:xfrm>
            <a:off x="152400" y="1371600"/>
            <a:ext cx="8915400" cy="5486400"/>
          </a:xfrm>
        </p:spPr>
        <p:txBody>
          <a:bodyPr>
            <a:normAutofit fontScale="77500" lnSpcReduction="20000"/>
          </a:bodyPr>
          <a:lstStyle/>
          <a:p>
            <a:r>
              <a:rPr lang="en-US" dirty="0" smtClean="0"/>
              <a:t>5</a:t>
            </a:r>
            <a:r>
              <a:rPr lang="en-US" dirty="0"/>
              <a:t>. </a:t>
            </a:r>
            <a:r>
              <a:rPr lang="en-US" b="1" dirty="0"/>
              <a:t>NEVER, EVER open a sales presentation by talking about your company. </a:t>
            </a:r>
            <a:r>
              <a:rPr lang="en-US" dirty="0"/>
              <a:t>Contrary to popular belief your prospects </a:t>
            </a:r>
            <a:r>
              <a:rPr lang="en-US" dirty="0" err="1"/>
              <a:t>don‟t</a:t>
            </a:r>
            <a:r>
              <a:rPr lang="en-US" dirty="0"/>
              <a:t> care about you; all they want to know is how you can help them solve a particular problem. Talking about your company does not achieve this. </a:t>
            </a:r>
          </a:p>
          <a:p>
            <a:r>
              <a:rPr lang="en-US" dirty="0"/>
              <a:t>6. </a:t>
            </a:r>
            <a:r>
              <a:rPr lang="en-US" b="1" dirty="0"/>
              <a:t>The only exception to the above rule </a:t>
            </a:r>
            <a:r>
              <a:rPr lang="en-US" dirty="0"/>
              <a:t>is when you are presenting to someone who has never heard of you and the rule to follow is to spend no more than 60 seconds talking about your company. </a:t>
            </a:r>
          </a:p>
          <a:p>
            <a:r>
              <a:rPr lang="en-US" dirty="0"/>
              <a:t>7. </a:t>
            </a:r>
            <a:r>
              <a:rPr lang="en-US" b="1" dirty="0"/>
              <a:t>Do not force your customers to be passive bystanders. </a:t>
            </a:r>
            <a:r>
              <a:rPr lang="en-US" dirty="0"/>
              <a:t>Get them involved in the presentation. Ask them questions, get their opinion, check in with them; in other words, get them involved! </a:t>
            </a:r>
          </a:p>
          <a:p>
            <a:r>
              <a:rPr lang="en-US" dirty="0"/>
              <a:t>8. </a:t>
            </a:r>
            <a:r>
              <a:rPr lang="en-US" b="1" dirty="0"/>
              <a:t>Whenever possible encourage your prospect/customer to pick up your product, touch and feel it. </a:t>
            </a:r>
            <a:r>
              <a:rPr lang="en-US" dirty="0"/>
              <a:t>This creates an emotional bond and is a powerful way to engage them.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11044264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76200"/>
            <a:ext cx="8077200" cy="1143000"/>
          </a:xfrm>
          <a:solidFill>
            <a:schemeClr val="tx2">
              <a:lumMod val="75000"/>
            </a:schemeClr>
          </a:solidFill>
        </p:spPr>
        <p:txBody>
          <a:bodyPr>
            <a:normAutofit fontScale="90000"/>
          </a:bodyPr>
          <a:lstStyle/>
          <a:p>
            <a:r>
              <a:rPr lang="en-US" b="1" dirty="0">
                <a:solidFill>
                  <a:srgbClr val="FFFF00"/>
                </a:solidFill>
              </a:rPr>
              <a:t>58 Ways to Improve Your Sales Presentations </a:t>
            </a:r>
            <a:endParaRPr lang="en-US" dirty="0"/>
          </a:p>
        </p:txBody>
      </p:sp>
      <p:sp>
        <p:nvSpPr>
          <p:cNvPr id="8" name="Content Placeholder 7"/>
          <p:cNvSpPr>
            <a:spLocks noGrp="1"/>
          </p:cNvSpPr>
          <p:nvPr>
            <p:ph idx="1"/>
          </p:nvPr>
        </p:nvSpPr>
        <p:spPr>
          <a:xfrm>
            <a:off x="152400" y="1371600"/>
            <a:ext cx="8915400" cy="5486400"/>
          </a:xfrm>
        </p:spPr>
        <p:txBody>
          <a:bodyPr>
            <a:normAutofit fontScale="77500" lnSpcReduction="20000"/>
          </a:bodyPr>
          <a:lstStyle/>
          <a:p>
            <a:r>
              <a:rPr lang="en-US" dirty="0" smtClean="0"/>
              <a:t>9</a:t>
            </a:r>
            <a:r>
              <a:rPr lang="en-US" dirty="0"/>
              <a:t>. </a:t>
            </a:r>
            <a:r>
              <a:rPr lang="en-US" b="1" dirty="0" smtClean="0"/>
              <a:t>Practice </a:t>
            </a:r>
            <a:r>
              <a:rPr lang="en-US" b="1" dirty="0"/>
              <a:t>your presentation</a:t>
            </a:r>
            <a:r>
              <a:rPr lang="en-US" dirty="0"/>
              <a:t>. Develop your presentation skills so you can keep your </a:t>
            </a:r>
            <a:r>
              <a:rPr lang="en-US" dirty="0" smtClean="0"/>
              <a:t>customer’s </a:t>
            </a:r>
            <a:r>
              <a:rPr lang="en-US" dirty="0"/>
              <a:t>attention. Too many sales people “wing it” when they need to deliver a presentation and this often leads to an unfocused presentation that causes people to quickly tune out. </a:t>
            </a:r>
          </a:p>
          <a:p>
            <a:r>
              <a:rPr lang="en-US" dirty="0"/>
              <a:t>10. </a:t>
            </a:r>
            <a:r>
              <a:rPr lang="en-US" b="1" dirty="0"/>
              <a:t>Record your presentations preferably on video, so you can review them. </a:t>
            </a:r>
            <a:r>
              <a:rPr lang="en-US" dirty="0"/>
              <a:t>This can be a painful process but it is definitely worth it. You will quickly notice distracting body motions and movements that you were completely unaware of. </a:t>
            </a:r>
          </a:p>
          <a:p>
            <a:r>
              <a:rPr lang="en-US" dirty="0"/>
              <a:t>11. </a:t>
            </a:r>
            <a:r>
              <a:rPr lang="en-US" b="1" dirty="0"/>
              <a:t>People like to hear their name so learn your </a:t>
            </a:r>
            <a:r>
              <a:rPr lang="en-US" b="1" dirty="0" smtClean="0"/>
              <a:t>customer’s </a:t>
            </a:r>
            <a:r>
              <a:rPr lang="en-US" b="1" dirty="0"/>
              <a:t>name early in the sales process </a:t>
            </a:r>
            <a:r>
              <a:rPr lang="en-US" dirty="0"/>
              <a:t>and use it during your conversation. Use their name when you want to make or reinforce a specific point. This approach can help you gain and keep their attention. However, do not make a </a:t>
            </a:r>
            <a:r>
              <a:rPr lang="en-US" b="1" dirty="0"/>
              <a:t>fatal mistake of over-using their name.</a:t>
            </a:r>
            <a:r>
              <a:rPr lang="en-US" dirty="0"/>
              <a:t> I once had a sales person call me and he used my name six times in 45 seconds. </a:t>
            </a:r>
            <a:r>
              <a:rPr lang="en-US" b="1" dirty="0"/>
              <a:t>Instead of sounding natural, he sounded </a:t>
            </a:r>
            <a:r>
              <a:rPr lang="en-US" b="1" dirty="0" smtClean="0"/>
              <a:t>sleazy.</a:t>
            </a:r>
            <a:endParaRPr lang="en-US" b="1" dirty="0"/>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6135527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76200"/>
            <a:ext cx="8077200" cy="1143000"/>
          </a:xfrm>
          <a:solidFill>
            <a:schemeClr val="tx2">
              <a:lumMod val="75000"/>
            </a:schemeClr>
          </a:solidFill>
        </p:spPr>
        <p:txBody>
          <a:bodyPr>
            <a:normAutofit fontScale="90000"/>
          </a:bodyPr>
          <a:lstStyle/>
          <a:p>
            <a:r>
              <a:rPr lang="en-US" b="1" dirty="0">
                <a:solidFill>
                  <a:srgbClr val="FFFF00"/>
                </a:solidFill>
              </a:rPr>
              <a:t>58 Ways to Improve Your Sales Presentations </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
        <p:nvSpPr>
          <p:cNvPr id="2" name="Content Placeholder 1"/>
          <p:cNvSpPr>
            <a:spLocks noGrp="1"/>
          </p:cNvSpPr>
          <p:nvPr>
            <p:ph idx="1"/>
          </p:nvPr>
        </p:nvSpPr>
        <p:spPr>
          <a:xfrm>
            <a:off x="76200" y="1295400"/>
            <a:ext cx="9067799" cy="5486400"/>
          </a:xfrm>
        </p:spPr>
        <p:txBody>
          <a:bodyPr>
            <a:noAutofit/>
          </a:bodyPr>
          <a:lstStyle/>
          <a:p>
            <a:r>
              <a:rPr lang="en-US" sz="2200" dirty="0" smtClean="0"/>
              <a:t>12</a:t>
            </a:r>
            <a:r>
              <a:rPr lang="en-US" sz="2200" dirty="0"/>
              <a:t>. </a:t>
            </a:r>
            <a:r>
              <a:rPr lang="en-US" sz="2200" b="1" dirty="0"/>
              <a:t>Develop a natural style. </a:t>
            </a:r>
            <a:r>
              <a:rPr lang="en-US" sz="2200" dirty="0"/>
              <a:t>Watch top performers present their product or service and pay attention to what they do well. Then incorporate what they do well into your style and make it your own. </a:t>
            </a:r>
          </a:p>
          <a:p>
            <a:r>
              <a:rPr lang="en-US" sz="2200" dirty="0"/>
              <a:t>13. </a:t>
            </a:r>
            <a:r>
              <a:rPr lang="en-US" sz="2200" b="1" dirty="0"/>
              <a:t>Use your own </a:t>
            </a:r>
            <a:r>
              <a:rPr lang="en-US" sz="2200" b="1" dirty="0" smtClean="0"/>
              <a:t>words—don’t </a:t>
            </a:r>
            <a:r>
              <a:rPr lang="en-US" sz="2200" b="1" dirty="0"/>
              <a:t>recite from memory. </a:t>
            </a:r>
            <a:r>
              <a:rPr lang="en-US" sz="2200" dirty="0"/>
              <a:t>Never try to memorize a sales presentation word-for-word. </a:t>
            </a:r>
          </a:p>
          <a:p>
            <a:r>
              <a:rPr lang="en-US" sz="2200" dirty="0"/>
              <a:t>14. </a:t>
            </a:r>
            <a:r>
              <a:rPr lang="en-US" sz="2200" b="1" dirty="0"/>
              <a:t>Anticipate objections. </a:t>
            </a:r>
            <a:r>
              <a:rPr lang="en-US" sz="2200" dirty="0"/>
              <a:t>Virtually every customer or prospect will have at least one objection and you need to be prepared for those objections. One of the most effective ways to achieve that is to look at your presentation from your </a:t>
            </a:r>
            <a:r>
              <a:rPr lang="en-US" sz="2200" dirty="0" smtClean="0"/>
              <a:t>prospect’s </a:t>
            </a:r>
            <a:r>
              <a:rPr lang="en-US" sz="2200" dirty="0"/>
              <a:t>perspective. Put yourself in their shoes and ask what you might potentially be concerned about. Then, plan your response accordingly. </a:t>
            </a:r>
          </a:p>
          <a:p>
            <a:r>
              <a:rPr lang="en-US" sz="2200" dirty="0"/>
              <a:t>15. </a:t>
            </a:r>
            <a:r>
              <a:rPr lang="en-US" sz="2200" b="1" dirty="0"/>
              <a:t>Put yourself in the </a:t>
            </a:r>
            <a:r>
              <a:rPr lang="en-US" sz="2200" b="1" dirty="0" smtClean="0"/>
              <a:t>customer’s </a:t>
            </a:r>
            <a:r>
              <a:rPr lang="en-US" sz="2200" b="1" dirty="0"/>
              <a:t>shoes. </a:t>
            </a:r>
            <a:r>
              <a:rPr lang="en-US" sz="2200" dirty="0"/>
              <a:t>Learn what is important to them. Position your product, service or solution to show them how it will save them money or time, increase their sales, reduce their expenses, make their life more enjoyable, less stressful, etc. Focus on tangible benefits and outcomes. </a:t>
            </a:r>
          </a:p>
        </p:txBody>
      </p:sp>
    </p:spTree>
    <p:extLst>
      <p:ext uri="{BB962C8B-B14F-4D97-AF65-F5344CB8AC3E}">
        <p14:creationId xmlns:p14="http://schemas.microsoft.com/office/powerpoint/2010/main" val="15556594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76200"/>
            <a:ext cx="8077200" cy="1143000"/>
          </a:xfrm>
          <a:solidFill>
            <a:schemeClr val="tx2">
              <a:lumMod val="75000"/>
            </a:schemeClr>
          </a:solidFill>
        </p:spPr>
        <p:txBody>
          <a:bodyPr>
            <a:normAutofit fontScale="90000"/>
          </a:bodyPr>
          <a:lstStyle/>
          <a:p>
            <a:r>
              <a:rPr lang="en-US" b="1" dirty="0">
                <a:solidFill>
                  <a:srgbClr val="FFFF00"/>
                </a:solidFill>
              </a:rPr>
              <a:t>58 Ways to Improve Your Sales Presentations </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
        <p:nvSpPr>
          <p:cNvPr id="2" name="Content Placeholder 1"/>
          <p:cNvSpPr>
            <a:spLocks noGrp="1"/>
          </p:cNvSpPr>
          <p:nvPr>
            <p:ph idx="1"/>
          </p:nvPr>
        </p:nvSpPr>
        <p:spPr>
          <a:xfrm>
            <a:off x="457200" y="1600200"/>
            <a:ext cx="8229600" cy="5181600"/>
          </a:xfrm>
        </p:spPr>
        <p:txBody>
          <a:bodyPr>
            <a:normAutofit fontScale="77500" lnSpcReduction="20000"/>
          </a:bodyPr>
          <a:lstStyle/>
          <a:p>
            <a:r>
              <a:rPr lang="en-US" dirty="0" smtClean="0"/>
              <a:t>16</a:t>
            </a:r>
            <a:r>
              <a:rPr lang="en-US" dirty="0"/>
              <a:t>. </a:t>
            </a:r>
            <a:r>
              <a:rPr lang="en-US" b="1" dirty="0"/>
              <a:t>Focus on discussing benefits rather than features</a:t>
            </a:r>
            <a:r>
              <a:rPr lang="en-US" dirty="0"/>
              <a:t>. Most sales people fall into the trap of presenting just the features of a product but people buy benefits. </a:t>
            </a:r>
          </a:p>
          <a:p>
            <a:r>
              <a:rPr lang="en-US" dirty="0"/>
              <a:t>17. </a:t>
            </a:r>
            <a:r>
              <a:rPr lang="en-US" b="1" dirty="0"/>
              <a:t>Discuss ROI. </a:t>
            </a:r>
            <a:r>
              <a:rPr lang="en-US" dirty="0"/>
              <a:t>This is critical if you present to C-level executives. These </a:t>
            </a:r>
            <a:r>
              <a:rPr lang="en-US" dirty="0" smtClean="0"/>
              <a:t>individual’s </a:t>
            </a:r>
            <a:r>
              <a:rPr lang="en-US" dirty="0"/>
              <a:t>demand to know how they will get a return on their investment for virtually every buying decision. Be specific. Use numbers, facts, figures, case studies, customer testimonials, etc. to drive this point home. </a:t>
            </a:r>
          </a:p>
          <a:p>
            <a:r>
              <a:rPr lang="en-US" dirty="0"/>
              <a:t>18. </a:t>
            </a:r>
            <a:r>
              <a:rPr lang="en-US" b="1" dirty="0"/>
              <a:t>Be prepared to answer</a:t>
            </a:r>
            <a:r>
              <a:rPr lang="en-US" dirty="0"/>
              <a:t>, </a:t>
            </a:r>
            <a:r>
              <a:rPr lang="en-US" b="1" i="1" dirty="0"/>
              <a:t>“Why should I buy from you?” </a:t>
            </a:r>
            <a:r>
              <a:rPr lang="en-US" dirty="0"/>
              <a:t>Virtually everyone you sell to will have this question on their mind so it makes sense to deal with it proactively. </a:t>
            </a:r>
          </a:p>
          <a:p>
            <a:r>
              <a:rPr lang="en-US" dirty="0"/>
              <a:t>19. </a:t>
            </a:r>
            <a:r>
              <a:rPr lang="en-US" b="1" dirty="0"/>
              <a:t>Address the question</a:t>
            </a:r>
            <a:r>
              <a:rPr lang="en-US" dirty="0"/>
              <a:t>, </a:t>
            </a:r>
            <a:r>
              <a:rPr lang="en-US" b="1" i="1" dirty="0"/>
              <a:t>“So what?” </a:t>
            </a:r>
            <a:r>
              <a:rPr lang="en-US" dirty="0"/>
              <a:t>This typically follows the response(s) to the above point. </a:t>
            </a:r>
          </a:p>
          <a:p>
            <a:pPr marL="0" indent="0">
              <a:buNone/>
            </a:pPr>
            <a:endParaRPr lang="en-US" dirty="0"/>
          </a:p>
        </p:txBody>
      </p:sp>
    </p:spTree>
    <p:extLst>
      <p:ext uri="{BB962C8B-B14F-4D97-AF65-F5344CB8AC3E}">
        <p14:creationId xmlns:p14="http://schemas.microsoft.com/office/powerpoint/2010/main" val="6195877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76200"/>
            <a:ext cx="8077200" cy="1143000"/>
          </a:xfrm>
          <a:solidFill>
            <a:schemeClr val="tx2">
              <a:lumMod val="75000"/>
            </a:schemeClr>
          </a:solidFill>
        </p:spPr>
        <p:txBody>
          <a:bodyPr>
            <a:normAutofit fontScale="90000"/>
          </a:bodyPr>
          <a:lstStyle/>
          <a:p>
            <a:r>
              <a:rPr lang="en-US" b="1" dirty="0">
                <a:solidFill>
                  <a:srgbClr val="FFFF00"/>
                </a:solidFill>
              </a:rPr>
              <a:t>58 Ways to Improve Your Sales Presentations </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
        <p:nvSpPr>
          <p:cNvPr id="2" name="Content Placeholder 1"/>
          <p:cNvSpPr>
            <a:spLocks noGrp="1"/>
          </p:cNvSpPr>
          <p:nvPr>
            <p:ph idx="1"/>
          </p:nvPr>
        </p:nvSpPr>
        <p:spPr>
          <a:xfrm>
            <a:off x="457199" y="1295400"/>
            <a:ext cx="8543925" cy="5486400"/>
          </a:xfrm>
        </p:spPr>
        <p:txBody>
          <a:bodyPr>
            <a:noAutofit/>
          </a:bodyPr>
          <a:lstStyle/>
          <a:p>
            <a:r>
              <a:rPr lang="en-US" sz="2400" dirty="0" smtClean="0"/>
              <a:t>20</a:t>
            </a:r>
            <a:r>
              <a:rPr lang="en-US" sz="2400" dirty="0"/>
              <a:t>. </a:t>
            </a:r>
            <a:r>
              <a:rPr lang="en-US" sz="2400" b="1" dirty="0"/>
              <a:t>Increase the number of presentations you make. </a:t>
            </a:r>
            <a:r>
              <a:rPr lang="en-US" sz="2400" dirty="0"/>
              <a:t>The more people you present to, the better you will get. However, avoid falling into the trap of thinking you </a:t>
            </a:r>
            <a:r>
              <a:rPr lang="en-US" sz="2400" dirty="0" smtClean="0"/>
              <a:t>can’t </a:t>
            </a:r>
            <a:r>
              <a:rPr lang="en-US" sz="2400" dirty="0"/>
              <a:t>improve. </a:t>
            </a:r>
          </a:p>
          <a:p>
            <a:r>
              <a:rPr lang="en-US" sz="2400" dirty="0"/>
              <a:t>21. </a:t>
            </a:r>
            <a:r>
              <a:rPr lang="en-US" sz="2400" b="1" dirty="0"/>
              <a:t>Vary your pace. </a:t>
            </a:r>
            <a:r>
              <a:rPr lang="en-US" sz="2400" dirty="0"/>
              <a:t>Most people develop a pattern of speaking and maintain the same pace throughout their entire presentation. Changing your pace helps keep your </a:t>
            </a:r>
            <a:r>
              <a:rPr lang="en-US" sz="2400" dirty="0" smtClean="0"/>
              <a:t>group’s </a:t>
            </a:r>
            <a:r>
              <a:rPr lang="en-US" sz="2400" dirty="0"/>
              <a:t>attention and makes you more interesting to listen to. </a:t>
            </a:r>
          </a:p>
          <a:p>
            <a:r>
              <a:rPr lang="en-US" sz="2400" dirty="0"/>
              <a:t>22. </a:t>
            </a:r>
            <a:r>
              <a:rPr lang="en-US" sz="2400" b="1" dirty="0"/>
              <a:t>Learn to be comfortable with silence. </a:t>
            </a:r>
            <a:r>
              <a:rPr lang="en-US" sz="2400" dirty="0"/>
              <a:t>Great presenters know the impact and powerful of a well-timed pause. However, many people are uncomfortable with the silence that follows</a:t>
            </a:r>
            <a:r>
              <a:rPr lang="en-US" sz="2400" dirty="0" smtClean="0"/>
              <a:t>.</a:t>
            </a:r>
            <a:endParaRPr lang="en-US" sz="2400" dirty="0"/>
          </a:p>
          <a:p>
            <a:r>
              <a:rPr lang="en-US" sz="2400" dirty="0"/>
              <a:t>23. </a:t>
            </a:r>
            <a:r>
              <a:rPr lang="en-US" sz="2400" b="1" dirty="0"/>
              <a:t>Be conversational. </a:t>
            </a:r>
            <a:r>
              <a:rPr lang="en-US" sz="2400" dirty="0"/>
              <a:t>Speak as though you are talking with a friend. It changes the dynamics and tone of the presentation and gives it more impact. </a:t>
            </a:r>
            <a:r>
              <a:rPr lang="en-US" sz="2400" dirty="0" smtClean="0"/>
              <a:t> </a:t>
            </a:r>
            <a:endParaRPr lang="en-US" sz="2400" dirty="0"/>
          </a:p>
          <a:p>
            <a:endParaRPr lang="en-US" sz="2400" dirty="0"/>
          </a:p>
        </p:txBody>
      </p:sp>
    </p:spTree>
    <p:extLst>
      <p:ext uri="{BB962C8B-B14F-4D97-AF65-F5344CB8AC3E}">
        <p14:creationId xmlns:p14="http://schemas.microsoft.com/office/powerpoint/2010/main" val="37660772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76200"/>
            <a:ext cx="8077200" cy="1143000"/>
          </a:xfrm>
          <a:solidFill>
            <a:schemeClr val="tx2">
              <a:lumMod val="75000"/>
            </a:schemeClr>
          </a:solidFill>
        </p:spPr>
        <p:txBody>
          <a:bodyPr>
            <a:normAutofit fontScale="90000"/>
          </a:bodyPr>
          <a:lstStyle/>
          <a:p>
            <a:r>
              <a:rPr lang="en-US" b="1" dirty="0">
                <a:solidFill>
                  <a:srgbClr val="FFFF00"/>
                </a:solidFill>
              </a:rPr>
              <a:t>58 Ways to Improve Your Sales Presentations </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
        <p:nvSpPr>
          <p:cNvPr id="2" name="Content Placeholder 1"/>
          <p:cNvSpPr>
            <a:spLocks noGrp="1"/>
          </p:cNvSpPr>
          <p:nvPr>
            <p:ph idx="1"/>
          </p:nvPr>
        </p:nvSpPr>
        <p:spPr>
          <a:xfrm>
            <a:off x="228599" y="1371600"/>
            <a:ext cx="8772525" cy="5486400"/>
          </a:xfrm>
        </p:spPr>
        <p:txBody>
          <a:bodyPr>
            <a:normAutofit fontScale="85000" lnSpcReduction="20000"/>
          </a:bodyPr>
          <a:lstStyle/>
          <a:p>
            <a:r>
              <a:rPr lang="en-US" dirty="0" smtClean="0"/>
              <a:t>24</a:t>
            </a:r>
            <a:r>
              <a:rPr lang="en-US" dirty="0"/>
              <a:t>. </a:t>
            </a:r>
            <a:r>
              <a:rPr lang="en-US" b="1" dirty="0"/>
              <a:t>Maintain your natural tone and pitch. </a:t>
            </a:r>
            <a:r>
              <a:rPr lang="en-US" dirty="0" smtClean="0"/>
              <a:t>I’ve </a:t>
            </a:r>
            <a:r>
              <a:rPr lang="en-US" dirty="0"/>
              <a:t>noticed many sales people raise their voice an octave or two when they are talking to customers. Your sales voice should be the same as the tone you use with your friends and coworkers. </a:t>
            </a:r>
          </a:p>
          <a:p>
            <a:r>
              <a:rPr lang="en-US" dirty="0"/>
              <a:t>25. </a:t>
            </a:r>
            <a:r>
              <a:rPr lang="en-US" b="1" dirty="0"/>
              <a:t>Pause before responding to a question. </a:t>
            </a:r>
            <a:r>
              <a:rPr lang="en-US" dirty="0"/>
              <a:t>Give thought to your response and avoid spewing out a response. Many a sale has been lost or a concession made by someone who has spoken without thinking. </a:t>
            </a:r>
          </a:p>
          <a:p>
            <a:r>
              <a:rPr lang="en-US" dirty="0"/>
              <a:t>26. </a:t>
            </a:r>
            <a:r>
              <a:rPr lang="en-US" b="1" dirty="0"/>
              <a:t>Believe in your product or service. </a:t>
            </a:r>
            <a:r>
              <a:rPr lang="en-US" dirty="0"/>
              <a:t>If you don't, your customer won't either. Your confidence increases when you believe in what you sell and that confidence is very noticeable to others. </a:t>
            </a:r>
          </a:p>
          <a:p>
            <a:r>
              <a:rPr lang="en-US" dirty="0"/>
              <a:t>27. </a:t>
            </a:r>
            <a:r>
              <a:rPr lang="en-US" b="1" dirty="0"/>
              <a:t>Be passionate. </a:t>
            </a:r>
            <a:r>
              <a:rPr lang="en-US" dirty="0"/>
              <a:t>Your passion for your product or service must shine through in your presentations. </a:t>
            </a:r>
          </a:p>
          <a:p>
            <a:pPr marL="0" indent="0">
              <a:buNone/>
            </a:pPr>
            <a:endParaRPr lang="en-US" dirty="0"/>
          </a:p>
          <a:p>
            <a:endParaRPr lang="en-US" dirty="0"/>
          </a:p>
        </p:txBody>
      </p:sp>
    </p:spTree>
    <p:extLst>
      <p:ext uri="{BB962C8B-B14F-4D97-AF65-F5344CB8AC3E}">
        <p14:creationId xmlns:p14="http://schemas.microsoft.com/office/powerpoint/2010/main" val="17566571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76200"/>
            <a:ext cx="8077200" cy="1143000"/>
          </a:xfrm>
          <a:solidFill>
            <a:schemeClr val="tx2">
              <a:lumMod val="75000"/>
            </a:schemeClr>
          </a:solidFill>
        </p:spPr>
        <p:txBody>
          <a:bodyPr>
            <a:normAutofit fontScale="90000"/>
          </a:bodyPr>
          <a:lstStyle/>
          <a:p>
            <a:r>
              <a:rPr lang="en-US" b="1" dirty="0">
                <a:solidFill>
                  <a:srgbClr val="FFFF00"/>
                </a:solidFill>
              </a:rPr>
              <a:t>58 Ways to Improve Your Sales Presentations </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
        <p:nvSpPr>
          <p:cNvPr id="2" name="Content Placeholder 1"/>
          <p:cNvSpPr>
            <a:spLocks noGrp="1"/>
          </p:cNvSpPr>
          <p:nvPr>
            <p:ph idx="1"/>
          </p:nvPr>
        </p:nvSpPr>
        <p:spPr>
          <a:xfrm>
            <a:off x="76200" y="1219200"/>
            <a:ext cx="9067800" cy="5638800"/>
          </a:xfrm>
        </p:spPr>
        <p:txBody>
          <a:bodyPr>
            <a:noAutofit/>
          </a:bodyPr>
          <a:lstStyle/>
          <a:p>
            <a:r>
              <a:rPr lang="en-US" sz="2100" dirty="0" smtClean="0"/>
              <a:t>28. </a:t>
            </a:r>
            <a:r>
              <a:rPr lang="en-US" sz="2100" b="1" dirty="0" smtClean="0"/>
              <a:t>Be prepared. </a:t>
            </a:r>
            <a:r>
              <a:rPr lang="en-US" sz="2100" dirty="0" smtClean="0"/>
              <a:t>Preparation is THE more important aspect of a success sales presentation. What information MUST be included and what details are „nice-to-have”? What objections might be expressed? What concerns could your prospect have? </a:t>
            </a:r>
          </a:p>
          <a:p>
            <a:r>
              <a:rPr lang="en-US" sz="2100" dirty="0" smtClean="0"/>
              <a:t>29. </a:t>
            </a:r>
            <a:r>
              <a:rPr lang="en-US" sz="2100" b="1" dirty="0" smtClean="0"/>
              <a:t>Establish your objectives before EVERY sales presentation. </a:t>
            </a:r>
            <a:r>
              <a:rPr lang="en-US" sz="2100" dirty="0" smtClean="0"/>
              <a:t>Presentations can have a variety of objectives including; educational, business review, forecasting, new product information, relationship building, etc. Each type of presentation requires a slightly different approach. </a:t>
            </a:r>
          </a:p>
          <a:p>
            <a:r>
              <a:rPr lang="en-US" sz="2100" dirty="0" smtClean="0"/>
              <a:t>30. </a:t>
            </a:r>
            <a:r>
              <a:rPr lang="en-US" sz="2100" b="1" dirty="0" smtClean="0"/>
              <a:t>Consider your audience. </a:t>
            </a:r>
            <a:r>
              <a:rPr lang="en-US" sz="2100" dirty="0" smtClean="0"/>
              <a:t>Who will be attending the presentation? What is their knowledge of the topic? What is their position/title in the company? Different people require different information and delivery which means you need to modify your approach accordingly. </a:t>
            </a:r>
          </a:p>
          <a:p>
            <a:r>
              <a:rPr lang="en-US" sz="2100" dirty="0" smtClean="0"/>
              <a:t>31. </a:t>
            </a:r>
            <a:r>
              <a:rPr lang="en-US" sz="2100" b="1" dirty="0" smtClean="0"/>
              <a:t>Plan your approach. </a:t>
            </a:r>
            <a:r>
              <a:rPr lang="en-US" sz="2100" dirty="0" smtClean="0"/>
              <a:t>For example, if most of the people attending the presentation are technical people, make sure you provide plenty of detail and information. Your presentation and approach will be different if you are presenting to shop floor managers instead of an office manager or a Vice President of Sales. </a:t>
            </a:r>
            <a:endParaRPr lang="en-US" sz="2100" dirty="0"/>
          </a:p>
        </p:txBody>
      </p:sp>
    </p:spTree>
    <p:extLst>
      <p:ext uri="{BB962C8B-B14F-4D97-AF65-F5344CB8AC3E}">
        <p14:creationId xmlns:p14="http://schemas.microsoft.com/office/powerpoint/2010/main" val="32519907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TotalTime>
  <Words>2684</Words>
  <Application>Microsoft Office PowerPoint</Application>
  <PresentationFormat>On-screen Show (4:3)</PresentationFormat>
  <Paragraphs>92</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58 Ways to Improve Your Sales Presentations </vt:lpstr>
      <vt:lpstr>58 Ways to Improve Your Sales Presentations </vt:lpstr>
      <vt:lpstr>58 Ways to Improve Your Sales Presentations </vt:lpstr>
      <vt:lpstr>58 Ways to Improve Your Sales Presentations </vt:lpstr>
      <vt:lpstr>58 Ways to Improve Your Sales Presentations </vt:lpstr>
      <vt:lpstr>58 Ways to Improve Your Sales Presentations </vt:lpstr>
      <vt:lpstr>58 Ways to Improve Your Sales Presentations </vt:lpstr>
      <vt:lpstr>58 Ways to Improve Your Sales Presentations </vt:lpstr>
      <vt:lpstr>58 Ways to Improve Your Sales Presentations </vt:lpstr>
      <vt:lpstr>58 Ways to Improve Your Sales Presentations </vt:lpstr>
      <vt:lpstr>58 Ways to Improve Your Sales Presentations </vt:lpstr>
      <vt:lpstr>58 Ways to Improve Your Sales Presentations </vt:lpstr>
      <vt:lpstr>58 Ways to Improve Your Sales Presentations </vt:lpstr>
      <vt:lpstr>58 Ways to Improve Your Sales Presentations </vt:lpstr>
      <vt:lpstr>58 Ways to Improve Your Sales Presentations </vt:lpstr>
      <vt:lpstr>58 Ways to Improve Your Sales Presentations </vt:lpstr>
      <vt:lpstr>58 Ways to Improve Your Sales Presentations </vt:lpstr>
      <vt:lpstr>58 Ways to Improve Your Sales Presentations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List of Presentations</dc:title>
  <dc:creator>JW Owens</dc:creator>
  <cp:lastModifiedBy>JW Owens</cp:lastModifiedBy>
  <cp:revision>13</cp:revision>
  <dcterms:created xsi:type="dcterms:W3CDTF">2019-02-07T22:26:28Z</dcterms:created>
  <dcterms:modified xsi:type="dcterms:W3CDTF">2019-02-23T18:24:55Z</dcterms:modified>
</cp:coreProperties>
</file>