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0" r:id="rId3"/>
    <p:sldId id="261" r:id="rId4"/>
    <p:sldId id="269" r:id="rId5"/>
    <p:sldId id="270" r:id="rId6"/>
    <p:sldId id="262" r:id="rId7"/>
    <p:sldId id="271" r:id="rId8"/>
    <p:sldId id="263" r:id="rId9"/>
    <p:sldId id="268"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8315" r="28315"/>
          <a:stretch>
            <a:fillRect/>
          </a:stretch>
        </p:blipFill>
        <p:spPr/>
      </p:pic>
      <p:sp>
        <p:nvSpPr>
          <p:cNvPr id="4" name="Rectangle 3"/>
          <p:cNvSpPr/>
          <p:nvPr/>
        </p:nvSpPr>
        <p:spPr>
          <a:xfrm>
            <a:off x="76200" y="787401"/>
            <a:ext cx="4648200" cy="1879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750921"/>
            <a:ext cx="4639656" cy="992279"/>
          </a:xfrm>
        </p:spPr>
        <p:txBody>
          <a:bodyPr>
            <a:noAutofit/>
          </a:bodyPr>
          <a:lstStyle/>
          <a:p>
            <a:pPr algn="ctr"/>
            <a:r>
              <a:rPr lang="en-US" altLang="en-US" sz="4400" b="1" dirty="0">
                <a:solidFill>
                  <a:srgbClr val="FFFF00"/>
                </a:solidFill>
              </a:rPr>
              <a:t>How to Turn Your Sales Team Into a “Category of One”</a:t>
            </a:r>
            <a:endParaRPr lang="en-US" sz="4400"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342</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95702" y="1468437"/>
            <a:ext cx="5605423" cy="4264928"/>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76200" y="1447800"/>
            <a:ext cx="8915400" cy="5334000"/>
          </a:xfrm>
        </p:spPr>
        <p:txBody>
          <a:bodyPr>
            <a:normAutofit lnSpcReduction="10000"/>
          </a:bodyPr>
          <a:lstStyle/>
          <a:p>
            <a:pPr marL="0" indent="0">
              <a:lnSpc>
                <a:spcPct val="80000"/>
              </a:lnSpc>
              <a:buNone/>
            </a:pPr>
            <a:r>
              <a:rPr lang="en-US" altLang="en-US" sz="3000" b="1" dirty="0"/>
              <a:t>How to Turn Your Sales Team Into a “Category of One</a:t>
            </a:r>
            <a:r>
              <a:rPr lang="en-US" altLang="en-US" sz="3000" b="1" dirty="0" smtClean="0"/>
              <a:t>”</a:t>
            </a:r>
          </a:p>
          <a:p>
            <a:pPr marL="0" indent="0">
              <a:lnSpc>
                <a:spcPct val="80000"/>
              </a:lnSpc>
              <a:buNone/>
            </a:pPr>
            <a:r>
              <a:rPr lang="en-US" altLang="en-US" sz="3000" dirty="0" smtClean="0"/>
              <a:t> </a:t>
            </a:r>
          </a:p>
          <a:p>
            <a:pPr marL="0" indent="0">
              <a:lnSpc>
                <a:spcPct val="80000"/>
              </a:lnSpc>
              <a:buNone/>
            </a:pPr>
            <a:r>
              <a:rPr lang="en-US" altLang="en-US" sz="2400" b="1" dirty="0" smtClean="0"/>
              <a:t>Some </a:t>
            </a:r>
            <a:r>
              <a:rPr lang="en-US" altLang="en-US" sz="2400" b="1" dirty="0"/>
              <a:t>companies aren’t just leaders in their categories, they’re the only company in their category. </a:t>
            </a:r>
            <a:endParaRPr lang="en-US" altLang="en-US" sz="2400" b="1" dirty="0" smtClean="0"/>
          </a:p>
          <a:p>
            <a:pPr marL="0" indent="0">
              <a:lnSpc>
                <a:spcPct val="80000"/>
              </a:lnSpc>
              <a:buNone/>
            </a:pPr>
            <a:r>
              <a:rPr lang="en-US" altLang="en-US" sz="2400" dirty="0" smtClean="0"/>
              <a:t>When </a:t>
            </a:r>
            <a:r>
              <a:rPr lang="en-US" altLang="en-US" sz="2400" dirty="0"/>
              <a:t>you think of rental car companies who will deliver the car to your door, for instance, you think of Enterprise; when you think about buying books or music online, you think of Amazon.com. </a:t>
            </a:r>
            <a:endParaRPr lang="en-US" altLang="en-US" sz="2400" dirty="0" smtClean="0"/>
          </a:p>
          <a:p>
            <a:pPr marL="0" indent="0">
              <a:lnSpc>
                <a:spcPct val="80000"/>
              </a:lnSpc>
              <a:buNone/>
            </a:pPr>
            <a:endParaRPr lang="en-US" altLang="en-US" sz="2400" dirty="0" smtClean="0"/>
          </a:p>
          <a:p>
            <a:pPr marL="0" indent="0">
              <a:lnSpc>
                <a:spcPct val="80000"/>
              </a:lnSpc>
              <a:buNone/>
            </a:pPr>
            <a:r>
              <a:rPr lang="en-US" altLang="en-US" sz="2400" b="1" dirty="0" smtClean="0">
                <a:solidFill>
                  <a:srgbClr val="0070C0"/>
                </a:solidFill>
              </a:rPr>
              <a:t>So </a:t>
            </a:r>
            <a:r>
              <a:rPr lang="en-US" altLang="en-US" sz="2400" b="1" dirty="0">
                <a:solidFill>
                  <a:srgbClr val="0070C0"/>
                </a:solidFill>
              </a:rPr>
              <a:t>what is it that makes these Category of One companies stand apart? </a:t>
            </a:r>
            <a:endParaRPr lang="en-US" altLang="en-US" sz="2400" b="1" dirty="0" smtClean="0">
              <a:solidFill>
                <a:srgbClr val="0070C0"/>
              </a:solidFill>
            </a:endParaRPr>
          </a:p>
          <a:p>
            <a:pPr marL="0" indent="0">
              <a:lnSpc>
                <a:spcPct val="80000"/>
              </a:lnSpc>
              <a:buNone/>
            </a:pPr>
            <a:endParaRPr lang="en-US" altLang="en-US" sz="2400" b="1" dirty="0" smtClean="0">
              <a:solidFill>
                <a:srgbClr val="0070C0"/>
              </a:solidFill>
            </a:endParaRPr>
          </a:p>
          <a:p>
            <a:pPr marL="0" indent="0">
              <a:lnSpc>
                <a:spcPct val="80000"/>
              </a:lnSpc>
              <a:buNone/>
            </a:pPr>
            <a:r>
              <a:rPr lang="en-US" altLang="en-US" sz="2400" b="1" dirty="0" smtClean="0"/>
              <a:t>They </a:t>
            </a:r>
            <a:r>
              <a:rPr lang="en-US" altLang="en-US" sz="2400" b="1" dirty="0"/>
              <a:t>are driven by a single focus: the </a:t>
            </a:r>
            <a:r>
              <a:rPr lang="en-US" altLang="en-US" sz="2400" b="1" dirty="0" smtClean="0"/>
              <a:t>customer. </a:t>
            </a:r>
          </a:p>
          <a:p>
            <a:pPr marL="0" indent="0">
              <a:lnSpc>
                <a:spcPct val="80000"/>
              </a:lnSpc>
              <a:buNone/>
            </a:pPr>
            <a:endParaRPr lang="en-US" altLang="en-US" sz="2400" dirty="0" smtClean="0"/>
          </a:p>
          <a:p>
            <a:pPr marL="0" indent="0">
              <a:lnSpc>
                <a:spcPct val="80000"/>
              </a:lnSpc>
              <a:buNone/>
            </a:pPr>
            <a:r>
              <a:rPr lang="en-US" altLang="en-US" sz="2400" dirty="0" smtClean="0"/>
              <a:t>Get </a:t>
            </a:r>
            <a:r>
              <a:rPr lang="en-US" altLang="en-US" sz="2400" dirty="0"/>
              <a:t>your sales team to follow the </a:t>
            </a:r>
            <a:r>
              <a:rPr lang="en-US" altLang="en-US" sz="2400" b="1" dirty="0"/>
              <a:t>three rules</a:t>
            </a:r>
            <a:r>
              <a:rPr lang="en-US" altLang="en-US" sz="2400" dirty="0"/>
              <a:t> these companies follow and you’ll have a </a:t>
            </a:r>
            <a:r>
              <a:rPr lang="en-US" altLang="en-US" sz="2400" b="1" dirty="0"/>
              <a:t>“Category of One” sales team. </a:t>
            </a:r>
            <a:r>
              <a:rPr lang="en-US" altLang="en-US" sz="1100" b="1" dirty="0"/>
              <a:t/>
            </a:r>
            <a:br>
              <a:rPr lang="en-US" altLang="en-US" sz="1100" b="1" dirty="0"/>
            </a:br>
            <a:endParaRPr lang="en-US" altLang="en-US" sz="1100" b="1" dirty="0"/>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159570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1447800"/>
            <a:ext cx="8915400" cy="5334000"/>
          </a:xfrm>
        </p:spPr>
        <p:txBody>
          <a:bodyPr>
            <a:normAutofit/>
          </a:bodyPr>
          <a:lstStyle/>
          <a:p>
            <a:pPr marL="0" indent="0">
              <a:lnSpc>
                <a:spcPct val="80000"/>
              </a:lnSpc>
              <a:buNone/>
            </a:pPr>
            <a:r>
              <a:rPr lang="en-US" altLang="en-US" sz="3600" b="1" dirty="0" smtClean="0"/>
              <a:t>Rule </a:t>
            </a:r>
            <a:r>
              <a:rPr lang="en-US" altLang="en-US" sz="3600" b="1" dirty="0"/>
              <a:t>#1:</a:t>
            </a:r>
            <a:r>
              <a:rPr lang="en-US" altLang="en-US" sz="3600" dirty="0"/>
              <a:t> </a:t>
            </a:r>
            <a:r>
              <a:rPr lang="en-US" altLang="en-US" sz="3600" b="1" i="1" dirty="0"/>
              <a:t>Know more about the customer than anyone else.</a:t>
            </a:r>
            <a:r>
              <a:rPr lang="en-US" altLang="en-US" sz="3600" b="1" dirty="0"/>
              <a:t> </a:t>
            </a:r>
            <a:endParaRPr lang="en-US" altLang="en-US" sz="3600" b="1" dirty="0" smtClean="0"/>
          </a:p>
          <a:p>
            <a:pPr marL="0" indent="0">
              <a:lnSpc>
                <a:spcPct val="80000"/>
              </a:lnSpc>
              <a:buNone/>
            </a:pPr>
            <a:endParaRPr lang="en-US" altLang="en-US" sz="2000" dirty="0" smtClean="0"/>
          </a:p>
          <a:p>
            <a:pPr marL="0" indent="0">
              <a:lnSpc>
                <a:spcPct val="80000"/>
              </a:lnSpc>
              <a:buNone/>
            </a:pPr>
            <a:r>
              <a:rPr lang="en-US" altLang="en-US" sz="2800" b="1" dirty="0" smtClean="0"/>
              <a:t>Sales </a:t>
            </a:r>
            <a:r>
              <a:rPr lang="en-US" altLang="en-US" sz="2800" b="1" dirty="0"/>
              <a:t>people generally balk at this rule. </a:t>
            </a:r>
            <a:endParaRPr lang="en-US" altLang="en-US" sz="2800" b="1" dirty="0" smtClean="0"/>
          </a:p>
          <a:p>
            <a:pPr marL="0" indent="0">
              <a:lnSpc>
                <a:spcPct val="80000"/>
              </a:lnSpc>
              <a:buNone/>
            </a:pPr>
            <a:endParaRPr lang="en-US" altLang="en-US" sz="2800" b="1" dirty="0"/>
          </a:p>
          <a:p>
            <a:pPr marL="0" indent="0">
              <a:lnSpc>
                <a:spcPct val="80000"/>
              </a:lnSpc>
              <a:buNone/>
            </a:pPr>
            <a:r>
              <a:rPr lang="en-US" altLang="en-US" sz="2800" dirty="0" smtClean="0"/>
              <a:t>They </a:t>
            </a:r>
            <a:r>
              <a:rPr lang="en-US" altLang="en-US" sz="2800" dirty="0"/>
              <a:t>say they don’t have time to research prospective customers because they need to be out making sales calls. </a:t>
            </a:r>
            <a:endParaRPr lang="en-US" altLang="en-US" sz="2800" dirty="0" smtClean="0"/>
          </a:p>
          <a:p>
            <a:pPr marL="0" indent="0">
              <a:lnSpc>
                <a:spcPct val="80000"/>
              </a:lnSpc>
              <a:buNone/>
            </a:pPr>
            <a:endParaRPr lang="en-US" altLang="en-US" sz="2800" dirty="0" smtClean="0"/>
          </a:p>
          <a:p>
            <a:pPr marL="0" indent="0">
              <a:lnSpc>
                <a:spcPct val="80000"/>
              </a:lnSpc>
              <a:buNone/>
            </a:pPr>
            <a:r>
              <a:rPr lang="en-US" altLang="en-US" sz="2800" dirty="0" smtClean="0"/>
              <a:t>Yet </a:t>
            </a:r>
            <a:r>
              <a:rPr lang="en-US" altLang="en-US" sz="2800" dirty="0"/>
              <a:t>unmatched customer knowledge going into the call is the single most powerful sales tool there </a:t>
            </a:r>
            <a:r>
              <a:rPr lang="en-US" altLang="en-US" sz="2800" dirty="0" smtClean="0"/>
              <a:t>is.</a:t>
            </a:r>
          </a:p>
          <a:p>
            <a:pPr marL="0" indent="0">
              <a:lnSpc>
                <a:spcPct val="80000"/>
              </a:lnSpc>
              <a:buNone/>
            </a:pPr>
            <a:r>
              <a:rPr lang="en-US" altLang="en-US" sz="2800" dirty="0" smtClean="0"/>
              <a:t> </a:t>
            </a:r>
          </a:p>
          <a:p>
            <a:pPr marL="0" indent="0" algn="ctr">
              <a:lnSpc>
                <a:spcPct val="80000"/>
              </a:lnSpc>
              <a:buNone/>
            </a:pPr>
            <a:r>
              <a:rPr lang="en-US" altLang="en-US" sz="3600" b="1" dirty="0" smtClean="0"/>
              <a:t>Here’s </a:t>
            </a:r>
            <a:r>
              <a:rPr lang="en-US" altLang="en-US" sz="3600" b="1" dirty="0"/>
              <a:t>an example</a:t>
            </a:r>
            <a:r>
              <a:rPr lang="en-US" altLang="en-US" sz="3600" b="1" dirty="0" smtClean="0"/>
              <a:t>:</a:t>
            </a:r>
            <a:endParaRPr lang="en-US" altLang="en-US" sz="3600" b="1" dirty="0"/>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219162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1295400"/>
            <a:ext cx="8915400" cy="5486400"/>
          </a:xfrm>
        </p:spPr>
        <p:txBody>
          <a:bodyPr>
            <a:noAutofit/>
          </a:bodyPr>
          <a:lstStyle/>
          <a:p>
            <a:pPr marL="0" indent="0">
              <a:lnSpc>
                <a:spcPct val="80000"/>
              </a:lnSpc>
              <a:buNone/>
            </a:pPr>
            <a:r>
              <a:rPr lang="en-US" altLang="en-US" sz="3600" b="1" dirty="0" smtClean="0"/>
              <a:t>Here’s THE </a:t>
            </a:r>
            <a:r>
              <a:rPr lang="en-US" altLang="en-US" sz="3600" b="1" dirty="0"/>
              <a:t>example: </a:t>
            </a:r>
            <a:endParaRPr lang="en-US" altLang="en-US" sz="3600" b="1" dirty="0" smtClean="0"/>
          </a:p>
          <a:p>
            <a:pPr marL="0" indent="0">
              <a:lnSpc>
                <a:spcPct val="80000"/>
              </a:lnSpc>
              <a:buNone/>
            </a:pPr>
            <a:r>
              <a:rPr lang="en-US" altLang="en-US" dirty="0" smtClean="0"/>
              <a:t>A </a:t>
            </a:r>
            <a:r>
              <a:rPr lang="en-US" altLang="en-US" dirty="0"/>
              <a:t>few years ago, a bank contacted </a:t>
            </a:r>
            <a:r>
              <a:rPr lang="en-US" altLang="en-US" dirty="0" smtClean="0"/>
              <a:t>3 consultants </a:t>
            </a:r>
            <a:r>
              <a:rPr lang="en-US" altLang="en-US" dirty="0"/>
              <a:t>and asked them each to </a:t>
            </a:r>
            <a:r>
              <a:rPr lang="en-US" altLang="en-US" b="1" dirty="0"/>
              <a:t>prepare a proposal </a:t>
            </a:r>
            <a:r>
              <a:rPr lang="en-US" altLang="en-US" dirty="0"/>
              <a:t>on ways the bank could increase its retail market share. </a:t>
            </a:r>
            <a:endParaRPr lang="en-US" altLang="en-US" dirty="0" smtClean="0"/>
          </a:p>
          <a:p>
            <a:pPr marL="0" indent="0">
              <a:lnSpc>
                <a:spcPct val="80000"/>
              </a:lnSpc>
              <a:buNone/>
            </a:pPr>
            <a:r>
              <a:rPr lang="en-US" altLang="en-US" dirty="0" smtClean="0"/>
              <a:t>The </a:t>
            </a:r>
            <a:r>
              <a:rPr lang="en-US" altLang="en-US" dirty="0"/>
              <a:t>proposals would be delivered separately to a selection committee via conference call. </a:t>
            </a:r>
            <a:r>
              <a:rPr lang="en-US" altLang="en-US" dirty="0" smtClean="0"/>
              <a:t>When </a:t>
            </a:r>
            <a:r>
              <a:rPr lang="en-US" altLang="en-US" dirty="0"/>
              <a:t>the day arrived, </a:t>
            </a:r>
            <a:r>
              <a:rPr lang="en-US" altLang="en-US" dirty="0" smtClean="0"/>
              <a:t>ONE </a:t>
            </a:r>
            <a:r>
              <a:rPr lang="en-US" altLang="en-US" dirty="0"/>
              <a:t>launched into his presentation like this: </a:t>
            </a:r>
            <a:r>
              <a:rPr lang="en-US" altLang="en-US" sz="2800" b="1" i="1" dirty="0"/>
              <a:t>“This is not the time for you to be thinking about increasing market share. You have many customers out there, particularly your older customers, who are going to be very nervous and wondering whether they should stay with you or move their business to a competitor</a:t>
            </a:r>
            <a:r>
              <a:rPr lang="en-US" altLang="en-US" sz="2800" b="1" i="1" dirty="0" smtClean="0"/>
              <a:t>.”</a:t>
            </a:r>
            <a:endParaRPr lang="en-US" altLang="en-US" sz="2800" i="1" dirty="0"/>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19444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1371600"/>
            <a:ext cx="8915400" cy="5410200"/>
          </a:xfrm>
        </p:spPr>
        <p:txBody>
          <a:bodyPr>
            <a:noAutofit/>
          </a:bodyPr>
          <a:lstStyle/>
          <a:p>
            <a:pPr marL="0" indent="0">
              <a:lnSpc>
                <a:spcPct val="80000"/>
              </a:lnSpc>
              <a:buNone/>
            </a:pPr>
            <a:r>
              <a:rPr lang="en-US" altLang="en-US" sz="3600" b="1" dirty="0" smtClean="0"/>
              <a:t>Here’s THE example CONT: </a:t>
            </a:r>
          </a:p>
          <a:p>
            <a:pPr marL="0" indent="0">
              <a:lnSpc>
                <a:spcPct val="80000"/>
              </a:lnSpc>
              <a:buNone/>
            </a:pPr>
            <a:r>
              <a:rPr lang="en-US" altLang="en-US" dirty="0" smtClean="0"/>
              <a:t>He </a:t>
            </a:r>
            <a:r>
              <a:rPr lang="en-US" altLang="en-US" dirty="0"/>
              <a:t>went on to outline the concerns that were uppermost with the bank’s employees and customers following the bank’s sale the previous weekend. </a:t>
            </a:r>
            <a:r>
              <a:rPr lang="en-US" altLang="en-US" sz="2800" b="1" i="1" dirty="0"/>
              <a:t>“With this surprise </a:t>
            </a:r>
            <a:r>
              <a:rPr lang="en-US" altLang="en-US" sz="2800" b="1" i="1" dirty="0" smtClean="0"/>
              <a:t>sale you’ve </a:t>
            </a:r>
            <a:r>
              <a:rPr lang="en-US" altLang="en-US" sz="2800" b="1" i="1" dirty="0"/>
              <a:t>got some immediate issues that I think I can help you deal with.” </a:t>
            </a:r>
            <a:endParaRPr lang="en-US" altLang="en-US" sz="2800" b="1" i="1" dirty="0" smtClean="0"/>
          </a:p>
          <a:p>
            <a:pPr marL="0" indent="0">
              <a:lnSpc>
                <a:spcPct val="80000"/>
              </a:lnSpc>
              <a:buNone/>
            </a:pPr>
            <a:r>
              <a:rPr lang="en-US" altLang="en-US" dirty="0" smtClean="0"/>
              <a:t>There </a:t>
            </a:r>
            <a:r>
              <a:rPr lang="en-US" altLang="en-US" dirty="0"/>
              <a:t>was a long silence </a:t>
            </a:r>
            <a:r>
              <a:rPr lang="en-US" altLang="en-US" dirty="0" smtClean="0"/>
              <a:t>and </a:t>
            </a:r>
            <a:r>
              <a:rPr lang="en-US" altLang="en-US" dirty="0"/>
              <a:t>thought he’d blown it. Then the chairman came on the line and said, </a:t>
            </a:r>
            <a:r>
              <a:rPr lang="en-US" altLang="en-US" sz="2800" b="1" i="1" dirty="0" smtClean="0"/>
              <a:t>“You’ve </a:t>
            </a:r>
            <a:r>
              <a:rPr lang="en-US" altLang="en-US" sz="2800" b="1" i="1" dirty="0"/>
              <a:t>got the job.” </a:t>
            </a:r>
            <a:endParaRPr lang="en-US" altLang="en-US" sz="2800" b="1" i="1" dirty="0" smtClean="0"/>
          </a:p>
          <a:p>
            <a:pPr marL="0" indent="0">
              <a:lnSpc>
                <a:spcPct val="80000"/>
              </a:lnSpc>
              <a:buNone/>
            </a:pPr>
            <a:r>
              <a:rPr lang="en-US" altLang="en-US" dirty="0" smtClean="0"/>
              <a:t>As </a:t>
            </a:r>
            <a:r>
              <a:rPr lang="en-US" altLang="en-US" dirty="0"/>
              <a:t>it turned out, </a:t>
            </a:r>
            <a:r>
              <a:rPr lang="en-US" altLang="en-US" b="1" dirty="0"/>
              <a:t>none of the other consultants knew the bank had been sold</a:t>
            </a:r>
            <a:r>
              <a:rPr lang="en-US" altLang="en-US" dirty="0"/>
              <a:t>. </a:t>
            </a:r>
            <a:r>
              <a:rPr lang="en-US" altLang="en-US" dirty="0" smtClean="0"/>
              <a:t>He </a:t>
            </a:r>
            <a:r>
              <a:rPr lang="en-US" altLang="en-US" dirty="0"/>
              <a:t>won the sale </a:t>
            </a:r>
            <a:r>
              <a:rPr lang="en-US" altLang="en-US" dirty="0" smtClean="0"/>
              <a:t>–</a:t>
            </a:r>
            <a:r>
              <a:rPr lang="en-US" altLang="en-US" b="1" dirty="0" smtClean="0"/>
              <a:t>on </a:t>
            </a:r>
            <a:r>
              <a:rPr lang="en-US" altLang="en-US" b="1" dirty="0"/>
              <a:t>his knowledge of the customer</a:t>
            </a:r>
            <a:r>
              <a:rPr lang="en-US" altLang="en-US" dirty="0"/>
              <a:t>. </a:t>
            </a:r>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145522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1371600"/>
            <a:ext cx="8991600" cy="5334000"/>
          </a:xfrm>
        </p:spPr>
        <p:txBody>
          <a:bodyPr>
            <a:noAutofit/>
          </a:bodyPr>
          <a:lstStyle/>
          <a:p>
            <a:pPr marL="0" indent="0">
              <a:lnSpc>
                <a:spcPct val="80000"/>
              </a:lnSpc>
              <a:buNone/>
            </a:pPr>
            <a:r>
              <a:rPr lang="en-US" altLang="en-US" sz="3600" b="1" dirty="0" smtClean="0"/>
              <a:t>Rule </a:t>
            </a:r>
            <a:r>
              <a:rPr lang="en-US" altLang="en-US" sz="3600" b="1" dirty="0"/>
              <a:t>#2: </a:t>
            </a:r>
            <a:r>
              <a:rPr lang="en-US" altLang="en-US" sz="3600" b="1" i="1" dirty="0"/>
              <a:t>Get closer to the customer than anyone else.</a:t>
            </a:r>
            <a:r>
              <a:rPr lang="en-US" altLang="en-US" sz="3600" b="1" dirty="0"/>
              <a:t> </a:t>
            </a:r>
            <a:endParaRPr lang="en-US" altLang="en-US" sz="3600" b="1" dirty="0" smtClean="0"/>
          </a:p>
          <a:p>
            <a:pPr marL="0" indent="0">
              <a:lnSpc>
                <a:spcPct val="80000"/>
              </a:lnSpc>
              <a:buNone/>
            </a:pPr>
            <a:r>
              <a:rPr lang="en-US" altLang="en-US" sz="3600" dirty="0" smtClean="0"/>
              <a:t>You’ve </a:t>
            </a:r>
            <a:r>
              <a:rPr lang="en-US" altLang="en-US" sz="3600" dirty="0"/>
              <a:t>likely heard this a hundred times before, but do you know how to do it? </a:t>
            </a:r>
            <a:endParaRPr lang="en-US" altLang="en-US" sz="3600" dirty="0" smtClean="0"/>
          </a:p>
          <a:p>
            <a:pPr marL="0" indent="0">
              <a:lnSpc>
                <a:spcPct val="80000"/>
              </a:lnSpc>
              <a:buNone/>
            </a:pPr>
            <a:endParaRPr lang="en-US" altLang="en-US" sz="3600" dirty="0" smtClean="0"/>
          </a:p>
          <a:p>
            <a:pPr marL="0" indent="0">
              <a:lnSpc>
                <a:spcPct val="80000"/>
              </a:lnSpc>
              <a:buNone/>
            </a:pPr>
            <a:r>
              <a:rPr lang="en-US" altLang="en-US" sz="3600" b="1" dirty="0" smtClean="0"/>
              <a:t>Here’s </a:t>
            </a:r>
            <a:r>
              <a:rPr lang="en-US" altLang="en-US" sz="3600" b="1" dirty="0"/>
              <a:t>the secret: </a:t>
            </a:r>
            <a:r>
              <a:rPr lang="en-US" altLang="en-US" sz="3600" dirty="0"/>
              <a:t>you sell to markets of one. </a:t>
            </a:r>
            <a:endParaRPr lang="en-US" altLang="en-US" sz="3600" dirty="0" smtClean="0"/>
          </a:p>
          <a:p>
            <a:pPr marL="0" indent="0">
              <a:lnSpc>
                <a:spcPct val="80000"/>
              </a:lnSpc>
              <a:buNone/>
            </a:pPr>
            <a:endParaRPr lang="en-US" altLang="en-US" sz="2800" b="1" i="1" dirty="0"/>
          </a:p>
          <a:p>
            <a:pPr marL="0" indent="0">
              <a:lnSpc>
                <a:spcPct val="80000"/>
              </a:lnSpc>
              <a:buNone/>
            </a:pPr>
            <a:r>
              <a:rPr lang="en-US" altLang="en-US" sz="2400" b="1" i="1" dirty="0" smtClean="0"/>
              <a:t>“</a:t>
            </a:r>
            <a:r>
              <a:rPr lang="en-US" altLang="en-US" sz="2400" b="1" i="1" dirty="0"/>
              <a:t>The days of marketing to a demographic model are </a:t>
            </a:r>
            <a:r>
              <a:rPr lang="en-US" altLang="en-US" sz="2400" b="1" i="1" dirty="0" smtClean="0"/>
              <a:t>over, you </a:t>
            </a:r>
            <a:r>
              <a:rPr lang="en-US" altLang="en-US" sz="2400" b="1" i="1" dirty="0"/>
              <a:t>are targeting male customers of a particular age who are in a certain income range and live in a specified geographic area, then you will probably lose to your competitor who is targeting me. Me. </a:t>
            </a:r>
            <a:r>
              <a:rPr lang="en-US" altLang="en-US" sz="2400" b="1" i="1" dirty="0" smtClean="0"/>
              <a:t>A </a:t>
            </a:r>
            <a:r>
              <a:rPr lang="en-US" altLang="en-US" sz="2400" b="1" i="1" dirty="0"/>
              <a:t>marketing target of one.” </a:t>
            </a:r>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344912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1295400"/>
            <a:ext cx="9067800" cy="5562600"/>
          </a:xfrm>
        </p:spPr>
        <p:txBody>
          <a:bodyPr>
            <a:noAutofit/>
          </a:bodyPr>
          <a:lstStyle/>
          <a:p>
            <a:pPr marL="0" indent="0">
              <a:lnSpc>
                <a:spcPct val="80000"/>
              </a:lnSpc>
              <a:buNone/>
            </a:pPr>
            <a:r>
              <a:rPr lang="en-US" altLang="en-US" b="1" dirty="0" smtClean="0"/>
              <a:t>RULE #2 </a:t>
            </a:r>
            <a:r>
              <a:rPr lang="en-US" altLang="en-US" sz="2000" b="1" dirty="0" smtClean="0"/>
              <a:t>cont.</a:t>
            </a:r>
          </a:p>
          <a:p>
            <a:pPr marL="0" indent="0">
              <a:lnSpc>
                <a:spcPct val="80000"/>
              </a:lnSpc>
              <a:buNone/>
            </a:pPr>
            <a:r>
              <a:rPr lang="en-US" altLang="en-US" sz="2600" dirty="0" smtClean="0"/>
              <a:t>In </a:t>
            </a:r>
            <a:r>
              <a:rPr lang="en-US" altLang="en-US" sz="2600" dirty="0"/>
              <a:t>other words, you can’t get close to your customers by a group at a time, you need to do it one customer at a time. Take the example of Mike, who sells men’s clothing and to whom </a:t>
            </a:r>
            <a:r>
              <a:rPr lang="en-US" altLang="en-US" sz="2600" dirty="0" smtClean="0"/>
              <a:t>a salesperson </a:t>
            </a:r>
            <a:r>
              <a:rPr lang="en-US" altLang="en-US" sz="2600" dirty="0"/>
              <a:t>returns again and again. </a:t>
            </a:r>
            <a:endParaRPr lang="en-US" altLang="en-US" sz="2600" dirty="0" smtClean="0"/>
          </a:p>
          <a:p>
            <a:pPr marL="0" indent="0">
              <a:lnSpc>
                <a:spcPct val="80000"/>
              </a:lnSpc>
              <a:buNone/>
            </a:pPr>
            <a:r>
              <a:rPr lang="en-US" altLang="en-US" sz="2600" dirty="0" smtClean="0"/>
              <a:t>The salespeople </a:t>
            </a:r>
            <a:r>
              <a:rPr lang="en-US" altLang="en-US" sz="2600" dirty="0"/>
              <a:t>keeps going back because over the years, Mike has </a:t>
            </a:r>
            <a:r>
              <a:rPr lang="en-US" altLang="en-US" sz="2600" b="1" dirty="0"/>
              <a:t>paid attention to what </a:t>
            </a:r>
            <a:r>
              <a:rPr lang="en-US" altLang="en-US" sz="2600" b="1" dirty="0" smtClean="0"/>
              <a:t>the salesperson </a:t>
            </a:r>
            <a:r>
              <a:rPr lang="en-US" altLang="en-US" sz="2600" b="1" dirty="0"/>
              <a:t>likes </a:t>
            </a:r>
            <a:r>
              <a:rPr lang="en-US" altLang="en-US" sz="2600" dirty="0"/>
              <a:t>and how he wants to do business – and when those preferences have changed. </a:t>
            </a:r>
            <a:r>
              <a:rPr lang="en-US" altLang="en-US" sz="2600" b="1" dirty="0"/>
              <a:t>He calls </a:t>
            </a:r>
            <a:r>
              <a:rPr lang="en-US" altLang="en-US" sz="2600" b="1" dirty="0" smtClean="0"/>
              <a:t>the salesperson </a:t>
            </a:r>
            <a:r>
              <a:rPr lang="en-US" altLang="en-US" sz="2600" b="1" dirty="0"/>
              <a:t>when certain items come in that he knows </a:t>
            </a:r>
            <a:r>
              <a:rPr lang="en-US" altLang="en-US" sz="2600" b="1" dirty="0" smtClean="0"/>
              <a:t>he </a:t>
            </a:r>
            <a:r>
              <a:rPr lang="en-US" altLang="en-US" sz="2600" b="1" dirty="0"/>
              <a:t>likes</a:t>
            </a:r>
            <a:r>
              <a:rPr lang="en-US" altLang="en-US" sz="2600" dirty="0"/>
              <a:t>. He knows he can wave and leave </a:t>
            </a:r>
            <a:r>
              <a:rPr lang="en-US" altLang="en-US" sz="2600" dirty="0" smtClean="0"/>
              <a:t>him </a:t>
            </a:r>
            <a:r>
              <a:rPr lang="en-US" altLang="en-US" sz="2600" dirty="0"/>
              <a:t>alone when he comes into the store because </a:t>
            </a:r>
            <a:r>
              <a:rPr lang="en-US" altLang="en-US" sz="2600" dirty="0" smtClean="0"/>
              <a:t>he </a:t>
            </a:r>
            <a:r>
              <a:rPr lang="en-US" altLang="en-US" sz="2600" dirty="0"/>
              <a:t>is happy browsing for a long time, but Mike is there in a flash when </a:t>
            </a:r>
            <a:r>
              <a:rPr lang="en-US" altLang="en-US" sz="2600" dirty="0" smtClean="0"/>
              <a:t>he </a:t>
            </a:r>
            <a:r>
              <a:rPr lang="en-US" altLang="en-US" sz="2600" dirty="0"/>
              <a:t>has a question. </a:t>
            </a:r>
            <a:endParaRPr lang="en-US" altLang="en-US" sz="2600" dirty="0" smtClean="0"/>
          </a:p>
          <a:p>
            <a:pPr marL="0" indent="0">
              <a:lnSpc>
                <a:spcPct val="80000"/>
              </a:lnSpc>
              <a:buNone/>
            </a:pPr>
            <a:r>
              <a:rPr lang="en-US" altLang="en-US" sz="2000" b="1" i="1" dirty="0" smtClean="0"/>
              <a:t>“</a:t>
            </a:r>
            <a:r>
              <a:rPr lang="en-US" altLang="en-US" sz="2000" b="1" i="1" dirty="0"/>
              <a:t>Mike isn’t focused on what he wants to sell. Mike is focused on whom he is selling to. And that gets him closer to me,” </a:t>
            </a:r>
            <a:r>
              <a:rPr lang="en-US" altLang="en-US" sz="2800" dirty="0"/>
              <a:t>says </a:t>
            </a:r>
            <a:r>
              <a:rPr lang="en-US" altLang="en-US" sz="2800" dirty="0" smtClean="0"/>
              <a:t>the salesperson. </a:t>
            </a:r>
            <a:r>
              <a:rPr lang="en-US" altLang="en-US" sz="2400" b="1" i="1" dirty="0"/>
              <a:t>“</a:t>
            </a:r>
            <a:r>
              <a:rPr lang="en-US" altLang="en-US" sz="2000" b="1" i="1" dirty="0"/>
              <a:t>The knowledge comes first, the closeness comes next.” </a:t>
            </a:r>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100015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1371600"/>
            <a:ext cx="9144000" cy="5486400"/>
          </a:xfrm>
        </p:spPr>
        <p:txBody>
          <a:bodyPr>
            <a:noAutofit/>
          </a:bodyPr>
          <a:lstStyle/>
          <a:p>
            <a:pPr marL="0" indent="0">
              <a:lnSpc>
                <a:spcPct val="80000"/>
              </a:lnSpc>
              <a:buNone/>
            </a:pPr>
            <a:r>
              <a:rPr lang="en-US" altLang="en-US" sz="3600" b="1" dirty="0" smtClean="0"/>
              <a:t>Rule </a:t>
            </a:r>
            <a:r>
              <a:rPr lang="en-US" altLang="en-US" sz="3600" b="1" dirty="0"/>
              <a:t>#3: </a:t>
            </a:r>
            <a:r>
              <a:rPr lang="en-US" altLang="en-US" sz="3600" b="1" i="1" dirty="0"/>
              <a:t>Emotionally connect with the customer better than anyone else.</a:t>
            </a:r>
            <a:r>
              <a:rPr lang="en-US" altLang="en-US" sz="3600" b="1" dirty="0"/>
              <a:t> </a:t>
            </a:r>
            <a:endParaRPr lang="en-US" altLang="en-US" sz="3600" b="1" dirty="0" smtClean="0"/>
          </a:p>
          <a:p>
            <a:pPr marL="0" indent="0">
              <a:lnSpc>
                <a:spcPct val="80000"/>
              </a:lnSpc>
              <a:buNone/>
            </a:pPr>
            <a:r>
              <a:rPr lang="en-US" altLang="en-US" sz="2800" dirty="0" smtClean="0"/>
              <a:t>It’s </a:t>
            </a:r>
            <a:r>
              <a:rPr lang="en-US" altLang="en-US" sz="2800" dirty="0"/>
              <a:t>extremely difficult to gain </a:t>
            </a:r>
            <a:r>
              <a:rPr lang="en-US" altLang="en-US" sz="2800" b="1" dirty="0"/>
              <a:t>Category of One </a:t>
            </a:r>
            <a:r>
              <a:rPr lang="en-US" altLang="en-US" sz="2800" dirty="0"/>
              <a:t>status with your customers unless you create a strong emotional connection with them. An </a:t>
            </a:r>
            <a:r>
              <a:rPr lang="en-US" altLang="en-US" sz="2800" b="1" dirty="0"/>
              <a:t>emotional connection </a:t>
            </a:r>
            <a:r>
              <a:rPr lang="en-US" altLang="en-US" sz="2800" dirty="0"/>
              <a:t>takes you to the highest level of business where deals are an act of friendship. </a:t>
            </a:r>
            <a:r>
              <a:rPr lang="en-US" altLang="en-US" sz="2800" b="1" dirty="0"/>
              <a:t>So how do you create an emotional connection?</a:t>
            </a:r>
            <a:r>
              <a:rPr lang="en-US" altLang="en-US" sz="2800" dirty="0"/>
              <a:t> You do it </a:t>
            </a:r>
            <a:r>
              <a:rPr lang="en-US" altLang="en-US" sz="2800" b="1" dirty="0"/>
              <a:t>over time</a:t>
            </a:r>
            <a:r>
              <a:rPr lang="en-US" altLang="en-US" sz="2800" dirty="0"/>
              <a:t>, with a series small actions that take place on a personal level. </a:t>
            </a:r>
            <a:r>
              <a:rPr lang="en-US" altLang="en-US" sz="2800" b="1" dirty="0"/>
              <a:t>You do it by </a:t>
            </a:r>
            <a:r>
              <a:rPr lang="en-US" altLang="en-US" sz="2800" dirty="0"/>
              <a:t>remembering a customer’s birthday with a hand-written note; by asking about your client’s children, by name; by sending, instead of a generic brochure, an article on Japanese rock gardens that you saw in a magazine on an airplane because your customer once expressed an interest in this subject. </a:t>
            </a:r>
            <a:r>
              <a:rPr lang="en-US" altLang="en-US" sz="2400" b="1" i="1" dirty="0" smtClean="0"/>
              <a:t>“</a:t>
            </a:r>
            <a:r>
              <a:rPr lang="en-US" altLang="en-US" sz="2400" b="1" i="1" dirty="0"/>
              <a:t>It’s tiny actions by regular people that create the most powerful force in business.”. </a:t>
            </a:r>
            <a:br>
              <a:rPr lang="en-US" altLang="en-US" sz="2400" b="1" i="1" dirty="0"/>
            </a:br>
            <a:endParaRPr lang="en-US" altLang="en-US" sz="2800" b="1" i="1" dirty="0"/>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397843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1371600"/>
            <a:ext cx="8763000" cy="5334000"/>
          </a:xfrm>
        </p:spPr>
        <p:txBody>
          <a:bodyPr>
            <a:normAutofit/>
          </a:bodyPr>
          <a:lstStyle/>
          <a:p>
            <a:pPr marL="0" indent="0">
              <a:lnSpc>
                <a:spcPct val="80000"/>
              </a:lnSpc>
              <a:buNone/>
            </a:pPr>
            <a:r>
              <a:rPr lang="en-US" altLang="en-US" sz="3600" b="1" dirty="0"/>
              <a:t>W</a:t>
            </a:r>
            <a:r>
              <a:rPr lang="en-US" altLang="en-US" sz="3600" b="1" dirty="0" smtClean="0"/>
              <a:t>hat </a:t>
            </a:r>
            <a:r>
              <a:rPr lang="en-US" altLang="en-US" sz="3600" b="1" dirty="0"/>
              <a:t>is it that makes these Category of One companies stand apart</a:t>
            </a:r>
            <a:r>
              <a:rPr lang="en-US" altLang="en-US" sz="3600" b="1" dirty="0" smtClean="0"/>
              <a:t>?</a:t>
            </a:r>
          </a:p>
          <a:p>
            <a:pPr marL="0" indent="0">
              <a:lnSpc>
                <a:spcPct val="80000"/>
              </a:lnSpc>
              <a:buNone/>
            </a:pPr>
            <a:r>
              <a:rPr lang="en-US" altLang="en-US" sz="3600" b="1" dirty="0" smtClean="0"/>
              <a:t> </a:t>
            </a:r>
          </a:p>
          <a:p>
            <a:pPr marL="0" indent="0" algn="ctr">
              <a:lnSpc>
                <a:spcPct val="80000"/>
              </a:lnSpc>
              <a:buNone/>
            </a:pPr>
            <a:r>
              <a:rPr lang="en-US" altLang="en-US" sz="3600" b="1" dirty="0" smtClean="0"/>
              <a:t>They </a:t>
            </a:r>
            <a:r>
              <a:rPr lang="en-US" altLang="en-US" sz="3600" b="1" dirty="0"/>
              <a:t>are driven by a single focus: </a:t>
            </a:r>
            <a:endParaRPr lang="en-US" altLang="en-US" sz="3600" b="1" dirty="0" smtClean="0"/>
          </a:p>
          <a:p>
            <a:pPr marL="0" indent="0" algn="ctr">
              <a:lnSpc>
                <a:spcPct val="80000"/>
              </a:lnSpc>
              <a:buNone/>
            </a:pPr>
            <a:r>
              <a:rPr lang="en-US" altLang="en-US" sz="4800" b="1" dirty="0">
                <a:solidFill>
                  <a:srgbClr val="FF0000"/>
                </a:solidFill>
              </a:rPr>
              <a:t>T</a:t>
            </a:r>
            <a:r>
              <a:rPr lang="en-US" altLang="en-US" sz="4800" b="1" dirty="0" smtClean="0">
                <a:solidFill>
                  <a:srgbClr val="FF0000"/>
                </a:solidFill>
              </a:rPr>
              <a:t>he Customer</a:t>
            </a:r>
          </a:p>
          <a:p>
            <a:pPr marL="0" indent="0">
              <a:lnSpc>
                <a:spcPct val="80000"/>
              </a:lnSpc>
              <a:buNone/>
            </a:pPr>
            <a:endParaRPr lang="en-US" altLang="en-US" sz="3600" b="1" dirty="0" smtClean="0"/>
          </a:p>
          <a:p>
            <a:pPr marL="0" indent="0">
              <a:lnSpc>
                <a:spcPct val="80000"/>
              </a:lnSpc>
              <a:buNone/>
            </a:pPr>
            <a:r>
              <a:rPr lang="en-US" altLang="en-US" sz="3600" b="1" dirty="0" smtClean="0"/>
              <a:t>Get </a:t>
            </a:r>
            <a:r>
              <a:rPr lang="en-US" altLang="en-US" sz="3600" b="1" dirty="0"/>
              <a:t>your sales team to follow the three rules these companies follow and you’ll have a </a:t>
            </a:r>
            <a:r>
              <a:rPr lang="en-US" altLang="en-US" sz="3600" b="1" dirty="0">
                <a:solidFill>
                  <a:srgbClr val="FF0000"/>
                </a:solidFill>
              </a:rPr>
              <a:t>“Category of One” </a:t>
            </a:r>
            <a:r>
              <a:rPr lang="en-US" altLang="en-US" sz="3600" b="1" dirty="0"/>
              <a:t>sales team. </a:t>
            </a:r>
            <a:r>
              <a:rPr lang="en-US" altLang="en-US" sz="2800" b="1" dirty="0"/>
              <a:t/>
            </a:r>
            <a:br>
              <a:rPr lang="en-US" altLang="en-US" sz="2800" b="1" dirty="0"/>
            </a:br>
            <a:r>
              <a:rPr lang="en-US" altLang="en-US" sz="1100" dirty="0"/>
              <a:t/>
            </a:r>
            <a:br>
              <a:rPr lang="en-US" altLang="en-US" sz="1100" dirty="0"/>
            </a:br>
            <a:endParaRPr lang="en-US" altLang="en-US" sz="1100" dirty="0"/>
          </a:p>
        </p:txBody>
      </p:sp>
      <p:sp>
        <p:nvSpPr>
          <p:cNvPr id="6" name="Title 1"/>
          <p:cNvSpPr>
            <a:spLocks noGrp="1"/>
          </p:cNvSpPr>
          <p:nvPr>
            <p:ph type="title"/>
          </p:nvPr>
        </p:nvSpPr>
        <p:spPr>
          <a:xfrm>
            <a:off x="76200" y="32657"/>
            <a:ext cx="8229600" cy="1268866"/>
          </a:xfrm>
          <a:solidFill>
            <a:schemeClr val="tx2">
              <a:lumMod val="75000"/>
            </a:schemeClr>
          </a:solidFill>
        </p:spPr>
        <p:txBody>
          <a:bodyPr>
            <a:noAutofit/>
          </a:bodyPr>
          <a:lstStyle/>
          <a:p>
            <a:r>
              <a:rPr lang="en-US" altLang="en-US" sz="4000" b="1" dirty="0">
                <a:solidFill>
                  <a:srgbClr val="FFFF00"/>
                </a:solidFill>
              </a:rPr>
              <a:t>How to Turn Your Sales Team Into a “Category of One”</a:t>
            </a:r>
            <a:endParaRPr lang="en-US" sz="4000" dirty="0">
              <a:solidFill>
                <a:srgbClr val="FFFF00"/>
              </a:solidFill>
            </a:endParaRPr>
          </a:p>
        </p:txBody>
      </p:sp>
    </p:spTree>
    <p:extLst>
      <p:ext uri="{BB962C8B-B14F-4D97-AF65-F5344CB8AC3E}">
        <p14:creationId xmlns:p14="http://schemas.microsoft.com/office/powerpoint/2010/main" val="1544441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1262</Words>
  <Application>Microsoft Office PowerPoint</Application>
  <PresentationFormat>On-screen Show (4:3)</PresentationFormat>
  <Paragraphs>66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lpstr>How to Turn Your Sales Team Into a “Category of 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12</cp:revision>
  <dcterms:created xsi:type="dcterms:W3CDTF">2019-02-07T22:26:28Z</dcterms:created>
  <dcterms:modified xsi:type="dcterms:W3CDTF">2019-02-23T18:24:18Z</dcterms:modified>
</cp:coreProperties>
</file>