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8" r:id="rId3"/>
    <p:sldId id="260" r:id="rId4"/>
    <p:sldId id="261" r:id="rId5"/>
    <p:sldId id="263" r:id="rId6"/>
    <p:sldId id="264" r:id="rId7"/>
    <p:sldId id="276" r:id="rId8"/>
    <p:sldId id="275" r:id="rId9"/>
    <p:sldId id="278" r:id="rId10"/>
    <p:sldId id="277" r:id="rId11"/>
    <p:sldId id="25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70" autoAdjust="0"/>
    <p:restoredTop sz="94660"/>
  </p:normalViewPr>
  <p:slideViewPr>
    <p:cSldViewPr>
      <p:cViewPr>
        <p:scale>
          <a:sx n="75" d="100"/>
          <a:sy n="75" d="100"/>
        </p:scale>
        <p:origin x="-1836" y="-3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3BFB08-62EA-42D1-B198-6F988B2D7702}" type="datetimeFigureOut">
              <a:rPr lang="en-US" smtClean="0"/>
              <a:t>2/23/2019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DE7A97-58DD-4C64-88AA-DBFF7D3F8599}" type="slidenum">
              <a:rPr lang="en-US" smtClean="0"/>
              <a:t>‹#›</a:t>
            </a:fld>
            <a:endParaRPr lang="en-US"/>
          </a:p>
        </p:txBody>
      </p:sp>
    </p:spTree>
    <p:extLst>
      <p:ext uri="{BB962C8B-B14F-4D97-AF65-F5344CB8AC3E}">
        <p14:creationId xmlns:p14="http://schemas.microsoft.com/office/powerpoint/2010/main" val="2048494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To replace this picture, just select and delete it. Then use the Insert Picture icon to replace it with one of your own!</a:t>
            </a:r>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80108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878968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469299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6034381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4905377" y="0"/>
            <a:ext cx="4238622"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4692653" y="0"/>
            <a:ext cx="1254127"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4546602" y="0"/>
            <a:ext cx="1146174"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971551" y="1873584"/>
            <a:ext cx="3840480" cy="2560320"/>
          </a:xfrm>
        </p:spPr>
        <p:txBody>
          <a:bodyPr anchor="b">
            <a:normAutofit/>
          </a:bodyPr>
          <a:lstStyle>
            <a:lvl1pPr algn="l">
              <a:defRPr sz="4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71551" y="4572000"/>
            <a:ext cx="384048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5057777" y="0"/>
            <a:ext cx="4086223"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smtClean="0"/>
              <a:t>Click icon to add picture</a:t>
            </a:r>
            <a:endParaRPr lang="en-US"/>
          </a:p>
        </p:txBody>
      </p:sp>
    </p:spTree>
    <p:extLst>
      <p:ext uri="{BB962C8B-B14F-4D97-AF65-F5344CB8AC3E}">
        <p14:creationId xmlns:p14="http://schemas.microsoft.com/office/powerpoint/2010/main" val="2135370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357314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374888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4113029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A71BAC-B20C-4502-874F-C3F2184EF9EB}" type="datetimeFigureOut">
              <a:rPr lang="en-US" smtClean="0"/>
              <a:t>2/23/2019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28584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A71BAC-B20C-4502-874F-C3F2184EF9EB}" type="datetimeFigureOut">
              <a:rPr lang="en-US" smtClean="0"/>
              <a:t>2/23/2019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733519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A71BAC-B20C-4502-874F-C3F2184EF9EB}" type="datetimeFigureOut">
              <a:rPr lang="en-US" smtClean="0"/>
              <a:t>2/23/2019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252271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479638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831831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A71BAC-B20C-4502-874F-C3F2184EF9EB}" type="datetimeFigureOut">
              <a:rPr lang="en-US" smtClean="0"/>
              <a:t>2/23/2019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574375-F5CB-4601-9F40-DBA15B5354C6}" type="slidenum">
              <a:rPr lang="en-US" smtClean="0"/>
              <a:t>‹#›</a:t>
            </a:fld>
            <a:endParaRPr lang="en-US"/>
          </a:p>
        </p:txBody>
      </p:sp>
    </p:spTree>
    <p:extLst>
      <p:ext uri="{BB962C8B-B14F-4D97-AF65-F5344CB8AC3E}">
        <p14:creationId xmlns:p14="http://schemas.microsoft.com/office/powerpoint/2010/main" val="190853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Placeholder 13"/>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32244" r="32244"/>
          <a:stretch>
            <a:fillRect/>
          </a:stretch>
        </p:blipFill>
        <p:spPr/>
      </p:pic>
      <p:sp>
        <p:nvSpPr>
          <p:cNvPr id="4" name="Rectangle 3"/>
          <p:cNvSpPr/>
          <p:nvPr/>
        </p:nvSpPr>
        <p:spPr>
          <a:xfrm>
            <a:off x="76200" y="787401"/>
            <a:ext cx="4648200" cy="157843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 y="1447800"/>
            <a:ext cx="4639656" cy="992279"/>
          </a:xfrm>
        </p:spPr>
        <p:txBody>
          <a:bodyPr>
            <a:noAutofit/>
          </a:bodyPr>
          <a:lstStyle/>
          <a:p>
            <a:pPr algn="ctr"/>
            <a:r>
              <a:rPr lang="en-US" sz="3600" b="1" dirty="0">
                <a:solidFill>
                  <a:srgbClr val="FFFF00"/>
                </a:solidFill>
              </a:rPr>
              <a:t>7 Important Characteristics of Successful Salespeople</a:t>
            </a:r>
          </a:p>
        </p:txBody>
      </p:sp>
      <p:sp>
        <p:nvSpPr>
          <p:cNvPr id="3" name="Subtitle 2"/>
          <p:cNvSpPr>
            <a:spLocks noGrp="1"/>
          </p:cNvSpPr>
          <p:nvPr>
            <p:ph type="subTitle" idx="1"/>
          </p:nvPr>
        </p:nvSpPr>
        <p:spPr>
          <a:xfrm>
            <a:off x="685800" y="3810000"/>
            <a:ext cx="3840480" cy="1600200"/>
          </a:xfrm>
        </p:spPr>
        <p:txBody>
          <a:bodyPr/>
          <a:lstStyle/>
          <a:p>
            <a:r>
              <a:rPr lang="en-US" dirty="0" smtClean="0">
                <a:solidFill>
                  <a:schemeClr val="tx2"/>
                </a:solidFill>
              </a:rPr>
              <a:t>Presented by J.W. Owens</a:t>
            </a:r>
            <a:endParaRPr lang="en-US" dirty="0">
              <a:solidFill>
                <a:schemeClr val="tx2"/>
              </a:solidFill>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81856" y="4419600"/>
            <a:ext cx="1343025" cy="476251"/>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96522" y="6517822"/>
            <a:ext cx="671513" cy="238125"/>
          </a:xfrm>
          <a:prstGeom prst="rect">
            <a:avLst/>
          </a:prstGeom>
        </p:spPr>
      </p:pic>
      <p:sp>
        <p:nvSpPr>
          <p:cNvPr id="8" name="TextBox 7"/>
          <p:cNvSpPr txBox="1"/>
          <p:nvPr/>
        </p:nvSpPr>
        <p:spPr>
          <a:xfrm>
            <a:off x="767445" y="3034393"/>
            <a:ext cx="3371849" cy="523220"/>
          </a:xfrm>
          <a:prstGeom prst="rect">
            <a:avLst/>
          </a:prstGeom>
          <a:noFill/>
        </p:spPr>
        <p:txBody>
          <a:bodyPr wrap="square" rtlCol="0">
            <a:spAutoFit/>
          </a:bodyPr>
          <a:lstStyle/>
          <a:p>
            <a:pPr algn="ctr"/>
            <a:r>
              <a:rPr lang="en-US" sz="1400" b="1" dirty="0">
                <a:solidFill>
                  <a:schemeClr val="tx2"/>
                </a:solidFill>
              </a:rPr>
              <a:t>This is a series of </a:t>
            </a:r>
            <a:r>
              <a:rPr lang="en-US" sz="1400" b="1" dirty="0" smtClean="0">
                <a:solidFill>
                  <a:schemeClr val="tx2"/>
                </a:solidFill>
              </a:rPr>
              <a:t>Training </a:t>
            </a:r>
            <a:r>
              <a:rPr lang="en-US" sz="1400" b="1" dirty="0">
                <a:solidFill>
                  <a:schemeClr val="tx2"/>
                </a:solidFill>
              </a:rPr>
              <a:t>for your </a:t>
            </a:r>
            <a:r>
              <a:rPr lang="en-US" sz="1400" b="1" dirty="0" smtClean="0">
                <a:solidFill>
                  <a:schemeClr val="tx2"/>
                </a:solidFill>
              </a:rPr>
              <a:t>Management TEAM</a:t>
            </a:r>
            <a:endParaRPr lang="en-US" sz="1400" b="1" dirty="0">
              <a:solidFill>
                <a:schemeClr val="tx2"/>
              </a:solidFill>
            </a:endParaRPr>
          </a:p>
        </p:txBody>
      </p:sp>
      <p:sp>
        <p:nvSpPr>
          <p:cNvPr id="9" name="Rectangle 8"/>
          <p:cNvSpPr/>
          <p:nvPr/>
        </p:nvSpPr>
        <p:spPr>
          <a:xfrm>
            <a:off x="6629399" y="6426653"/>
            <a:ext cx="2438637" cy="431347"/>
          </a:xfrm>
          <a:prstGeom prst="rect">
            <a:avLst/>
          </a:prstGeom>
          <a:solidFill>
            <a:schemeClr val="tx1"/>
          </a:solidFill>
          <a:ln>
            <a:solidFill>
              <a:srgbClr val="8B35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FFFF00"/>
                </a:solidFill>
              </a:rPr>
              <a:t>Management - JWO 336</a:t>
            </a:r>
            <a:endParaRPr lang="en-US" sz="1200" b="1" dirty="0">
              <a:solidFill>
                <a:srgbClr val="FFFF00"/>
              </a:solidFill>
            </a:endParaRPr>
          </a:p>
        </p:txBody>
      </p:sp>
      <p:sp>
        <p:nvSpPr>
          <p:cNvPr id="12" name="TextBox 11"/>
          <p:cNvSpPr txBox="1"/>
          <p:nvPr/>
        </p:nvSpPr>
        <p:spPr>
          <a:xfrm>
            <a:off x="1039210" y="6153159"/>
            <a:ext cx="2569779" cy="646331"/>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Management </a:t>
            </a:r>
            <a:r>
              <a:rPr lang="en-US" b="1" smtClean="0">
                <a:solidFill>
                  <a:srgbClr val="0070C0"/>
                </a:solidFill>
                <a:latin typeface="Bodoni MT" panose="02070603080606020203" pitchFamily="18" charset="0"/>
              </a:rPr>
              <a:t>Perspective 303 </a:t>
            </a:r>
            <a:r>
              <a:rPr lang="en-US" b="1" dirty="0" smtClean="0">
                <a:solidFill>
                  <a:srgbClr val="0070C0"/>
                </a:solidFill>
                <a:latin typeface="Bodoni MT" panose="02070603080606020203" pitchFamily="18" charset="0"/>
              </a:rPr>
              <a:t>Series</a:t>
            </a:r>
            <a:endParaRPr lang="en-US" b="1" dirty="0">
              <a:solidFill>
                <a:srgbClr val="0070C0"/>
              </a:solidFill>
              <a:latin typeface="Bodoni MT" panose="02070603080606020203" pitchFamily="18" charset="0"/>
            </a:endParaRPr>
          </a:p>
        </p:txBody>
      </p:sp>
      <p:sp>
        <p:nvSpPr>
          <p:cNvPr id="11" name="TextBox 10"/>
          <p:cNvSpPr txBox="1"/>
          <p:nvPr/>
        </p:nvSpPr>
        <p:spPr>
          <a:xfrm>
            <a:off x="873579" y="163286"/>
            <a:ext cx="3355522" cy="369332"/>
          </a:xfrm>
          <a:prstGeom prst="rect">
            <a:avLst/>
          </a:prstGeom>
          <a:noFill/>
        </p:spPr>
        <p:txBody>
          <a:bodyPr wrap="square" rtlCol="0">
            <a:spAutoFit/>
          </a:bodyPr>
          <a:lstStyle/>
          <a:p>
            <a:pPr algn="ctr"/>
            <a:r>
              <a:rPr lang="en-US" b="1" dirty="0" smtClean="0">
                <a:solidFill>
                  <a:srgbClr val="0070C0"/>
                </a:solidFill>
                <a:latin typeface="Times New Roman" panose="02020603050405020304" pitchFamily="18" charset="0"/>
                <a:cs typeface="Times New Roman" panose="02020603050405020304" pitchFamily="18" charset="0"/>
              </a:rPr>
              <a:t>Special Management Series</a:t>
            </a:r>
            <a:endParaRPr lang="en-US"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7945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7 Important Characteristics of Successful Salespeople</a:t>
            </a:r>
          </a:p>
        </p:txBody>
      </p:sp>
      <p:sp>
        <p:nvSpPr>
          <p:cNvPr id="8" name="Content Placeholder 7"/>
          <p:cNvSpPr>
            <a:spLocks noGrp="1"/>
          </p:cNvSpPr>
          <p:nvPr>
            <p:ph idx="1"/>
          </p:nvPr>
        </p:nvSpPr>
        <p:spPr>
          <a:xfrm>
            <a:off x="98425" y="1295400"/>
            <a:ext cx="8915400" cy="5181600"/>
          </a:xfrm>
        </p:spPr>
        <p:txBody>
          <a:bodyPr>
            <a:normAutofit/>
          </a:bodyPr>
          <a:lstStyle/>
          <a:p>
            <a:pPr marL="0" indent="0" algn="ctr">
              <a:buNone/>
            </a:pPr>
            <a:r>
              <a:rPr lang="en-US" dirty="0"/>
              <a:t/>
            </a:r>
            <a:br>
              <a:rPr lang="en-US" dirty="0"/>
            </a:br>
            <a:r>
              <a:rPr lang="en-US" dirty="0"/>
              <a:t/>
            </a:r>
            <a:br>
              <a:rPr lang="en-US" dirty="0"/>
            </a:br>
            <a:r>
              <a:rPr lang="en-US" sz="4000" dirty="0"/>
              <a:t>It </a:t>
            </a:r>
            <a:r>
              <a:rPr lang="en-US" sz="4000" b="1" dirty="0"/>
              <a:t>requires time, effort and passion </a:t>
            </a:r>
            <a:r>
              <a:rPr lang="en-US" sz="4000" dirty="0"/>
              <a:t>in sales for anyone to take up these traits. In order to be the very best, you cannot be the average.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19937265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408" y="102734"/>
            <a:ext cx="7854043" cy="1268866"/>
          </a:xfrm>
          <a:solidFill>
            <a:schemeClr val="tx2">
              <a:lumMod val="75000"/>
            </a:schemeClr>
          </a:solidFill>
        </p:spPr>
        <p:txBody>
          <a:bodyPr>
            <a:noAutofit/>
          </a:bodyPr>
          <a:lstStyle/>
          <a:p>
            <a:r>
              <a:rPr lang="en-US" b="1" dirty="0">
                <a:solidFill>
                  <a:srgbClr val="FFFF00"/>
                </a:solidFill>
              </a:rPr>
              <a:t>7 Important Characteristics of Successful Salespeople</a:t>
            </a:r>
            <a:endParaRPr lang="en-US" dirty="0">
              <a:solidFill>
                <a:srgbClr val="FFFF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
        <p:nvSpPr>
          <p:cNvPr id="6" name="TextBox 5"/>
          <p:cNvSpPr txBox="1"/>
          <p:nvPr/>
        </p:nvSpPr>
        <p:spPr>
          <a:xfrm>
            <a:off x="302078" y="2133600"/>
            <a:ext cx="2865665" cy="1938992"/>
          </a:xfrm>
          <a:prstGeom prst="rect">
            <a:avLst/>
          </a:prstGeom>
          <a:noFill/>
        </p:spPr>
        <p:txBody>
          <a:bodyPr wrap="square" rtlCol="0">
            <a:spAutoFit/>
          </a:bodyPr>
          <a:lstStyle/>
          <a:p>
            <a:pPr algn="ctr"/>
            <a:r>
              <a:rPr lang="en-US" sz="6000" b="1" dirty="0" smtClean="0">
                <a:solidFill>
                  <a:schemeClr val="tx2"/>
                </a:solidFill>
              </a:rPr>
              <a:t>Good Selling !</a:t>
            </a:r>
            <a:endParaRPr lang="en-US" sz="6000" b="1" dirty="0">
              <a:solidFill>
                <a:schemeClr val="tx2"/>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531" y="4038600"/>
            <a:ext cx="1264020" cy="609600"/>
          </a:xfrm>
          <a:prstGeom prst="rect">
            <a:avLst/>
          </a:prstGeom>
        </p:spPr>
      </p:pic>
      <p:sp>
        <p:nvSpPr>
          <p:cNvPr id="8" name="Content Placeholder 7"/>
          <p:cNvSpPr txBox="1">
            <a:spLocks/>
          </p:cNvSpPr>
          <p:nvPr/>
        </p:nvSpPr>
        <p:spPr>
          <a:xfrm>
            <a:off x="0" y="6044137"/>
            <a:ext cx="9144000" cy="875508"/>
          </a:xfrm>
          <a:prstGeom prst="rect">
            <a:avLst/>
          </a:prstGeom>
        </p:spPr>
        <p:txBody>
          <a:bodyPr vert="horz" lIns="91440" tIns="45720" rIns="91440" bIns="45720" rtlCol="0">
            <a:normAutofit fontScale="92500" lnSpcReduction="10000"/>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0" indent="0">
              <a:buFont typeface="Arial" panose="020B0604020202020204" pitchFamily="34" charset="0"/>
              <a:buNone/>
            </a:pPr>
            <a:r>
              <a:rPr lang="en-US" sz="1100" dirty="0" smtClean="0"/>
              <a:t>Disclaimer: The information contained in this presentation is intended solely for your personal reference. Such information is subject to change without notice, its accuracy is not guaranteed and it may not contain all material information concerning J.W. Owens.  The Company makes no representation regarding, and assumes no responsibility or liability for, the accuracy or completeness of, or any errors or omissions in, any information contained herein. In addition, the information contains white papers , shared presentation from others, industry material, public or shared  information from others and J.W. Owens that may reflect the his current views with respect to future events and performance. This presentation does not constitute an offer or invitation to purchase or subscribe or to provide any service or advice, and no part of it shall form the basis of or be relied upon in connection with any contract, commitment or decision in relation thereto.</a:t>
            </a:r>
          </a:p>
          <a:p>
            <a:endParaRPr lang="en-US" dirty="0"/>
          </a:p>
        </p:txBody>
      </p:sp>
      <p:sp>
        <p:nvSpPr>
          <p:cNvPr id="9" name="TextBox 8"/>
          <p:cNvSpPr txBox="1"/>
          <p:nvPr/>
        </p:nvSpPr>
        <p:spPr>
          <a:xfrm>
            <a:off x="57151" y="1543050"/>
            <a:ext cx="3371849" cy="646331"/>
          </a:xfrm>
          <a:prstGeom prst="rect">
            <a:avLst/>
          </a:prstGeom>
          <a:noFill/>
        </p:spPr>
        <p:txBody>
          <a:bodyPr wrap="square" rtlCol="0">
            <a:spAutoFit/>
          </a:bodyPr>
          <a:lstStyle/>
          <a:p>
            <a:pPr algn="ctr"/>
            <a:r>
              <a:rPr lang="en-US" b="1" dirty="0"/>
              <a:t>This is a series of </a:t>
            </a:r>
            <a:r>
              <a:rPr lang="en-US" b="1" dirty="0" smtClean="0"/>
              <a:t>Training </a:t>
            </a:r>
            <a:r>
              <a:rPr lang="en-US" b="1" dirty="0"/>
              <a:t>for your </a:t>
            </a:r>
            <a:r>
              <a:rPr lang="en-US" b="1" dirty="0" smtClean="0"/>
              <a:t>Management TEAM</a:t>
            </a:r>
            <a:endParaRPr lang="en-US" b="1" dirty="0"/>
          </a:p>
        </p:txBody>
      </p:sp>
      <p:sp>
        <p:nvSpPr>
          <p:cNvPr id="10" name="TextBox 9"/>
          <p:cNvSpPr txBox="1"/>
          <p:nvPr/>
        </p:nvSpPr>
        <p:spPr>
          <a:xfrm>
            <a:off x="173429" y="4724400"/>
            <a:ext cx="3192236" cy="646331"/>
          </a:xfrm>
          <a:prstGeom prst="rect">
            <a:avLst/>
          </a:prstGeom>
          <a:noFill/>
        </p:spPr>
        <p:txBody>
          <a:bodyPr wrap="square" rtlCol="0">
            <a:spAutoFit/>
          </a:bodyPr>
          <a:lstStyle/>
          <a:p>
            <a:pPr algn="ctr"/>
            <a:r>
              <a:rPr lang="en-US" b="1" dirty="0" smtClean="0">
                <a:solidFill>
                  <a:srgbClr val="002060"/>
                </a:solidFill>
              </a:rPr>
              <a:t>J.W. Owens - 561-372-5922 results.jwowens@gmail.com </a:t>
            </a:r>
            <a:endParaRPr lang="en-US" b="1" dirty="0">
              <a:solidFill>
                <a:srgbClr val="002060"/>
              </a:solidFill>
            </a:endParaRPr>
          </a:p>
        </p:txBody>
      </p:sp>
      <p:sp>
        <p:nvSpPr>
          <p:cNvPr id="12" name="TextBox 11"/>
          <p:cNvSpPr txBox="1"/>
          <p:nvPr/>
        </p:nvSpPr>
        <p:spPr>
          <a:xfrm>
            <a:off x="484658" y="5410200"/>
            <a:ext cx="2569779" cy="646331"/>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Management Perspective 303 Series</a:t>
            </a:r>
            <a:endParaRPr lang="en-US" b="1" dirty="0">
              <a:solidFill>
                <a:srgbClr val="0070C0"/>
              </a:solidFill>
              <a:latin typeface="Bodoni MT" panose="02070603080606020203" pitchFamily="18" charset="0"/>
            </a:endParaRPr>
          </a:p>
        </p:txBody>
      </p:sp>
      <p:pic>
        <p:nvPicPr>
          <p:cNvPr id="5" name="Content Placeholder 4"/>
          <p:cNvPicPr>
            <a:picLocks noGrp="1" noChangeAspect="1"/>
          </p:cNvPicPr>
          <p:nvPr>
            <p:ph idx="1"/>
          </p:nvPr>
        </p:nvPicPr>
        <p:blipFill rotWithShape="1">
          <a:blip r:embed="rId3">
            <a:extLst>
              <a:ext uri="{28A0092B-C50C-407E-A947-70E740481C1C}">
                <a14:useLocalDpi xmlns:a14="http://schemas.microsoft.com/office/drawing/2010/main" val="0"/>
              </a:ext>
            </a:extLst>
          </a:blip>
          <a:srcRect r="47475"/>
          <a:stretch/>
        </p:blipFill>
        <p:spPr>
          <a:xfrm>
            <a:off x="3581399" y="1550520"/>
            <a:ext cx="5308601" cy="4393079"/>
          </a:xfrm>
        </p:spPr>
      </p:pic>
    </p:spTree>
    <p:extLst>
      <p:ext uri="{BB962C8B-B14F-4D97-AF65-F5344CB8AC3E}">
        <p14:creationId xmlns:p14="http://schemas.microsoft.com/office/powerpoint/2010/main" val="1107360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7 Important Characteristics of Successful Salespeople</a:t>
            </a:r>
          </a:p>
        </p:txBody>
      </p:sp>
      <p:sp>
        <p:nvSpPr>
          <p:cNvPr id="8" name="Content Placeholder 7"/>
          <p:cNvSpPr>
            <a:spLocks noGrp="1"/>
          </p:cNvSpPr>
          <p:nvPr>
            <p:ph idx="1"/>
          </p:nvPr>
        </p:nvSpPr>
        <p:spPr>
          <a:xfrm>
            <a:off x="152400" y="1371600"/>
            <a:ext cx="8991600" cy="5486400"/>
          </a:xfrm>
        </p:spPr>
        <p:txBody>
          <a:bodyPr>
            <a:normAutofit fontScale="62500" lnSpcReduction="20000"/>
          </a:bodyPr>
          <a:lstStyle/>
          <a:p>
            <a:pPr marL="0" indent="0">
              <a:buNone/>
            </a:pPr>
            <a:r>
              <a:rPr lang="en-US" dirty="0"/>
              <a:t/>
            </a:r>
            <a:br>
              <a:rPr lang="en-US" dirty="0"/>
            </a:br>
            <a:r>
              <a:rPr lang="en-US" b="1" dirty="0"/>
              <a:t>“Sell or be sold”. </a:t>
            </a:r>
            <a:r>
              <a:rPr lang="en-US" dirty="0"/>
              <a:t>Believe it or not, almost all of us has done a </a:t>
            </a:r>
            <a:r>
              <a:rPr lang="en-US" b="1" dirty="0"/>
              <a:t>“sales” </a:t>
            </a:r>
            <a:r>
              <a:rPr lang="en-US" dirty="0"/>
              <a:t>job or task before, even you don’t realize it.</a:t>
            </a:r>
            <a:br>
              <a:rPr lang="en-US" dirty="0"/>
            </a:br>
            <a:r>
              <a:rPr lang="en-US" dirty="0"/>
              <a:t/>
            </a:r>
            <a:br>
              <a:rPr lang="en-US" dirty="0"/>
            </a:br>
            <a:r>
              <a:rPr lang="en-US" dirty="0"/>
              <a:t>If you are trying to convince your parents to buy a toy for you when you are still a kid, you are doing a sales by trying to sell them the toy. You go for a job interview, you will try to sell </a:t>
            </a:r>
            <a:r>
              <a:rPr lang="en-US" b="1" dirty="0"/>
              <a:t>“yourself” </a:t>
            </a:r>
            <a:r>
              <a:rPr lang="en-US" dirty="0"/>
              <a:t>and your expertise to the interviewer in order to get yourself hired. When you try to convince someone to take action on something which will require them to spend money, you are doing </a:t>
            </a:r>
            <a:r>
              <a:rPr lang="en-US" b="1" dirty="0"/>
              <a:t>“sales”</a:t>
            </a:r>
            <a:r>
              <a:rPr lang="en-US" dirty="0"/>
              <a:t>,</a:t>
            </a:r>
            <a:r>
              <a:rPr lang="en-US" b="1" dirty="0"/>
              <a:t> </a:t>
            </a:r>
            <a:r>
              <a:rPr lang="en-US" dirty="0"/>
              <a:t>despite you get paid or not.</a:t>
            </a:r>
            <a:br>
              <a:rPr lang="en-US" dirty="0"/>
            </a:br>
            <a:r>
              <a:rPr lang="en-US" dirty="0"/>
              <a:t/>
            </a:r>
            <a:br>
              <a:rPr lang="en-US" dirty="0"/>
            </a:br>
            <a:r>
              <a:rPr lang="en-US" dirty="0"/>
              <a:t>Many youngsters start off their career with a sales job and it is actually a good start. Taking up a sales job put you into many kinds of difficult situations and you will meet a variety of people.</a:t>
            </a:r>
            <a:br>
              <a:rPr lang="en-US" dirty="0"/>
            </a:br>
            <a:r>
              <a:rPr lang="en-US" dirty="0"/>
              <a:t/>
            </a:r>
            <a:br>
              <a:rPr lang="en-US" dirty="0"/>
            </a:br>
            <a:r>
              <a:rPr lang="en-US" dirty="0"/>
              <a:t>Sales is not a tough job as many may think. It is almost the same as any other jobs. </a:t>
            </a:r>
            <a:r>
              <a:rPr lang="en-US" b="1" dirty="0"/>
              <a:t>Once you mastered the basics, </a:t>
            </a:r>
            <a:r>
              <a:rPr lang="en-US" dirty="0"/>
              <a:t>you will feel very comfortable when you are carrying out your sales job.</a:t>
            </a:r>
            <a:br>
              <a:rPr lang="en-US" dirty="0"/>
            </a:br>
            <a:r>
              <a:rPr lang="en-US" dirty="0"/>
              <a:t/>
            </a:r>
            <a:br>
              <a:rPr lang="en-US" dirty="0"/>
            </a:br>
            <a:r>
              <a:rPr lang="en-US" sz="5100" b="1" dirty="0"/>
              <a:t>Let’s take a look at some important characters of a successful salesperson</a:t>
            </a:r>
            <a:r>
              <a:rPr lang="en-US" sz="5100" b="1" dirty="0" smtClean="0"/>
              <a:t>.</a:t>
            </a:r>
            <a:endParaRPr lang="en-US" sz="51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22203905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7 Important Characteristics of Successful Salespeople</a:t>
            </a:r>
          </a:p>
        </p:txBody>
      </p:sp>
      <p:sp>
        <p:nvSpPr>
          <p:cNvPr id="8" name="Content Placeholder 7"/>
          <p:cNvSpPr>
            <a:spLocks noGrp="1"/>
          </p:cNvSpPr>
          <p:nvPr>
            <p:ph idx="1"/>
          </p:nvPr>
        </p:nvSpPr>
        <p:spPr>
          <a:xfrm>
            <a:off x="152400" y="1371600"/>
            <a:ext cx="8915400" cy="5486400"/>
          </a:xfrm>
        </p:spPr>
        <p:txBody>
          <a:bodyPr>
            <a:normAutofit fontScale="25000" lnSpcReduction="20000"/>
          </a:bodyPr>
          <a:lstStyle/>
          <a:p>
            <a:pPr marL="0" indent="0">
              <a:buNone/>
            </a:pPr>
            <a:r>
              <a:rPr lang="en-US" sz="11200" b="1" dirty="0" smtClean="0"/>
              <a:t>1.  Relationship building</a:t>
            </a:r>
            <a:endParaRPr lang="en-US" sz="11200" b="1" dirty="0"/>
          </a:p>
          <a:p>
            <a:pPr marL="0" indent="0">
              <a:buNone/>
            </a:pPr>
            <a:r>
              <a:rPr lang="en-US" sz="8000" dirty="0"/>
              <a:t>Good salespeople do not go to a meeting just to make a sale. </a:t>
            </a:r>
            <a:r>
              <a:rPr lang="en-US" sz="8000" b="1" dirty="0"/>
              <a:t>They treat a meeting as a platform to build good relationship with the client</a:t>
            </a:r>
            <a:r>
              <a:rPr lang="en-US" sz="8000" dirty="0"/>
              <a:t>, treating them as a friend. On the first meeting there can be totally zero mention of the product or service at all. There may be a minor hinting, but it will be very subtle.</a:t>
            </a:r>
            <a:br>
              <a:rPr lang="en-US" sz="8000" dirty="0"/>
            </a:br>
            <a:r>
              <a:rPr lang="en-US" sz="8000" dirty="0"/>
              <a:t/>
            </a:r>
            <a:br>
              <a:rPr lang="en-US" sz="8000" dirty="0"/>
            </a:br>
            <a:r>
              <a:rPr lang="en-US" sz="8000" dirty="0"/>
              <a:t>Some say salespeople tend to lose their friend as most of the starters like to take their friend as the pioneer targets when they start to involve in a sales job. This is because the intention of calling up their old friends is just to sell them something, who doesn’t hate that?</a:t>
            </a:r>
            <a:br>
              <a:rPr lang="en-US" sz="8000" dirty="0"/>
            </a:br>
            <a:r>
              <a:rPr lang="en-US" sz="8000" dirty="0"/>
              <a:t/>
            </a:r>
            <a:br>
              <a:rPr lang="en-US" sz="8000" dirty="0"/>
            </a:br>
            <a:r>
              <a:rPr lang="en-US" sz="8000" dirty="0"/>
              <a:t>If you call up someone you haven’t met for a long time just for old time sake, then meet them for THAT purpose only. If you are trying to sell them something, tell them beforehand, like </a:t>
            </a:r>
            <a:r>
              <a:rPr lang="en-US" sz="8000" b="1" i="1" dirty="0"/>
              <a:t>“I would like to introduce you to some of the products I’ve been using myself lately, but if you don’t want to hear it, it’s completely fine.”</a:t>
            </a:r>
            <a:br>
              <a:rPr lang="en-US" sz="8000" b="1" i="1" dirty="0"/>
            </a:br>
            <a:r>
              <a:rPr lang="en-US" sz="8000" dirty="0"/>
              <a:t/>
            </a:r>
            <a:br>
              <a:rPr lang="en-US" sz="8000" dirty="0"/>
            </a:br>
            <a:r>
              <a:rPr lang="en-US" sz="8000" dirty="0"/>
              <a:t>No one likes to get scammed into an </a:t>
            </a:r>
            <a:r>
              <a:rPr lang="en-US" sz="8000" b="1" dirty="0"/>
              <a:t>“old time sake” </a:t>
            </a:r>
            <a:r>
              <a:rPr lang="en-US" sz="8000" dirty="0"/>
              <a:t>meeting which end up as a sales </a:t>
            </a:r>
            <a:r>
              <a:rPr lang="en-US" sz="8000" dirty="0" smtClean="0"/>
              <a:t>presentation.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15264851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7 Important Characteristics of Successful Salespeople</a:t>
            </a:r>
          </a:p>
        </p:txBody>
      </p:sp>
      <p:sp>
        <p:nvSpPr>
          <p:cNvPr id="8" name="Content Placeholder 7"/>
          <p:cNvSpPr>
            <a:spLocks noGrp="1"/>
          </p:cNvSpPr>
          <p:nvPr>
            <p:ph idx="1"/>
          </p:nvPr>
        </p:nvSpPr>
        <p:spPr>
          <a:xfrm>
            <a:off x="0" y="1371600"/>
            <a:ext cx="9067800" cy="5486400"/>
          </a:xfrm>
        </p:spPr>
        <p:txBody>
          <a:bodyPr>
            <a:normAutofit fontScale="62500" lnSpcReduction="20000"/>
          </a:bodyPr>
          <a:lstStyle/>
          <a:p>
            <a:pPr marL="0" indent="0">
              <a:buNone/>
            </a:pPr>
            <a:r>
              <a:rPr lang="en-US" sz="4500" b="1" dirty="0" smtClean="0"/>
              <a:t>2</a:t>
            </a:r>
            <a:r>
              <a:rPr lang="en-US" sz="4500" b="1" dirty="0"/>
              <a:t>. Patience and Empathy</a:t>
            </a:r>
          </a:p>
          <a:p>
            <a:pPr marL="0" indent="0">
              <a:buNone/>
            </a:pPr>
            <a:endParaRPr lang="en-US" sz="4200" dirty="0" smtClean="0"/>
          </a:p>
          <a:p>
            <a:pPr marL="0" indent="0">
              <a:buNone/>
            </a:pPr>
            <a:r>
              <a:rPr lang="en-US" sz="3800" b="1" dirty="0" smtClean="0"/>
              <a:t>Listen</a:t>
            </a:r>
            <a:r>
              <a:rPr lang="en-US" sz="3800" b="1" dirty="0"/>
              <a:t>, listen and listen. </a:t>
            </a:r>
            <a:r>
              <a:rPr lang="en-US" sz="3800" dirty="0"/>
              <a:t>Good salespeople spend more time listen to their customers rather than telling them. </a:t>
            </a:r>
            <a:endParaRPr lang="en-US" sz="3800" dirty="0" smtClean="0"/>
          </a:p>
          <a:p>
            <a:pPr marL="0" indent="0">
              <a:buNone/>
            </a:pPr>
            <a:r>
              <a:rPr lang="en-US" sz="3800" dirty="0" smtClean="0"/>
              <a:t>They </a:t>
            </a:r>
            <a:r>
              <a:rPr lang="en-US" sz="3800" dirty="0"/>
              <a:t>will try their best to understand their customers’ problems and concerns before they start to introduce their product or service which can solve their problems.</a:t>
            </a:r>
            <a:br>
              <a:rPr lang="en-US" sz="3800" dirty="0"/>
            </a:br>
            <a:r>
              <a:rPr lang="en-US" sz="3800" dirty="0"/>
              <a:t/>
            </a:r>
            <a:br>
              <a:rPr lang="en-US" sz="3800" dirty="0"/>
            </a:br>
            <a:r>
              <a:rPr lang="en-US" sz="3800" dirty="0"/>
              <a:t>They never rush into closing their sales. Patience is virtue. They do not have the mindset of </a:t>
            </a:r>
            <a:r>
              <a:rPr lang="en-US" sz="3800" b="1" dirty="0"/>
              <a:t>“If I let the customer walk out without closing today, the chance of getting that sales is lower” </a:t>
            </a:r>
            <a:endParaRPr lang="en-US" sz="3800" b="1" dirty="0" smtClean="0"/>
          </a:p>
          <a:p>
            <a:pPr marL="0" indent="0">
              <a:buNone/>
            </a:pPr>
            <a:r>
              <a:rPr lang="en-US" sz="3800" dirty="0" smtClean="0"/>
              <a:t>If </a:t>
            </a:r>
            <a:r>
              <a:rPr lang="en-US" sz="3800" dirty="0"/>
              <a:t>you shows great passion, empathy and built great rapport with the customer, they will surely find you when they have decided to buy your product.</a:t>
            </a:r>
            <a:r>
              <a:rPr lang="en-US" sz="4200" dirty="0"/>
              <a:t/>
            </a:r>
            <a:br>
              <a:rPr lang="en-US" sz="4200" dirty="0"/>
            </a:br>
            <a:r>
              <a:rPr lang="en-US" sz="4200" dirty="0"/>
              <a:t/>
            </a:r>
            <a:br>
              <a:rPr lang="en-US" sz="4200" dirty="0"/>
            </a:br>
            <a:endParaRPr lang="en-US" sz="5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4153299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7 Important Characteristics of Successful Salespeople</a:t>
            </a:r>
          </a:p>
        </p:txBody>
      </p:sp>
      <p:sp>
        <p:nvSpPr>
          <p:cNvPr id="8" name="Content Placeholder 7"/>
          <p:cNvSpPr>
            <a:spLocks noGrp="1"/>
          </p:cNvSpPr>
          <p:nvPr>
            <p:ph idx="1"/>
          </p:nvPr>
        </p:nvSpPr>
        <p:spPr>
          <a:xfrm>
            <a:off x="152400" y="1371600"/>
            <a:ext cx="8915400" cy="5486400"/>
          </a:xfrm>
        </p:spPr>
        <p:txBody>
          <a:bodyPr>
            <a:normAutofit fontScale="77500" lnSpcReduction="20000"/>
          </a:bodyPr>
          <a:lstStyle/>
          <a:p>
            <a:pPr marL="0" indent="0">
              <a:buNone/>
            </a:pPr>
            <a:r>
              <a:rPr lang="en-US" sz="3600" b="1" dirty="0" smtClean="0"/>
              <a:t>3</a:t>
            </a:r>
            <a:r>
              <a:rPr lang="en-US" sz="3600" b="1" dirty="0"/>
              <a:t>. Solve Problems, Not Create</a:t>
            </a:r>
          </a:p>
          <a:p>
            <a:pPr marL="0" indent="0">
              <a:buNone/>
            </a:pPr>
            <a:r>
              <a:rPr lang="en-US" dirty="0"/>
              <a:t>A good product or service is to solve problems and not create new problems, same goes to salespeople. If the product they are selling is not going to help the customers, they will pass and ask for referrals who has the real problem.</a:t>
            </a:r>
            <a:br>
              <a:rPr lang="en-US" dirty="0"/>
            </a:br>
            <a:r>
              <a:rPr lang="en-US" dirty="0"/>
              <a:t/>
            </a:r>
            <a:br>
              <a:rPr lang="en-US" dirty="0"/>
            </a:br>
            <a:r>
              <a:rPr lang="en-US" dirty="0"/>
              <a:t>Good salespeople will go to the extent of helping the customers to solve any other obstacles in order for them to be capable or feasible to buy their products.</a:t>
            </a:r>
            <a:br>
              <a:rPr lang="en-US" dirty="0"/>
            </a:br>
            <a:r>
              <a:rPr lang="en-US" dirty="0"/>
              <a:t/>
            </a:r>
            <a:br>
              <a:rPr lang="en-US" dirty="0"/>
            </a:br>
            <a:r>
              <a:rPr lang="en-US" dirty="0"/>
              <a:t>Some services may require a prerequisite membership in order to obtain another kind of service or product. </a:t>
            </a:r>
            <a:endParaRPr lang="en-US" dirty="0" smtClean="0"/>
          </a:p>
          <a:p>
            <a:pPr marL="0" indent="0">
              <a:buNone/>
            </a:pPr>
            <a:r>
              <a:rPr lang="en-US" dirty="0" smtClean="0"/>
              <a:t>Good </a:t>
            </a:r>
            <a:r>
              <a:rPr lang="en-US" dirty="0"/>
              <a:t>salespeople will help customers to obtain the prerequisite in any way they can.</a:t>
            </a:r>
            <a:br>
              <a:rPr lang="en-US" dirty="0"/>
            </a:br>
            <a:r>
              <a:rPr lang="en-US" dirty="0"/>
              <a:t/>
            </a:r>
            <a:br>
              <a:rPr lang="en-US" dirty="0"/>
            </a:b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20542185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7 Important Characteristics of Successful Salespeople</a:t>
            </a:r>
          </a:p>
        </p:txBody>
      </p:sp>
      <p:sp>
        <p:nvSpPr>
          <p:cNvPr id="8" name="Content Placeholder 7"/>
          <p:cNvSpPr>
            <a:spLocks noGrp="1"/>
          </p:cNvSpPr>
          <p:nvPr>
            <p:ph idx="1"/>
          </p:nvPr>
        </p:nvSpPr>
        <p:spPr>
          <a:xfrm>
            <a:off x="98425" y="1295400"/>
            <a:ext cx="8915400" cy="5562600"/>
          </a:xfrm>
        </p:spPr>
        <p:txBody>
          <a:bodyPr>
            <a:normAutofit fontScale="25000" lnSpcReduction="20000"/>
          </a:bodyPr>
          <a:lstStyle/>
          <a:p>
            <a:pPr marL="0" indent="0">
              <a:buNone/>
            </a:pPr>
            <a:r>
              <a:rPr lang="en-US" sz="11200" b="1" dirty="0" smtClean="0"/>
              <a:t>4</a:t>
            </a:r>
            <a:r>
              <a:rPr lang="en-US" sz="11200" b="1" dirty="0"/>
              <a:t>. Responsibility and Accountability</a:t>
            </a:r>
          </a:p>
          <a:p>
            <a:pPr marL="0" indent="0">
              <a:buNone/>
            </a:pPr>
            <a:r>
              <a:rPr lang="en-US" sz="9600" dirty="0"/>
              <a:t>Good salespeople hold themselves accountable and responsible for any issues face by their customers when they use their service or product. </a:t>
            </a:r>
            <a:endParaRPr lang="en-US" sz="9600" dirty="0" smtClean="0"/>
          </a:p>
          <a:p>
            <a:pPr marL="0" indent="0">
              <a:buNone/>
            </a:pPr>
            <a:r>
              <a:rPr lang="en-US" sz="9600" dirty="0" smtClean="0"/>
              <a:t>If </a:t>
            </a:r>
            <a:r>
              <a:rPr lang="en-US" sz="9600" dirty="0"/>
              <a:t>customers are having problem when they are using the product or service, it is the salespeople’s problem as well. They are responsible in helping the customers to solve problems and not just passing it to the relevant personnel or department. They show great passion and integrity in helping the customers as much as they can.</a:t>
            </a:r>
            <a:br>
              <a:rPr lang="en-US" sz="9600" dirty="0"/>
            </a:br>
            <a:r>
              <a:rPr lang="en-US" sz="9600" dirty="0"/>
              <a:t/>
            </a:r>
            <a:br>
              <a:rPr lang="en-US" sz="9600" dirty="0"/>
            </a:br>
            <a:r>
              <a:rPr lang="en-US" sz="9600" b="1" dirty="0"/>
              <a:t>When good salespeople are not able to meet their monthly sales quota, they hold the responsibility to themselves. </a:t>
            </a:r>
            <a:r>
              <a:rPr lang="en-US" sz="9600" dirty="0"/>
              <a:t>They do not put the blame on competitors, economy or the products. They understand the problems come from themselves of not doing well enough.</a:t>
            </a:r>
            <a:br>
              <a:rPr lang="en-US" sz="9600" dirty="0"/>
            </a:br>
            <a:r>
              <a:rPr lang="en-US" sz="6400" dirty="0"/>
              <a:t/>
            </a:r>
            <a:br>
              <a:rPr lang="en-US" sz="6400" dirty="0"/>
            </a:br>
            <a:endParaRPr lang="en-US" sz="6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20750223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7 Important Characteristics of Successful Salespeople</a:t>
            </a:r>
          </a:p>
        </p:txBody>
      </p:sp>
      <p:sp>
        <p:nvSpPr>
          <p:cNvPr id="8" name="Content Placeholder 7"/>
          <p:cNvSpPr>
            <a:spLocks noGrp="1"/>
          </p:cNvSpPr>
          <p:nvPr>
            <p:ph idx="1"/>
          </p:nvPr>
        </p:nvSpPr>
        <p:spPr>
          <a:xfrm>
            <a:off x="98425" y="1295400"/>
            <a:ext cx="8915400" cy="5562600"/>
          </a:xfrm>
        </p:spPr>
        <p:txBody>
          <a:bodyPr>
            <a:normAutofit fontScale="92500" lnSpcReduction="20000"/>
          </a:bodyPr>
          <a:lstStyle/>
          <a:p>
            <a:pPr marL="0" indent="0">
              <a:buNone/>
            </a:pPr>
            <a:r>
              <a:rPr lang="en-US" sz="3300" b="1" dirty="0" smtClean="0"/>
              <a:t>5.  Optimistic </a:t>
            </a:r>
            <a:r>
              <a:rPr lang="en-US" sz="3300" b="1" dirty="0"/>
              <a:t>and Enthusiastic</a:t>
            </a:r>
          </a:p>
          <a:p>
            <a:pPr marL="0" indent="0">
              <a:buNone/>
            </a:pPr>
            <a:r>
              <a:rPr lang="en-US" dirty="0"/>
              <a:t>Positive thinking at all time is one of the trait of good salespeople. They will treat their product weakness as room for improvement, and threat of competitor as an opportunity.</a:t>
            </a:r>
            <a:br>
              <a:rPr lang="en-US" dirty="0"/>
            </a:br>
            <a:r>
              <a:rPr lang="en-US" dirty="0"/>
              <a:t>They also have good persistency that they will never be put down by failure. They are more resilient and they treat a refusal is not a rejection to them, but only to the product or service that they sell. </a:t>
            </a:r>
            <a:endParaRPr lang="en-US" dirty="0" smtClean="0"/>
          </a:p>
          <a:p>
            <a:pPr marL="0" indent="0">
              <a:buNone/>
            </a:pPr>
            <a:r>
              <a:rPr lang="en-US" dirty="0" smtClean="0"/>
              <a:t>When </a:t>
            </a:r>
            <a:r>
              <a:rPr lang="en-US" dirty="0"/>
              <a:t>face with high amount of failures and rejections, they do not dive into disappointment but instead, stay positive and work harder to fight back the situation.</a:t>
            </a:r>
            <a:br>
              <a:rPr lang="en-US" dirty="0"/>
            </a:br>
            <a:r>
              <a:rPr lang="en-US" dirty="0"/>
              <a:t/>
            </a:r>
            <a:br>
              <a:rPr lang="en-US" dirty="0"/>
            </a:b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16774811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7 Important Characteristics of Successful Salespeople</a:t>
            </a:r>
          </a:p>
        </p:txBody>
      </p:sp>
      <p:sp>
        <p:nvSpPr>
          <p:cNvPr id="8" name="Content Placeholder 7"/>
          <p:cNvSpPr>
            <a:spLocks noGrp="1"/>
          </p:cNvSpPr>
          <p:nvPr>
            <p:ph idx="1"/>
          </p:nvPr>
        </p:nvSpPr>
        <p:spPr>
          <a:xfrm>
            <a:off x="98425" y="1295400"/>
            <a:ext cx="8915400" cy="5562600"/>
          </a:xfrm>
        </p:spPr>
        <p:txBody>
          <a:bodyPr>
            <a:normAutofit fontScale="85000" lnSpcReduction="10000"/>
          </a:bodyPr>
          <a:lstStyle/>
          <a:p>
            <a:pPr marL="0" indent="0">
              <a:buNone/>
            </a:pPr>
            <a:r>
              <a:rPr lang="en-US" sz="3300" b="1" dirty="0" smtClean="0"/>
              <a:t>6.  Keeping </a:t>
            </a:r>
            <a:r>
              <a:rPr lang="en-US" sz="3300" b="1" dirty="0"/>
              <a:t>in Touch and Follow Up</a:t>
            </a:r>
          </a:p>
          <a:p>
            <a:pPr marL="0" indent="0">
              <a:buNone/>
            </a:pPr>
            <a:r>
              <a:rPr lang="en-US" dirty="0" smtClean="0"/>
              <a:t>Good </a:t>
            </a:r>
            <a:r>
              <a:rPr lang="en-US" dirty="0"/>
              <a:t>salespeople keep in touch with their pending leads and past customers. They will do constant and non-annoying follow ups with their leads until they ultimately get the sales.</a:t>
            </a:r>
            <a:br>
              <a:rPr lang="en-US" dirty="0"/>
            </a:br>
            <a:endParaRPr lang="en-US" dirty="0" smtClean="0"/>
          </a:p>
          <a:p>
            <a:pPr marL="0" indent="0">
              <a:buNone/>
            </a:pPr>
            <a:r>
              <a:rPr lang="en-US" dirty="0" smtClean="0"/>
              <a:t>Follow </a:t>
            </a:r>
            <a:r>
              <a:rPr lang="en-US" dirty="0"/>
              <a:t>up is not limited to only pending leads but as well as existing and previous customers. They keep good relationship with them, calling them up sometime to see if there’s any problem they face with the products or services and offer to help. </a:t>
            </a:r>
            <a:endParaRPr lang="en-US" dirty="0" smtClean="0"/>
          </a:p>
          <a:p>
            <a:pPr marL="0" indent="0">
              <a:buNone/>
            </a:pPr>
            <a:r>
              <a:rPr lang="en-US" dirty="0" smtClean="0"/>
              <a:t>They </a:t>
            </a:r>
            <a:r>
              <a:rPr lang="en-US" dirty="0"/>
              <a:t>understand that it is easier to sell to existing customers than to create a new one.</a:t>
            </a:r>
            <a:br>
              <a:rPr lang="en-US" dirty="0"/>
            </a:br>
            <a:r>
              <a:rPr lang="en-US" dirty="0"/>
              <a:t/>
            </a:r>
            <a:br>
              <a:rPr lang="en-US" dirty="0"/>
            </a:b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26774004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7 Important Characteristics of Successful Salespeople</a:t>
            </a:r>
          </a:p>
        </p:txBody>
      </p:sp>
      <p:sp>
        <p:nvSpPr>
          <p:cNvPr id="8" name="Content Placeholder 7"/>
          <p:cNvSpPr>
            <a:spLocks noGrp="1"/>
          </p:cNvSpPr>
          <p:nvPr>
            <p:ph idx="1"/>
          </p:nvPr>
        </p:nvSpPr>
        <p:spPr>
          <a:xfrm>
            <a:off x="98425" y="1295400"/>
            <a:ext cx="8915400" cy="5562600"/>
          </a:xfrm>
        </p:spPr>
        <p:txBody>
          <a:bodyPr>
            <a:normAutofit fontScale="92500"/>
          </a:bodyPr>
          <a:lstStyle/>
          <a:p>
            <a:pPr marL="0" indent="0">
              <a:buNone/>
            </a:pPr>
            <a:r>
              <a:rPr lang="en-US" sz="3300" b="1" dirty="0" smtClean="0"/>
              <a:t>7</a:t>
            </a:r>
            <a:r>
              <a:rPr lang="en-US" sz="3300" b="1" dirty="0"/>
              <a:t>. Achievers</a:t>
            </a:r>
          </a:p>
          <a:p>
            <a:pPr marL="0" indent="0">
              <a:buNone/>
            </a:pPr>
            <a:r>
              <a:rPr lang="en-US" sz="2800" b="1" i="1" dirty="0"/>
              <a:t>“How much money I can earn from getting this sales?” </a:t>
            </a:r>
            <a:r>
              <a:rPr lang="en-US" sz="2800" dirty="0"/>
              <a:t>Good salespeople do not ask this question but instead, they ask </a:t>
            </a:r>
            <a:r>
              <a:rPr lang="en-US" sz="2800" b="1" i="1" dirty="0"/>
              <a:t>“How much sales can I generate for the company</a:t>
            </a:r>
            <a:r>
              <a:rPr lang="en-US" sz="2800" b="1" i="1" dirty="0" smtClean="0"/>
              <a:t>”?</a:t>
            </a:r>
          </a:p>
          <a:p>
            <a:pPr marL="0" indent="0">
              <a:buNone/>
            </a:pPr>
            <a:r>
              <a:rPr lang="en-US" sz="2800" b="1" i="1" dirty="0"/>
              <a:t/>
            </a:r>
            <a:br>
              <a:rPr lang="en-US" sz="2800" b="1" i="1" dirty="0"/>
            </a:br>
            <a:r>
              <a:rPr lang="en-US" sz="2800" b="1" dirty="0"/>
              <a:t>Good salespeople are achievers, and some are over achievers. </a:t>
            </a:r>
            <a:r>
              <a:rPr lang="en-US" sz="2800" dirty="0"/>
              <a:t>They set high goals and they work hard in order to achieve that. They never set an easy target and just do good enough to fulfill their quota. Whatever the company put on them, they achieve it.</a:t>
            </a:r>
            <a:br>
              <a:rPr lang="en-US" sz="2800" dirty="0"/>
            </a:br>
            <a:r>
              <a:rPr lang="en-US" sz="2800" dirty="0"/>
              <a:t/>
            </a:r>
            <a:br>
              <a:rPr lang="en-US" sz="2800" dirty="0"/>
            </a:br>
            <a:r>
              <a:rPr lang="en-US" sz="2800" dirty="0" smtClean="0"/>
              <a:t>It </a:t>
            </a:r>
            <a:r>
              <a:rPr lang="en-US" sz="2800" dirty="0"/>
              <a:t>requires time, effort and passion in sales for anyone to take up these traits. In order to be the very best, you cannot be the average.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13371275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TotalTime>
  <Words>690</Words>
  <Application>Microsoft Office PowerPoint</Application>
  <PresentationFormat>On-screen Show (4:3)</PresentationFormat>
  <Paragraphs>48</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7 Important Characteristics of Successful Salespeople</vt:lpstr>
      <vt:lpstr>7 Important Characteristics of Successful Salespeople</vt:lpstr>
      <vt:lpstr>7 Important Characteristics of Successful Salespeople</vt:lpstr>
      <vt:lpstr>7 Important Characteristics of Successful Salespeople</vt:lpstr>
      <vt:lpstr>7 Important Characteristics of Successful Salespeople</vt:lpstr>
      <vt:lpstr>7 Important Characteristics of Successful Salespeople</vt:lpstr>
      <vt:lpstr>7 Important Characteristics of Successful Salespeople</vt:lpstr>
      <vt:lpstr>7 Important Characteristics of Successful Salespeople</vt:lpstr>
      <vt:lpstr>7 Important Characteristics of Successful Salespeople</vt:lpstr>
      <vt:lpstr>7 Important Characteristics of Successful Salespeople</vt:lpstr>
      <vt:lpstr>7 Important Characteristics of Successful Salespeople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List of Presentations</dc:title>
  <dc:creator>JW Owens</dc:creator>
  <cp:lastModifiedBy>JW Owens</cp:lastModifiedBy>
  <cp:revision>12</cp:revision>
  <dcterms:created xsi:type="dcterms:W3CDTF">2019-02-07T22:26:28Z</dcterms:created>
  <dcterms:modified xsi:type="dcterms:W3CDTF">2019-02-23T18:17:56Z</dcterms:modified>
</cp:coreProperties>
</file>