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BFB08-62EA-42D1-B198-6F988B2D7702}" type="datetimeFigureOut">
              <a:rPr lang="en-US" smtClean="0"/>
              <a:t>2/23/2019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E7A97-58DD-4C64-88AA-DBFF7D3F8599}" type="slidenum">
              <a:rPr lang="en-US" smtClean="0"/>
              <a:t>‹#›</a:t>
            </a:fld>
            <a:endParaRPr lang="en-US"/>
          </a:p>
        </p:txBody>
      </p:sp>
    </p:spTree>
    <p:extLst>
      <p:ext uri="{BB962C8B-B14F-4D97-AF65-F5344CB8AC3E}">
        <p14:creationId xmlns:p14="http://schemas.microsoft.com/office/powerpoint/2010/main" val="204849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replace this picture, just select and delete it. Then use the Insert Picture icon to replace it with one of your own!</a:t>
            </a:r>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380108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A71BAC-B20C-4502-874F-C3F2184EF9E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87896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71BAC-B20C-4502-874F-C3F2184EF9E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46929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71BAC-B20C-4502-874F-C3F2184EF9E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2603438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4905377" y="0"/>
            <a:ext cx="4238622"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4692653"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4546602" y="0"/>
            <a:ext cx="1146174"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971551" y="1873584"/>
            <a:ext cx="384048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5057777" y="0"/>
            <a:ext cx="4086223"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213537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71BAC-B20C-4502-874F-C3F2184EF9E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135731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71BAC-B20C-4502-874F-C3F2184EF9E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137488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A71BAC-B20C-4502-874F-C3F2184EF9EB}"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411302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A71BAC-B20C-4502-874F-C3F2184EF9EB}" type="datetimeFigureOut">
              <a:rPr lang="en-US" smtClean="0"/>
              <a:t>2/23/2019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12858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A71BAC-B20C-4502-874F-C3F2184EF9EB}" type="datetimeFigureOut">
              <a:rPr lang="en-US" smtClean="0"/>
              <a:t>2/23/2019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273351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1BAC-B20C-4502-874F-C3F2184EF9EB}" type="datetimeFigureOut">
              <a:rPr lang="en-US" smtClean="0"/>
              <a:t>2/23/2019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125227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71BAC-B20C-4502-874F-C3F2184EF9EB}"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247963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71BAC-B20C-4502-874F-C3F2184EF9EB}"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283183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71BAC-B20C-4502-874F-C3F2184EF9EB}" type="datetimeFigureOut">
              <a:rPr lang="en-US" smtClean="0"/>
              <a:t>2/23/2019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74375-F5CB-4601-9F40-DBA15B5354C6}" type="slidenum">
              <a:rPr lang="en-US" smtClean="0"/>
              <a:t>‹#›</a:t>
            </a:fld>
            <a:endParaRPr lang="en-US"/>
          </a:p>
        </p:txBody>
      </p:sp>
    </p:spTree>
    <p:extLst>
      <p:ext uri="{BB962C8B-B14F-4D97-AF65-F5344CB8AC3E}">
        <p14:creationId xmlns:p14="http://schemas.microsoft.com/office/powerpoint/2010/main" val="19085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2520" y="4419600"/>
            <a:ext cx="3840480" cy="1600200"/>
          </a:xfrm>
        </p:spPr>
        <p:txBody>
          <a:bodyPr/>
          <a:lstStyle/>
          <a:p>
            <a:r>
              <a:rPr lang="en-US" dirty="0" smtClean="0"/>
              <a:t>Presented by J.W. Owens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775" y="4953000"/>
            <a:ext cx="1343025" cy="476250"/>
          </a:xfrm>
          <a:prstGeom prst="rect">
            <a:avLst/>
          </a:prstGeom>
        </p:spPr>
      </p:pic>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643" r="23643"/>
          <a:stretch>
            <a:fillRect/>
          </a:stretch>
        </p:blipFill>
        <p:spPr/>
      </p:pic>
      <p:sp>
        <p:nvSpPr>
          <p:cNvPr id="9" name="TextBox 8"/>
          <p:cNvSpPr txBox="1"/>
          <p:nvPr/>
        </p:nvSpPr>
        <p:spPr>
          <a:xfrm>
            <a:off x="381000" y="2295729"/>
            <a:ext cx="4267199" cy="1200329"/>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A little long but very visual for Sales People to see and a great photos and messages to use slides as </a:t>
            </a:r>
            <a:r>
              <a:rPr lang="en-US" b="1" smtClean="0">
                <a:latin typeface="Arial" panose="020B0604020202020204" pitchFamily="34" charset="0"/>
                <a:cs typeface="Arial" panose="020B0604020202020204" pitchFamily="34" charset="0"/>
              </a:rPr>
              <a:t>an </a:t>
            </a:r>
          </a:p>
          <a:p>
            <a:pPr algn="ctr"/>
            <a:r>
              <a:rPr lang="en-US" b="1" smtClean="0">
                <a:latin typeface="Arial" panose="020B0604020202020204" pitchFamily="34" charset="0"/>
                <a:cs typeface="Arial" panose="020B0604020202020204" pitchFamily="34" charset="0"/>
              </a:rPr>
              <a:t>on-going </a:t>
            </a:r>
            <a:r>
              <a:rPr lang="en-US" b="1" dirty="0" smtClean="0">
                <a:latin typeface="Arial" panose="020B0604020202020204" pitchFamily="34" charset="0"/>
                <a:cs typeface="Arial" panose="020B0604020202020204" pitchFamily="34" charset="0"/>
              </a:rPr>
              <a:t>Sales Builder. </a:t>
            </a:r>
            <a:endParaRPr lang="en-US" b="1" dirty="0">
              <a:latin typeface="Arial" panose="020B0604020202020204" pitchFamily="34" charset="0"/>
              <a:cs typeface="Arial" panose="020B0604020202020204" pitchFamily="34" charset="0"/>
            </a:endParaRPr>
          </a:p>
        </p:txBody>
      </p:sp>
      <p:sp>
        <p:nvSpPr>
          <p:cNvPr id="10" name="TextBox 9"/>
          <p:cNvSpPr txBox="1"/>
          <p:nvPr/>
        </p:nvSpPr>
        <p:spPr>
          <a:xfrm>
            <a:off x="873579" y="163286"/>
            <a:ext cx="3355522" cy="369332"/>
          </a:xfrm>
          <a:prstGeom prst="rect">
            <a:avLst/>
          </a:prstGeom>
          <a:noFill/>
        </p:spPr>
        <p:txBody>
          <a:bodyPr wrap="square" rtlCol="0">
            <a:spAutoFit/>
          </a:bodyPr>
          <a:lstStyle/>
          <a:p>
            <a:pPr algn="ctr"/>
            <a:r>
              <a:rPr lang="en-US" b="1" dirty="0" smtClean="0">
                <a:solidFill>
                  <a:srgbClr val="0070C0"/>
                </a:solidFill>
                <a:latin typeface="Times New Roman" panose="02020603050405020304" pitchFamily="18" charset="0"/>
                <a:cs typeface="Times New Roman" panose="02020603050405020304" pitchFamily="18" charset="0"/>
              </a:rPr>
              <a:t>Special Management Series</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828674" y="3657600"/>
            <a:ext cx="3371849" cy="523220"/>
          </a:xfrm>
          <a:prstGeom prst="rect">
            <a:avLst/>
          </a:prstGeom>
          <a:noFill/>
        </p:spPr>
        <p:txBody>
          <a:bodyPr wrap="square" rtlCol="0">
            <a:spAutoFit/>
          </a:bodyPr>
          <a:lstStyle/>
          <a:p>
            <a:pPr algn="ctr"/>
            <a:r>
              <a:rPr lang="en-US" sz="1400" b="1" dirty="0">
                <a:solidFill>
                  <a:schemeClr val="tx2"/>
                </a:solidFill>
              </a:rPr>
              <a:t>This is a series of </a:t>
            </a:r>
            <a:r>
              <a:rPr lang="en-US" sz="1400" b="1" dirty="0" smtClean="0">
                <a:solidFill>
                  <a:schemeClr val="tx2"/>
                </a:solidFill>
              </a:rPr>
              <a:t>Training </a:t>
            </a:r>
            <a:r>
              <a:rPr lang="en-US" sz="1400" b="1" dirty="0">
                <a:solidFill>
                  <a:schemeClr val="tx2"/>
                </a:solidFill>
              </a:rPr>
              <a:t>for your </a:t>
            </a:r>
            <a:r>
              <a:rPr lang="en-US" sz="1400" b="1" dirty="0" smtClean="0">
                <a:solidFill>
                  <a:schemeClr val="tx2"/>
                </a:solidFill>
              </a:rPr>
              <a:t>Management TEAM</a:t>
            </a:r>
            <a:endParaRPr lang="en-US" sz="1400" b="1" dirty="0">
              <a:solidFill>
                <a:schemeClr val="tx2"/>
              </a:solidFill>
            </a:endParaRPr>
          </a:p>
        </p:txBody>
      </p:sp>
      <p:sp>
        <p:nvSpPr>
          <p:cNvPr id="14" name="Rectangle 13"/>
          <p:cNvSpPr/>
          <p:nvPr/>
        </p:nvSpPr>
        <p:spPr>
          <a:xfrm>
            <a:off x="6629398" y="6400800"/>
            <a:ext cx="2438637" cy="431347"/>
          </a:xfrm>
          <a:prstGeom prst="rect">
            <a:avLst/>
          </a:prstGeom>
          <a:solidFill>
            <a:schemeClr val="tx1"/>
          </a:solidFill>
          <a:ln>
            <a:solidFill>
              <a:srgbClr val="8B3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Management - JWO 330</a:t>
            </a:r>
            <a:endParaRPr lang="en-US" sz="1200" b="1" dirty="0">
              <a:solidFill>
                <a:srgbClr val="FFFF00"/>
              </a:solidFill>
            </a:endParaRPr>
          </a:p>
        </p:txBody>
      </p:sp>
      <p:sp>
        <p:nvSpPr>
          <p:cNvPr id="15" name="TextBox 14"/>
          <p:cNvSpPr txBox="1"/>
          <p:nvPr/>
        </p:nvSpPr>
        <p:spPr>
          <a:xfrm>
            <a:off x="1468821" y="5943600"/>
            <a:ext cx="2569779" cy="369332"/>
          </a:xfrm>
          <a:prstGeom prst="rect">
            <a:avLst/>
          </a:prstGeom>
          <a:noFill/>
        </p:spPr>
        <p:txBody>
          <a:bodyPr wrap="square" rtlCol="0">
            <a:spAutoFit/>
          </a:bodyPr>
          <a:lstStyle/>
          <a:p>
            <a:pPr algn="ctr"/>
            <a:r>
              <a:rPr lang="en-US" b="1" smtClean="0">
                <a:solidFill>
                  <a:srgbClr val="0070C0"/>
                </a:solidFill>
                <a:latin typeface="Bodoni MT" panose="02070603080606020203" pitchFamily="18" charset="0"/>
              </a:rPr>
              <a:t>Management 303 </a:t>
            </a:r>
            <a:r>
              <a:rPr lang="en-US" b="1" dirty="0" smtClean="0">
                <a:solidFill>
                  <a:srgbClr val="0070C0"/>
                </a:solidFill>
                <a:latin typeface="Bodoni MT" panose="02070603080606020203" pitchFamily="18" charset="0"/>
              </a:rPr>
              <a:t>Series</a:t>
            </a:r>
            <a:endParaRPr lang="en-US" b="1" dirty="0">
              <a:solidFill>
                <a:srgbClr val="0070C0"/>
              </a:solidFill>
              <a:latin typeface="Bodoni MT" panose="02070603080606020203" pitchFamily="18" charset="0"/>
            </a:endParaRPr>
          </a:p>
        </p:txBody>
      </p:sp>
      <p:sp>
        <p:nvSpPr>
          <p:cNvPr id="16" name="Rectangle 15"/>
          <p:cNvSpPr/>
          <p:nvPr/>
        </p:nvSpPr>
        <p:spPr>
          <a:xfrm>
            <a:off x="129269" y="685800"/>
            <a:ext cx="4648200" cy="15784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9269" y="978875"/>
            <a:ext cx="4701540" cy="992279"/>
          </a:xfrm>
        </p:spPr>
        <p:txBody>
          <a:bodyPr>
            <a:noAutofit/>
          </a:bodyPr>
          <a:lstStyle/>
          <a:p>
            <a:pPr algn="ctr"/>
            <a:r>
              <a:rPr lang="en-US" sz="3600" b="1" dirty="0">
                <a:solidFill>
                  <a:srgbClr val="FFFF00"/>
                </a:solidFill>
                <a:latin typeface="Arial" panose="020B0604020202020204" pitchFamily="34" charset="0"/>
                <a:cs typeface="Arial" panose="020B0604020202020204" pitchFamily="34" charset="0"/>
              </a:rPr>
              <a:t>THE </a:t>
            </a:r>
            <a:r>
              <a:rPr lang="en-US" sz="4800" b="1" i="1" dirty="0" smtClean="0">
                <a:solidFill>
                  <a:srgbClr val="FFFF00"/>
                </a:solidFill>
                <a:latin typeface="Arial" panose="020B0604020202020204" pitchFamily="34" charset="0"/>
                <a:cs typeface="Arial" panose="020B0604020202020204" pitchFamily="34" charset="0"/>
              </a:rPr>
              <a:t>Up Lifting</a:t>
            </a:r>
            <a:r>
              <a:rPr lang="en-US" sz="3600" b="1" dirty="0" smtClean="0">
                <a:solidFill>
                  <a:srgbClr val="FFFF00"/>
                </a:solidFill>
                <a:latin typeface="Arial" panose="020B0604020202020204" pitchFamily="34" charset="0"/>
                <a:cs typeface="Arial" panose="020B0604020202020204" pitchFamily="34" charset="0"/>
              </a:rPr>
              <a:t/>
            </a:r>
            <a:br>
              <a:rPr lang="en-US" sz="3600" b="1" dirty="0" smtClean="0">
                <a:solidFill>
                  <a:srgbClr val="FFFF00"/>
                </a:solidFill>
                <a:latin typeface="Arial" panose="020B0604020202020204" pitchFamily="34" charset="0"/>
                <a:cs typeface="Arial" panose="020B0604020202020204" pitchFamily="34" charset="0"/>
              </a:rPr>
            </a:br>
            <a:r>
              <a:rPr lang="en-US" sz="3600" b="1" dirty="0" smtClean="0">
                <a:solidFill>
                  <a:srgbClr val="FFFF00"/>
                </a:solidFill>
                <a:latin typeface="Arial" panose="020B0604020202020204" pitchFamily="34" charset="0"/>
                <a:cs typeface="Arial" panose="020B0604020202020204" pitchFamily="34" charset="0"/>
              </a:rPr>
              <a:t> </a:t>
            </a:r>
            <a:r>
              <a:rPr lang="en-US" sz="3600" b="1" dirty="0">
                <a:solidFill>
                  <a:srgbClr val="FFFF00"/>
                </a:solidFill>
                <a:latin typeface="Arial" panose="020B0604020202020204" pitchFamily="34" charset="0"/>
                <a:cs typeface="Arial" panose="020B0604020202020204" pitchFamily="34" charset="0"/>
              </a:rPr>
              <a:t>SALES </a:t>
            </a:r>
            <a:r>
              <a:rPr lang="en-US" sz="3600" b="1" dirty="0" smtClean="0">
                <a:solidFill>
                  <a:srgbClr val="FFFF00"/>
                </a:solidFill>
                <a:latin typeface="Arial" panose="020B0604020202020204" pitchFamily="34" charset="0"/>
                <a:cs typeface="Arial" panose="020B0604020202020204" pitchFamily="34" charset="0"/>
              </a:rPr>
              <a:t>TRAINING</a:t>
            </a:r>
            <a:endParaRPr lang="en-U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83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7171" y="1447800"/>
            <a:ext cx="6858000" cy="990600"/>
          </a:xfrm>
        </p:spPr>
        <p:txBody>
          <a:bodyPr>
            <a:noAutofit/>
          </a:bodyPr>
          <a:lstStyle/>
          <a:p>
            <a:r>
              <a:rPr lang="en-US" sz="8800" b="1" dirty="0" smtClean="0">
                <a:latin typeface="Arial" panose="020B0604020202020204" pitchFamily="34" charset="0"/>
                <a:cs typeface="Arial" panose="020B0604020202020204" pitchFamily="34" charset="0"/>
              </a:rPr>
              <a:t>LOVE</a:t>
            </a:r>
            <a:endParaRPr lang="en-US" sz="8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17171" y="2819400"/>
            <a:ext cx="6858000" cy="129540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2.</a:t>
            </a:r>
            <a:endParaRPr lang="en-US" sz="138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18490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ocuments and Settings\madiha.minhas\Desktop\people.jpg"/>
          <p:cNvPicPr>
            <a:picLocks noChangeAspect="1" noChangeArrowheads="1"/>
          </p:cNvPicPr>
          <p:nvPr/>
        </p:nvPicPr>
        <p:blipFill>
          <a:blip r:embed="rId2" cstate="screen"/>
          <a:stretch>
            <a:fillRect/>
          </a:stretch>
        </p:blipFill>
        <p:spPr bwMode="auto">
          <a:xfrm>
            <a:off x="3864429" y="1601887"/>
            <a:ext cx="5181601" cy="5125484"/>
          </a:xfrm>
          <a:prstGeom prst="rect">
            <a:avLst/>
          </a:prstGeom>
          <a:noFill/>
        </p:spPr>
      </p:pic>
      <p:sp>
        <p:nvSpPr>
          <p:cNvPr id="2" name="Title 1"/>
          <p:cNvSpPr>
            <a:spLocks noGrp="1"/>
          </p:cNvSpPr>
          <p:nvPr>
            <p:ph type="title"/>
          </p:nvPr>
        </p:nvSpPr>
        <p:spPr>
          <a:xfrm>
            <a:off x="76200" y="424609"/>
            <a:ext cx="8229600" cy="609600"/>
          </a:xfrm>
        </p:spPr>
        <p:txBody>
          <a:bodyPr>
            <a:noAutofit/>
          </a:bodyPr>
          <a:lstStyle/>
          <a:p>
            <a:pPr algn="ctr"/>
            <a:r>
              <a:rPr lang="en-US" sz="6000" b="1" dirty="0" smtClean="0">
                <a:solidFill>
                  <a:srgbClr val="FFFF00"/>
                </a:solidFill>
                <a:latin typeface="Maiandra GD" pitchFamily="34" charset="0"/>
              </a:rPr>
              <a:t>PEOPLE’S SKILL  </a:t>
            </a:r>
            <a:endParaRPr lang="en-US" sz="6000" b="1" dirty="0">
              <a:solidFill>
                <a:srgbClr val="FFFF00"/>
              </a:solidFill>
              <a:latin typeface="Maiandra GD" pitchFamily="34" charset="0"/>
            </a:endParaRPr>
          </a:p>
        </p:txBody>
      </p:sp>
      <p:sp>
        <p:nvSpPr>
          <p:cNvPr id="3" name="Content Placeholder 2"/>
          <p:cNvSpPr>
            <a:spLocks noGrp="1"/>
          </p:cNvSpPr>
          <p:nvPr>
            <p:ph idx="1"/>
          </p:nvPr>
        </p:nvSpPr>
        <p:spPr>
          <a:xfrm>
            <a:off x="146958" y="1763486"/>
            <a:ext cx="3412672" cy="2438400"/>
          </a:xfrm>
        </p:spPr>
        <p:txBody>
          <a:bodyPr>
            <a:noAutofit/>
          </a:bodyPr>
          <a:lstStyle/>
          <a:p>
            <a:r>
              <a:rPr lang="en-US" b="1" dirty="0" smtClean="0">
                <a:latin typeface="Arial" panose="020B0604020202020204" pitchFamily="34" charset="0"/>
                <a:cs typeface="Arial" panose="020B0604020202020204" pitchFamily="34" charset="0"/>
              </a:rPr>
              <a:t>Love is the first of nine principles of success </a:t>
            </a:r>
          </a:p>
          <a:p>
            <a:pPr>
              <a:buNone/>
            </a:pP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YOU must have love for your profession</a:t>
            </a:r>
          </a:p>
          <a:p>
            <a:pPr>
              <a:buNone/>
            </a:pPr>
            <a:endParaRPr lang="en-US" b="1" dirty="0" smtClean="0">
              <a:latin typeface="Arial" panose="020B0604020202020204" pitchFamily="34" charset="0"/>
              <a:cs typeface="Arial" panose="020B0604020202020204" pitchFamily="34" charset="0"/>
            </a:endParaRPr>
          </a:p>
          <a:p>
            <a:pPr algn="just"/>
            <a:r>
              <a:rPr lang="en-US" b="1" dirty="0" smtClean="0">
                <a:latin typeface="Arial" panose="020B0604020202020204" pitchFamily="34" charset="0"/>
                <a:cs typeface="Arial" panose="020B0604020202020204" pitchFamily="34" charset="0"/>
              </a:rPr>
              <a:t>Sales is a people centered business hence effective people skills are the most important tools for a sales person</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379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 y="457200"/>
            <a:ext cx="8229600" cy="762000"/>
          </a:xfrm>
        </p:spPr>
        <p:txBody>
          <a:bodyPr>
            <a:noAutofit/>
          </a:bodyPr>
          <a:lstStyle/>
          <a:p>
            <a:r>
              <a:rPr lang="en-US" b="1" dirty="0" smtClean="0">
                <a:solidFill>
                  <a:srgbClr val="FFFF00"/>
                </a:solidFill>
                <a:latin typeface="Arial" panose="020B0604020202020204" pitchFamily="34" charset="0"/>
                <a:cs typeface="Arial" panose="020B0604020202020204" pitchFamily="34" charset="0"/>
              </a:rPr>
              <a:t>LOVE – OFFENSIVE </a:t>
            </a:r>
            <a:br>
              <a:rPr lang="en-US" b="1" dirty="0" smtClean="0">
                <a:solidFill>
                  <a:srgbClr val="FFFF00"/>
                </a:solidFill>
                <a:latin typeface="Arial" panose="020B0604020202020204" pitchFamily="34" charset="0"/>
                <a:cs typeface="Arial" panose="020B0604020202020204" pitchFamily="34" charset="0"/>
              </a:rPr>
            </a:br>
            <a:r>
              <a:rPr lang="en-US" b="1" dirty="0" smtClean="0">
                <a:solidFill>
                  <a:srgbClr val="FFFF00"/>
                </a:solidFill>
                <a:latin typeface="Arial" panose="020B0604020202020204" pitchFamily="34" charset="0"/>
                <a:cs typeface="Arial" panose="020B0604020202020204" pitchFamily="34" charset="0"/>
              </a:rPr>
              <a:t>WEAPON </a:t>
            </a: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3914" y="1697568"/>
            <a:ext cx="4506686" cy="1752600"/>
          </a:xfrm>
        </p:spPr>
        <p:txBody>
          <a:bodyPr>
            <a:normAutofit fontScale="25000" lnSpcReduction="20000"/>
          </a:bodyPr>
          <a:lstStyle/>
          <a:p>
            <a:r>
              <a:rPr lang="en-US" sz="11200" b="1" dirty="0" smtClean="0">
                <a:solidFill>
                  <a:schemeClr val="tx2"/>
                </a:solidFill>
                <a:latin typeface="Arial" panose="020B0604020202020204" pitchFamily="34" charset="0"/>
                <a:cs typeface="Arial" panose="020B0604020202020204" pitchFamily="34" charset="0"/>
              </a:rPr>
              <a:t>Love is the most effective weapon for conquering opposition </a:t>
            </a:r>
          </a:p>
          <a:p>
            <a:pPr>
              <a:buNone/>
            </a:pPr>
            <a:endParaRPr lang="en-US" sz="11200" b="1" dirty="0" smtClean="0">
              <a:solidFill>
                <a:schemeClr val="tx2"/>
              </a:solidFill>
              <a:latin typeface="Arial" panose="020B0604020202020204" pitchFamily="34" charset="0"/>
              <a:cs typeface="Arial" panose="020B0604020202020204" pitchFamily="34" charset="0"/>
            </a:endParaRPr>
          </a:p>
          <a:p>
            <a:r>
              <a:rPr lang="en-US" sz="11200" b="1" dirty="0" smtClean="0">
                <a:solidFill>
                  <a:schemeClr val="tx2"/>
                </a:solidFill>
                <a:latin typeface="Arial" panose="020B0604020202020204" pitchFamily="34" charset="0"/>
                <a:cs typeface="Arial" panose="020B0604020202020204" pitchFamily="34" charset="0"/>
              </a:rPr>
              <a:t>The aim of every sales encounter should be to gain cooperation from the prospect not destroy the sales opportunity </a:t>
            </a:r>
          </a:p>
          <a:p>
            <a:pPr>
              <a:buNone/>
            </a:pPr>
            <a:endParaRPr lang="en-US" dirty="0">
              <a:solidFill>
                <a:schemeClr val="bg1"/>
              </a:solidFill>
            </a:endParaRPr>
          </a:p>
        </p:txBody>
      </p:sp>
      <p:pic>
        <p:nvPicPr>
          <p:cNvPr id="2050" name="Picture 2" descr="C:\Documents and Settings\madiha.minhas\Desktop\cooperation.jpg"/>
          <p:cNvPicPr>
            <a:picLocks noChangeAspect="1" noChangeArrowheads="1"/>
          </p:cNvPicPr>
          <p:nvPr/>
        </p:nvPicPr>
        <p:blipFill>
          <a:blip r:embed="rId2" cstate="screen"/>
          <a:srcRect/>
          <a:stretch>
            <a:fillRect/>
          </a:stretch>
        </p:blipFill>
        <p:spPr bwMode="auto">
          <a:xfrm>
            <a:off x="4586197" y="1534887"/>
            <a:ext cx="4557803" cy="5323115"/>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18864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kung-fu-panda-03.jpg"/>
          <p:cNvPicPr>
            <a:picLocks noChangeAspect="1"/>
          </p:cNvPicPr>
          <p:nvPr/>
        </p:nvPicPr>
        <p:blipFill>
          <a:blip r:embed="rId2" cstate="screen"/>
          <a:srcRect/>
          <a:stretch>
            <a:fillRect/>
          </a:stretch>
        </p:blipFill>
        <p:spPr>
          <a:xfrm>
            <a:off x="4554280" y="1566330"/>
            <a:ext cx="4589720" cy="5291669"/>
          </a:xfrm>
          <a:prstGeom prst="rect">
            <a:avLst/>
          </a:prstGeom>
        </p:spPr>
      </p:pic>
      <p:sp>
        <p:nvSpPr>
          <p:cNvPr id="2" name="Title 1"/>
          <p:cNvSpPr>
            <a:spLocks noGrp="1"/>
          </p:cNvSpPr>
          <p:nvPr>
            <p:ph type="title"/>
          </p:nvPr>
        </p:nvSpPr>
        <p:spPr>
          <a:xfrm>
            <a:off x="76200" y="533400"/>
            <a:ext cx="8229600" cy="685800"/>
          </a:xfrm>
        </p:spPr>
        <p:txBody>
          <a:bodyPr>
            <a:noAutofit/>
          </a:bodyPr>
          <a:lstStyle/>
          <a:p>
            <a:r>
              <a:rPr lang="en-US" sz="4400" b="1" dirty="0" smtClean="0">
                <a:solidFill>
                  <a:srgbClr val="FFFF00"/>
                </a:solidFill>
                <a:latin typeface="Arial" panose="020B0604020202020204" pitchFamily="34" charset="0"/>
                <a:cs typeface="Arial" panose="020B0604020202020204" pitchFamily="34" charset="0"/>
              </a:rPr>
              <a:t>THE CONSUMER DEFENSE SYSTEM </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697564"/>
            <a:ext cx="3788228" cy="2514600"/>
          </a:xfrm>
        </p:spPr>
        <p:txBody>
          <a:bodyPr>
            <a:normAutofit fontScale="25000" lnSpcReduction="20000"/>
          </a:bodyPr>
          <a:lstStyle/>
          <a:p>
            <a:r>
              <a:rPr lang="en-US" sz="11200" b="1" dirty="0" smtClean="0">
                <a:latin typeface="Arial" panose="020B0604020202020204" pitchFamily="34" charset="0"/>
                <a:cs typeface="Arial" panose="020B0604020202020204" pitchFamily="34" charset="0"/>
              </a:rPr>
              <a:t>Don’t take prospect’s excuses personally; its just an instinctive reaction</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Once these same prospects begin to sense YOUR genuine concern all their defenses will start to come down </a:t>
            </a:r>
          </a:p>
          <a:p>
            <a:pPr>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411999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Documents and Settings\Batool.Ahmed\Desktop\images\images (13).jpg"/>
          <p:cNvPicPr>
            <a:picLocks noChangeAspect="1" noChangeArrowheads="1"/>
          </p:cNvPicPr>
          <p:nvPr/>
        </p:nvPicPr>
        <p:blipFill rotWithShape="1">
          <a:blip r:embed="rId2" cstate="screen"/>
          <a:srcRect t="-9911" b="30580"/>
          <a:stretch/>
        </p:blipFill>
        <p:spPr bwMode="auto">
          <a:xfrm>
            <a:off x="0" y="3546780"/>
            <a:ext cx="9144000" cy="3311220"/>
          </a:xfrm>
          <a:prstGeom prst="rect">
            <a:avLst/>
          </a:prstGeom>
          <a:noFill/>
        </p:spPr>
      </p:pic>
      <p:sp>
        <p:nvSpPr>
          <p:cNvPr id="2" name="Title 1"/>
          <p:cNvSpPr>
            <a:spLocks noGrp="1"/>
          </p:cNvSpPr>
          <p:nvPr>
            <p:ph type="title"/>
          </p:nvPr>
        </p:nvSpPr>
        <p:spPr>
          <a:xfrm>
            <a:off x="304800" y="533400"/>
            <a:ext cx="7696200" cy="609600"/>
          </a:xfrm>
        </p:spPr>
        <p:txBody>
          <a:bodyPr>
            <a:noAutofit/>
          </a:bodyPr>
          <a:lstStyle/>
          <a:p>
            <a:r>
              <a:rPr lang="en-US" sz="4000" b="1" dirty="0" smtClean="0">
                <a:solidFill>
                  <a:srgbClr val="FFFF00"/>
                </a:solidFill>
                <a:latin typeface="Arial" panose="020B0604020202020204" pitchFamily="34" charset="0"/>
                <a:cs typeface="Arial" panose="020B0604020202020204" pitchFamily="34" charset="0"/>
              </a:rPr>
              <a:t>THE ART OF SPOTTING </a:t>
            </a:r>
            <a:br>
              <a:rPr lang="en-US" sz="4000" b="1" dirty="0" smtClean="0">
                <a:solidFill>
                  <a:srgbClr val="FFFF00"/>
                </a:solidFill>
                <a:latin typeface="Arial" panose="020B0604020202020204" pitchFamily="34" charset="0"/>
                <a:cs typeface="Arial" panose="020B0604020202020204" pitchFamily="34" charset="0"/>
              </a:rPr>
            </a:br>
            <a:r>
              <a:rPr lang="en-US" sz="4000" b="1" dirty="0" smtClean="0">
                <a:solidFill>
                  <a:srgbClr val="FFFF00"/>
                </a:solidFill>
                <a:latin typeface="Arial" panose="020B0604020202020204" pitchFamily="34" charset="0"/>
                <a:cs typeface="Arial" panose="020B0604020202020204" pitchFamily="34" charset="0"/>
              </a:rPr>
              <a:t>HIDDEN BENEFITS </a:t>
            </a:r>
            <a:endParaRPr lang="en-US" sz="40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85257"/>
            <a:ext cx="8229600" cy="1371600"/>
          </a:xfrm>
        </p:spPr>
        <p:txBody>
          <a:bodyPr>
            <a:noAutofit/>
          </a:bodyPr>
          <a:lstStyle/>
          <a:p>
            <a:pPr marL="0" indent="0" algn="just">
              <a:buNone/>
            </a:pPr>
            <a:r>
              <a:rPr lang="en-US" sz="3200" b="1" dirty="0" smtClean="0"/>
              <a:t>From carefully analyzing over 500 of the most successful people of their time it is discovered that one of the thing which was common in all was relentless optimism </a:t>
            </a:r>
            <a:endParaRPr lang="en-US"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78932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2" cstate="screen"/>
          <a:stretch>
            <a:fillRect/>
          </a:stretch>
        </p:blipFill>
        <p:spPr>
          <a:xfrm>
            <a:off x="4057" y="0"/>
            <a:ext cx="9139943" cy="6934200"/>
          </a:xfrm>
          <a:prstGeom prst="rect">
            <a:avLst/>
          </a:prstGeom>
        </p:spPr>
      </p:pic>
      <p:sp>
        <p:nvSpPr>
          <p:cNvPr id="2" name="Title 1"/>
          <p:cNvSpPr>
            <a:spLocks noGrp="1"/>
          </p:cNvSpPr>
          <p:nvPr>
            <p:ph type="title"/>
          </p:nvPr>
        </p:nvSpPr>
        <p:spPr>
          <a:xfrm>
            <a:off x="1045028" y="435428"/>
            <a:ext cx="7677150" cy="762000"/>
          </a:xfrm>
          <a:noFill/>
        </p:spPr>
        <p:txBody>
          <a:bodyPr>
            <a:noAutofit/>
          </a:bodyPr>
          <a:lstStyle/>
          <a:p>
            <a:pPr algn="r"/>
            <a:r>
              <a:rPr lang="en-US"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PERSUASIVE POWER OF PRAISE </a:t>
            </a:r>
            <a:endParaRPr 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82293" y="1621971"/>
            <a:ext cx="3747407" cy="2590800"/>
          </a:xfrm>
          <a:noFill/>
        </p:spPr>
        <p:txBody>
          <a:bodyPr>
            <a:noAutofit/>
          </a:bodyPr>
          <a:lstStyle/>
          <a:p>
            <a:r>
              <a:rPr lang="en-US" sz="2800" b="1" dirty="0" smtClean="0"/>
              <a:t>Words have the power to sooth or to irritate </a:t>
            </a:r>
          </a:p>
          <a:p>
            <a:pPr algn="just">
              <a:buNone/>
            </a:pPr>
            <a:endParaRPr lang="en-US" sz="2800" b="1" dirty="0" smtClean="0"/>
          </a:p>
          <a:p>
            <a:r>
              <a:rPr lang="en-US" sz="2800" b="1" dirty="0" smtClean="0"/>
              <a:t>Whenever YOU use praise to highlight the good qualities in most people</a:t>
            </a:r>
          </a:p>
          <a:p>
            <a:pPr algn="just">
              <a:buNone/>
            </a:pPr>
            <a:endParaRPr lang="en-US" sz="2800" b="1" dirty="0" smtClean="0"/>
          </a:p>
          <a:p>
            <a:r>
              <a:rPr lang="en-US" sz="2800" b="1" dirty="0" smtClean="0"/>
              <a:t>People love hearing praise</a:t>
            </a:r>
            <a:endParaRPr lang="en-US" sz="2800" b="1" dirty="0"/>
          </a:p>
        </p:txBody>
      </p:sp>
      <p:sp>
        <p:nvSpPr>
          <p:cNvPr id="5" name="Title 1"/>
          <p:cNvSpPr txBox="1">
            <a:spLocks/>
          </p:cNvSpPr>
          <p:nvPr/>
        </p:nvSpPr>
        <p:spPr>
          <a:xfrm>
            <a:off x="1085850" y="685800"/>
            <a:ext cx="7677150" cy="76200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r"/>
            <a:r>
              <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PERSUASIVE POWER OF PRAISE </a:t>
            </a:r>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29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04800"/>
            <a:ext cx="7620000" cy="990600"/>
          </a:xfrm>
        </p:spPr>
        <p:txBody>
          <a:bodyPr>
            <a:normAutofit fontScale="90000"/>
          </a:bodyPr>
          <a:lstStyle/>
          <a:p>
            <a:r>
              <a:rPr lang="en-US" sz="4400" b="1" dirty="0" smtClean="0">
                <a:solidFill>
                  <a:srgbClr val="FFFF00"/>
                </a:solidFill>
                <a:latin typeface="Arial" panose="020B0604020202020204" pitchFamily="34" charset="0"/>
                <a:cs typeface="Arial" panose="020B0604020202020204" pitchFamily="34" charset="0"/>
              </a:rPr>
              <a:t>THE CONFRONTATIONAL ATTITUDES </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3837215" cy="1219200"/>
          </a:xfrm>
        </p:spPr>
        <p:txBody>
          <a:bodyPr>
            <a:noAutofit/>
          </a:bodyPr>
          <a:lstStyle/>
          <a:p>
            <a:pPr marL="0" indent="0" algn="ctr">
              <a:buNone/>
            </a:pPr>
            <a:r>
              <a:rPr lang="en-US" sz="3600" b="1" dirty="0" smtClean="0">
                <a:latin typeface="Arial" panose="020B0604020202020204" pitchFamily="34" charset="0"/>
                <a:cs typeface="Arial" panose="020B0604020202020204" pitchFamily="34" charset="0"/>
              </a:rPr>
              <a:t>Approaching the  people YOU meet with an attitude of love will allow YOU to disarm their defenses and make a positive first impression. </a:t>
            </a:r>
            <a:endParaRPr lang="en-US" sz="3600" b="1"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cstate="screen"/>
          <a:srcRect b="13469"/>
          <a:stretch/>
        </p:blipFill>
        <p:spPr bwMode="auto">
          <a:xfrm>
            <a:off x="4446821" y="1415144"/>
            <a:ext cx="4648200" cy="5442856"/>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36418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1"/>
            <a:ext cx="7696200" cy="1219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2" cstate="screen"/>
          <a:stretch>
            <a:fillRect/>
          </a:stretch>
        </p:blipFill>
        <p:spPr bwMode="auto">
          <a:xfrm>
            <a:off x="4267200" y="1589314"/>
            <a:ext cx="4800600" cy="5268686"/>
          </a:xfrm>
          <a:prstGeom prst="rect">
            <a:avLst/>
          </a:prstGeom>
          <a:noFill/>
          <a:ln w="9525">
            <a:noFill/>
            <a:miter lim="800000"/>
            <a:headEnd/>
            <a:tailEnd/>
          </a:ln>
          <a:effectLst/>
        </p:spPr>
      </p:pic>
      <p:sp>
        <p:nvSpPr>
          <p:cNvPr id="2" name="Title 1"/>
          <p:cNvSpPr>
            <a:spLocks noGrp="1"/>
          </p:cNvSpPr>
          <p:nvPr>
            <p:ph type="title"/>
          </p:nvPr>
        </p:nvSpPr>
        <p:spPr>
          <a:xfrm>
            <a:off x="277586" y="217714"/>
            <a:ext cx="7494814" cy="990600"/>
          </a:xfrm>
        </p:spPr>
        <p:txBody>
          <a:bodyPr>
            <a:normAutofit fontScale="90000"/>
          </a:bodyPr>
          <a:lstStyle/>
          <a:p>
            <a:r>
              <a:rPr lang="en-US" sz="4800" b="1" dirty="0" smtClean="0">
                <a:solidFill>
                  <a:srgbClr val="FFFF00"/>
                </a:solidFill>
                <a:latin typeface="Arial" panose="020B0604020202020204" pitchFamily="34" charset="0"/>
                <a:cs typeface="Arial" panose="020B0604020202020204" pitchFamily="34" charset="0"/>
              </a:rPr>
              <a:t>A PRACTICAL EXERCISE </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 y="1295400"/>
            <a:ext cx="4457700" cy="3657600"/>
          </a:xfrm>
        </p:spPr>
        <p:txBody>
          <a:bodyPr>
            <a:noAutofit/>
          </a:bodyPr>
          <a:lstStyle/>
          <a:p>
            <a:r>
              <a:rPr lang="en-US" sz="2800" b="1" dirty="0" smtClean="0">
                <a:latin typeface="Arial" panose="020B0604020202020204" pitchFamily="34" charset="0"/>
                <a:cs typeface="Arial" panose="020B0604020202020204" pitchFamily="34" charset="0"/>
              </a:rPr>
              <a:t>To become a successful salesperson YOU must first be sold on what YOU are selling </a:t>
            </a:r>
          </a:p>
          <a:p>
            <a:pPr>
              <a:buNone/>
            </a:pP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Love what YOU do </a:t>
            </a:r>
          </a:p>
          <a:p>
            <a:pPr>
              <a:buNone/>
            </a:pP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Be convinced that YOUR product is of great value to the people </a:t>
            </a:r>
            <a:endParaRPr lang="en-US" sz="28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76829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00200"/>
            <a:ext cx="6858000" cy="990600"/>
          </a:xfrm>
        </p:spPr>
        <p:txBody>
          <a:bodyPr>
            <a:normAutofit fontScale="90000"/>
          </a:bodyPr>
          <a:lstStyle/>
          <a:p>
            <a:r>
              <a:rPr lang="en-US" sz="6000" dirty="0" smtClean="0">
                <a:latin typeface="Arial" panose="020B0604020202020204" pitchFamily="34" charset="0"/>
                <a:cs typeface="Arial" panose="020B0604020202020204" pitchFamily="34" charset="0"/>
              </a:rPr>
              <a:t>  </a:t>
            </a:r>
            <a:r>
              <a:rPr lang="en-US" sz="6700" b="1" dirty="0" smtClean="0">
                <a:latin typeface="Arial" panose="020B0604020202020204" pitchFamily="34" charset="0"/>
                <a:cs typeface="Arial" panose="020B0604020202020204" pitchFamily="34" charset="0"/>
              </a:rPr>
              <a:t>PERSISTENCE </a:t>
            </a:r>
            <a:endParaRPr lang="en-US" sz="67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219200" y="2971800"/>
            <a:ext cx="6858000" cy="137160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3.</a:t>
            </a:r>
            <a:endParaRPr lang="en-US" sz="138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96329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adiha.minhas\Desktop\persist.jpg"/>
          <p:cNvPicPr>
            <a:picLocks noGrp="1" noChangeAspect="1" noChangeArrowheads="1"/>
          </p:cNvPicPr>
          <p:nvPr>
            <p:ph idx="1"/>
          </p:nvPr>
        </p:nvPicPr>
        <p:blipFill>
          <a:blip r:embed="rId2"/>
          <a:stretch>
            <a:fillRect/>
          </a:stretch>
        </p:blipFill>
        <p:spPr bwMode="auto">
          <a:xfrm>
            <a:off x="0" y="40107"/>
            <a:ext cx="9144000" cy="6843622"/>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7196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914400"/>
            <a:ext cx="6858000" cy="990600"/>
          </a:xfrm>
        </p:spPr>
        <p:txBody>
          <a:bodyPr>
            <a:noAutofit/>
          </a:bodyPr>
          <a:lstStyle/>
          <a:p>
            <a:r>
              <a:rPr lang="en-US" sz="7200" b="1" dirty="0" smtClean="0">
                <a:latin typeface="Arial" panose="020B0604020202020204" pitchFamily="34" charset="0"/>
                <a:cs typeface="Arial" panose="020B0604020202020204" pitchFamily="34" charset="0"/>
              </a:rPr>
              <a:t>SUCCESS HABITS </a:t>
            </a:r>
            <a:endParaRPr lang="en-US" sz="7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2819400"/>
            <a:ext cx="6858000" cy="1676400"/>
          </a:xfrm>
        </p:spPr>
        <p:txBody>
          <a:bodyPr>
            <a:noAutofit/>
          </a:bodyPr>
          <a:lstStyle/>
          <a:p>
            <a:r>
              <a:rPr lang="en-US" sz="16600" b="1" dirty="0" smtClean="0">
                <a:solidFill>
                  <a:srgbClr val="FF0000"/>
                </a:solidFill>
                <a:latin typeface="Arial" panose="020B0604020202020204" pitchFamily="34" charset="0"/>
                <a:cs typeface="Arial" panose="020B0604020202020204" pitchFamily="34" charset="0"/>
              </a:rPr>
              <a:t>1.</a:t>
            </a:r>
            <a:endParaRPr lang="en-US" sz="16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00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543" y="304800"/>
            <a:ext cx="7424057" cy="990600"/>
          </a:xfrm>
        </p:spPr>
        <p:txBody>
          <a:bodyPr>
            <a:normAutofit fontScale="90000"/>
          </a:bodyPr>
          <a:lstStyle/>
          <a:p>
            <a:r>
              <a:rPr lang="en-US" sz="4400" b="1" dirty="0" smtClean="0">
                <a:solidFill>
                  <a:srgbClr val="FFFF00"/>
                </a:solidFill>
                <a:latin typeface="Arial" panose="020B0604020202020204" pitchFamily="34" charset="0"/>
                <a:cs typeface="Arial" panose="020B0604020202020204" pitchFamily="34" charset="0"/>
              </a:rPr>
              <a:t>IMPORTANCE OF PERSISTENCE</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29000" y="1676400"/>
            <a:ext cx="5657850" cy="2971800"/>
          </a:xfrm>
        </p:spPr>
        <p:txBody>
          <a:bodyPr>
            <a:normAutofit fontScale="25000" lnSpcReduction="20000"/>
          </a:bodyPr>
          <a:lstStyle/>
          <a:p>
            <a:r>
              <a:rPr lang="en-US" sz="11200" b="1" dirty="0" smtClean="0">
                <a:latin typeface="Arial" panose="020B0604020202020204" pitchFamily="34" charset="0"/>
                <a:cs typeface="Arial" panose="020B0604020202020204" pitchFamily="34" charset="0"/>
              </a:rPr>
              <a:t>If YOU continue to try, YOU will succeed.</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Never consider defeat.</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YOU will persist. YOU will win.</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No great achievement has ever been attained without persistence</a:t>
            </a:r>
            <a:r>
              <a:rPr lang="en-US" dirty="0" smtClean="0"/>
              <a:t>. </a:t>
            </a:r>
          </a:p>
          <a:p>
            <a:pPr algn="r"/>
            <a:endParaRPr lang="en-US" dirty="0"/>
          </a:p>
        </p:txBody>
      </p:sp>
      <p:pic>
        <p:nvPicPr>
          <p:cNvPr id="2053" name="Picture 5"/>
          <p:cNvPicPr>
            <a:picLocks noChangeAspect="1" noChangeArrowheads="1"/>
          </p:cNvPicPr>
          <p:nvPr/>
        </p:nvPicPr>
        <p:blipFill rotWithShape="1">
          <a:blip r:embed="rId2" cstate="screen">
            <a:clrChange>
              <a:clrFrom>
                <a:srgbClr val="FFFFFF"/>
              </a:clrFrom>
              <a:clrTo>
                <a:srgbClr val="FFFFFF">
                  <a:alpha val="0"/>
                </a:srgbClr>
              </a:clrTo>
            </a:clrChange>
          </a:blip>
          <a:srcRect r="24305"/>
          <a:stretch/>
        </p:blipFill>
        <p:spPr bwMode="auto">
          <a:xfrm>
            <a:off x="76200" y="1556657"/>
            <a:ext cx="4152900" cy="4114800"/>
          </a:xfrm>
          <a:prstGeom prst="rect">
            <a:avLst/>
          </a:prstGeom>
          <a:noFill/>
          <a:ln w="9525">
            <a:noFill/>
            <a:miter lim="800000"/>
            <a:headEnd/>
            <a:tailEnd/>
          </a:ln>
          <a:effectLst/>
        </p:spPr>
      </p:pic>
      <p:sp>
        <p:nvSpPr>
          <p:cNvPr id="8" name="Content Placeholder 2"/>
          <p:cNvSpPr txBox="1">
            <a:spLocks/>
          </p:cNvSpPr>
          <p:nvPr/>
        </p:nvSpPr>
        <p:spPr>
          <a:xfrm>
            <a:off x="609600" y="5943600"/>
            <a:ext cx="8229600" cy="381000"/>
          </a:xfrm>
          <a:prstGeom prst="rect">
            <a:avLst/>
          </a:prstGeom>
          <a:ln>
            <a:solidFill>
              <a:schemeClr val="accent1"/>
            </a:solidFill>
            <a:prstDash val="dashDot"/>
          </a:ln>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6000"/>
              <a:tabLst/>
              <a:defRPr/>
            </a:pPr>
            <a:r>
              <a:rPr kumimoji="0" lang="en-US" sz="2800" b="1"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Persistence is an indispensable quality of a good salesperson.</a:t>
            </a:r>
            <a:endParaRPr kumimoji="0" lang="en-US" sz="2800" b="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75104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30629"/>
            <a:ext cx="7696200" cy="10885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tivational-Wallpaper-on-Dont-Give-Up1.jpg"/>
          <p:cNvPicPr>
            <a:picLocks noChangeAspect="1"/>
          </p:cNvPicPr>
          <p:nvPr/>
        </p:nvPicPr>
        <p:blipFill>
          <a:blip r:embed="rId2"/>
          <a:srcRect/>
          <a:stretch>
            <a:fillRect/>
          </a:stretch>
        </p:blipFill>
        <p:spPr>
          <a:xfrm>
            <a:off x="0" y="0"/>
            <a:ext cx="9144000" cy="6858000"/>
          </a:xfrm>
          <a:prstGeom prst="rect">
            <a:avLst/>
          </a:prstGeom>
        </p:spPr>
      </p:pic>
      <p:sp>
        <p:nvSpPr>
          <p:cNvPr id="2" name="Title 1"/>
          <p:cNvSpPr>
            <a:spLocks noGrp="1"/>
          </p:cNvSpPr>
          <p:nvPr>
            <p:ph type="title"/>
          </p:nvPr>
        </p:nvSpPr>
        <p:spPr>
          <a:xfrm>
            <a:off x="-609600" y="76200"/>
            <a:ext cx="8229600" cy="609600"/>
          </a:xfrm>
        </p:spPr>
        <p:txBody>
          <a:bodyPr>
            <a:noAutofit/>
          </a:bodyPr>
          <a:lstStyle/>
          <a:p>
            <a:r>
              <a:rPr lang="en-US" sz="54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WORDS OF FOOLS</a:t>
            </a:r>
            <a:endParaRPr lang="en-US" sz="54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5562600" cy="4937760"/>
          </a:xfrm>
        </p:spPr>
        <p:txBody>
          <a:bodyPr>
            <a:normAutofit fontScale="92500" lnSpcReduction="20000"/>
          </a:bodyPr>
          <a:lstStyle/>
          <a:p>
            <a:pPr>
              <a:buNone/>
            </a:pPr>
            <a:r>
              <a:rPr lang="en-US" dirty="0" smtClean="0"/>
              <a:t>   </a:t>
            </a:r>
            <a:r>
              <a:rPr lang="en-US" sz="3200" b="1" dirty="0" smtClean="0">
                <a:latin typeface="Arial" panose="020B0604020202020204" pitchFamily="34" charset="0"/>
                <a:cs typeface="Arial" panose="020B0604020202020204" pitchFamily="34" charset="0"/>
              </a:rPr>
              <a:t>Remove from YOUR vocabulary the following words and phrases:</a:t>
            </a:r>
          </a:p>
          <a:p>
            <a:endParaRPr lang="en-US" sz="3200" b="1" dirty="0" smtClean="0">
              <a:latin typeface="Arial" panose="020B0604020202020204" pitchFamily="34" charset="0"/>
              <a:cs typeface="Arial" panose="020B0604020202020204" pitchFamily="34" charset="0"/>
            </a:endParaRPr>
          </a:p>
          <a:p>
            <a:pPr lvl="2"/>
            <a:r>
              <a:rPr lang="en-US" sz="2800" b="1" dirty="0" smtClean="0">
                <a:latin typeface="Arial" panose="020B0604020202020204" pitchFamily="34" charset="0"/>
                <a:cs typeface="Arial" panose="020B0604020202020204" pitchFamily="34" charset="0"/>
              </a:rPr>
              <a:t>Quit</a:t>
            </a:r>
          </a:p>
          <a:p>
            <a:pPr lvl="2"/>
            <a:r>
              <a:rPr lang="en-US" sz="2800" b="1" dirty="0" smtClean="0">
                <a:latin typeface="Arial" panose="020B0604020202020204" pitchFamily="34" charset="0"/>
                <a:cs typeface="Arial" panose="020B0604020202020204" pitchFamily="34" charset="0"/>
              </a:rPr>
              <a:t>Cannot</a:t>
            </a:r>
          </a:p>
          <a:p>
            <a:pPr lvl="2"/>
            <a:r>
              <a:rPr lang="en-US" sz="2800" b="1" dirty="0" smtClean="0">
                <a:latin typeface="Arial" panose="020B0604020202020204" pitchFamily="34" charset="0"/>
                <a:cs typeface="Arial" panose="020B0604020202020204" pitchFamily="34" charset="0"/>
              </a:rPr>
              <a:t>Unable</a:t>
            </a:r>
          </a:p>
          <a:p>
            <a:pPr lvl="2"/>
            <a:r>
              <a:rPr lang="en-US" sz="2800" b="1" dirty="0" smtClean="0">
                <a:latin typeface="Arial" panose="020B0604020202020204" pitchFamily="34" charset="0"/>
                <a:cs typeface="Arial" panose="020B0604020202020204" pitchFamily="34" charset="0"/>
              </a:rPr>
              <a:t>Impossible</a:t>
            </a:r>
          </a:p>
          <a:p>
            <a:pPr lvl="2"/>
            <a:r>
              <a:rPr lang="en-US" sz="2800" b="1" dirty="0" smtClean="0">
                <a:latin typeface="Arial" panose="020B0604020202020204" pitchFamily="34" charset="0"/>
                <a:cs typeface="Arial" panose="020B0604020202020204" pitchFamily="34" charset="0"/>
              </a:rPr>
              <a:t>Out of the question</a:t>
            </a:r>
          </a:p>
          <a:p>
            <a:pPr lvl="2"/>
            <a:r>
              <a:rPr lang="en-US" sz="2800" b="1" dirty="0" smtClean="0">
                <a:latin typeface="Arial" panose="020B0604020202020204" pitchFamily="34" charset="0"/>
                <a:cs typeface="Arial" panose="020B0604020202020204" pitchFamily="34" charset="0"/>
              </a:rPr>
              <a:t>Failure</a:t>
            </a:r>
          </a:p>
          <a:p>
            <a:pPr lvl="2"/>
            <a:r>
              <a:rPr lang="en-US" sz="2800" b="1" dirty="0" smtClean="0">
                <a:latin typeface="Arial" panose="020B0604020202020204" pitchFamily="34" charset="0"/>
                <a:cs typeface="Arial" panose="020B0604020202020204" pitchFamily="34" charset="0"/>
              </a:rPr>
              <a:t>Unworkable</a:t>
            </a:r>
          </a:p>
          <a:p>
            <a:pPr lvl="2"/>
            <a:r>
              <a:rPr lang="en-US" sz="2800" b="1" dirty="0" smtClean="0">
                <a:latin typeface="Arial" panose="020B0604020202020204" pitchFamily="34" charset="0"/>
                <a:cs typeface="Arial" panose="020B0604020202020204" pitchFamily="34" charset="0"/>
              </a:rPr>
              <a:t>Hopeless</a:t>
            </a:r>
            <a:endParaRPr lang="en-US"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70667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umpingupgraph6000pxwide.jpg"/>
          <p:cNvPicPr>
            <a:picLocks noChangeAspect="1"/>
          </p:cNvPicPr>
          <p:nvPr/>
        </p:nvPicPr>
        <p:blipFill>
          <a:blip r:embed="rId2" cstate="screen"/>
          <a:srcRect/>
          <a:stretch>
            <a:fillRect/>
          </a:stretch>
        </p:blipFill>
        <p:spPr>
          <a:xfrm>
            <a:off x="0" y="0"/>
            <a:ext cx="9144000" cy="6858000"/>
          </a:xfrm>
          <a:prstGeom prst="rect">
            <a:avLst/>
          </a:prstGeom>
        </p:spPr>
      </p:pic>
      <p:sp>
        <p:nvSpPr>
          <p:cNvPr id="3" name="Content Placeholder 2"/>
          <p:cNvSpPr>
            <a:spLocks noGrp="1"/>
          </p:cNvSpPr>
          <p:nvPr>
            <p:ph idx="1"/>
          </p:nvPr>
        </p:nvSpPr>
        <p:spPr>
          <a:xfrm>
            <a:off x="-76200" y="0"/>
            <a:ext cx="5010151" cy="2362200"/>
          </a:xfrm>
        </p:spPr>
        <p:txBody>
          <a:bodyPr>
            <a:noAutofit/>
          </a:bodyPr>
          <a:lstStyle/>
          <a:p>
            <a:pPr>
              <a:lnSpc>
                <a:spcPct val="150000"/>
              </a:lnSpc>
            </a:pPr>
            <a:r>
              <a:rPr lang="en-US" sz="2800" b="1" dirty="0" smtClean="0">
                <a:latin typeface="Arial" panose="020B0604020202020204" pitchFamily="34" charset="0"/>
                <a:cs typeface="Arial" panose="020B0604020202020204" pitchFamily="34" charset="0"/>
              </a:rPr>
              <a:t>Keep YOUR eyes on the goal</a:t>
            </a:r>
          </a:p>
          <a:p>
            <a:pPr>
              <a:lnSpc>
                <a:spcPct val="150000"/>
              </a:lnSpc>
            </a:pPr>
            <a:r>
              <a:rPr lang="en-US" sz="2800" b="1" dirty="0" smtClean="0">
                <a:latin typeface="Arial" panose="020B0604020202020204" pitchFamily="34" charset="0"/>
                <a:cs typeface="Arial" panose="020B0604020202020204" pitchFamily="34" charset="0"/>
              </a:rPr>
              <a:t>Each failure to sell will increase YOUR chance for success at the next attempt.</a:t>
            </a:r>
          </a:p>
          <a:p>
            <a:pPr>
              <a:lnSpc>
                <a:spcPct val="150000"/>
              </a:lnSpc>
            </a:pPr>
            <a:r>
              <a:rPr lang="en-US" sz="2800" b="1" dirty="0" smtClean="0">
                <a:latin typeface="Arial" panose="020B0604020202020204" pitchFamily="34" charset="0"/>
                <a:cs typeface="Arial" panose="020B0604020202020204" pitchFamily="34" charset="0"/>
              </a:rPr>
              <a:t>Each obstacle YOU will consider as a challenge to YOUR profession.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48730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diha.minhas\Desktop\succes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45755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762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67393" y="1615440"/>
            <a:ext cx="3380015" cy="5242560"/>
          </a:xfrm>
        </p:spPr>
        <p:txBody>
          <a:bodyPr>
            <a:normAutofit lnSpcReduction="10000"/>
          </a:bodyPr>
          <a:lstStyle/>
          <a:p>
            <a:r>
              <a:rPr lang="en-US" sz="3200" b="1" dirty="0" smtClean="0"/>
              <a:t>YOU will learn and apply another secret of those who excel in YOUR work.</a:t>
            </a:r>
          </a:p>
          <a:p>
            <a:endParaRPr lang="en-US" sz="3200" b="1" dirty="0" smtClean="0"/>
          </a:p>
          <a:p>
            <a:r>
              <a:rPr lang="en-US" sz="3200" b="1" dirty="0" smtClean="0"/>
              <a:t>Never will YOU allow any day to end with a failure.</a:t>
            </a:r>
          </a:p>
          <a:p>
            <a:endParaRPr lang="en-US" dirty="0" smtClean="0">
              <a:solidFill>
                <a:schemeClr val="bg1"/>
              </a:solidFill>
            </a:endParaRPr>
          </a:p>
          <a:p>
            <a:endParaRPr lang="en-US" dirty="0">
              <a:solidFill>
                <a:schemeClr val="bg1"/>
              </a:solidFill>
            </a:endParaRPr>
          </a:p>
        </p:txBody>
      </p:sp>
      <p:pic>
        <p:nvPicPr>
          <p:cNvPr id="5122" name="Picture 2" descr="C:\Documents and Settings\madiha.minhas\Desktop\success-churchill.gif"/>
          <p:cNvPicPr>
            <a:picLocks noChangeAspect="1" noChangeArrowheads="1"/>
          </p:cNvPicPr>
          <p:nvPr/>
        </p:nvPicPr>
        <p:blipFill>
          <a:blip r:embed="rId2"/>
          <a:srcRect/>
          <a:stretch>
            <a:fillRect/>
          </a:stretch>
        </p:blipFill>
        <p:spPr bwMode="auto">
          <a:xfrm>
            <a:off x="3905250" y="1534886"/>
            <a:ext cx="5238750" cy="5323114"/>
          </a:xfrm>
          <a:prstGeom prst="rect">
            <a:avLst/>
          </a:prstGeom>
          <a:noFill/>
          <a:ln>
            <a:solidFill>
              <a:schemeClr val="accent1"/>
            </a:solidFill>
            <a:prstDash val="lgDashDotDot"/>
          </a:ln>
        </p:spPr>
      </p:pic>
      <p:sp>
        <p:nvSpPr>
          <p:cNvPr id="4" name="Title 1"/>
          <p:cNvSpPr>
            <a:spLocks noGrp="1"/>
          </p:cNvSpPr>
          <p:nvPr>
            <p:ph type="title"/>
          </p:nvPr>
        </p:nvSpPr>
        <p:spPr>
          <a:xfrm>
            <a:off x="304800" y="364065"/>
            <a:ext cx="7391400" cy="990600"/>
          </a:xfrm>
        </p:spPr>
        <p:txBody>
          <a:bodyPr>
            <a:normAutofit fontScale="90000"/>
          </a:bodyPr>
          <a:lstStyle/>
          <a:p>
            <a:r>
              <a:rPr lang="en-US" sz="4400" b="1" dirty="0" smtClean="0">
                <a:solidFill>
                  <a:srgbClr val="FFFF00"/>
                </a:solidFill>
                <a:latin typeface="Arial" panose="020B0604020202020204" pitchFamily="34" charset="0"/>
                <a:cs typeface="Arial" panose="020B0604020202020204" pitchFamily="34" charset="0"/>
              </a:rPr>
              <a:t>IMPORTANCE OF PERSISTENCE</a:t>
            </a:r>
            <a:endParaRPr lang="en-US" sz="4400" b="1" dirty="0">
              <a:solidFill>
                <a:srgbClr val="FFFF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418657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76962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4800"/>
            <a:ext cx="7543800" cy="838200"/>
          </a:xfrm>
        </p:spPr>
        <p:txBody>
          <a:bodyPr>
            <a:normAutofit/>
          </a:bodyPr>
          <a:lstStyle/>
          <a:p>
            <a:r>
              <a:rPr lang="en-US" sz="4800" b="1" dirty="0" smtClean="0">
                <a:solidFill>
                  <a:srgbClr val="FFFF00"/>
                </a:solidFill>
                <a:latin typeface="Arial" panose="020B0604020202020204" pitchFamily="34" charset="0"/>
                <a:cs typeface="Arial" panose="020B0604020202020204" pitchFamily="34" charset="0"/>
              </a:rPr>
              <a:t>IGNORE REJECTION</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7778" y="1687286"/>
            <a:ext cx="4278086" cy="2362200"/>
          </a:xfrm>
        </p:spPr>
        <p:txBody>
          <a:bodyPr>
            <a:normAutofit fontScale="25000" lnSpcReduction="20000"/>
          </a:bodyPr>
          <a:lstStyle/>
          <a:p>
            <a:r>
              <a:rPr lang="en-US" sz="11200" b="1" dirty="0" smtClean="0">
                <a:latin typeface="Arial" panose="020B0604020202020204" pitchFamily="34" charset="0"/>
                <a:cs typeface="Arial" panose="020B0604020202020204" pitchFamily="34" charset="0"/>
              </a:rPr>
              <a:t>Rejection is a natural by product in the sales profession.</a:t>
            </a:r>
          </a:p>
          <a:p>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Don’t get offended if someone declines YOUR offer.</a:t>
            </a:r>
          </a:p>
          <a:p>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Think of a new way to present YOUR offer so that it is more appealing.</a:t>
            </a:r>
          </a:p>
          <a:p>
            <a:endParaRPr lang="en-US" b="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6146" name="Picture 2" descr="C:\Documents and Settings\madiha.minhas\Desktop\rejection2.jpg"/>
          <p:cNvPicPr>
            <a:picLocks noChangeAspect="1" noChangeArrowheads="1"/>
          </p:cNvPicPr>
          <p:nvPr/>
        </p:nvPicPr>
        <p:blipFill>
          <a:blip r:embed="rId2"/>
          <a:srcRect/>
          <a:stretch>
            <a:fillRect/>
          </a:stretch>
        </p:blipFill>
        <p:spPr bwMode="auto">
          <a:xfrm>
            <a:off x="4848861" y="1524000"/>
            <a:ext cx="4295140" cy="53340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6924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1"/>
            <a:ext cx="7696200" cy="1066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TB.jpeg"/>
          <p:cNvPicPr>
            <a:picLocks noChangeAspect="1"/>
          </p:cNvPicPr>
          <p:nvPr/>
        </p:nvPicPr>
        <p:blipFill rotWithShape="1">
          <a:blip r:embed="rId2" cstate="screen"/>
          <a:srcRect b="9651"/>
          <a:stretch/>
        </p:blipFill>
        <p:spPr>
          <a:xfrm>
            <a:off x="4724400" y="1556658"/>
            <a:ext cx="4419600" cy="5301342"/>
          </a:xfrm>
          <a:prstGeom prst="rect">
            <a:avLst/>
          </a:prstGeom>
        </p:spPr>
      </p:pic>
      <p:sp>
        <p:nvSpPr>
          <p:cNvPr id="2" name="Title 1"/>
          <p:cNvSpPr>
            <a:spLocks noGrp="1"/>
          </p:cNvSpPr>
          <p:nvPr>
            <p:ph type="title"/>
          </p:nvPr>
        </p:nvSpPr>
        <p:spPr>
          <a:xfrm>
            <a:off x="304800" y="304800"/>
            <a:ext cx="7620000" cy="685800"/>
          </a:xfrm>
        </p:spPr>
        <p:txBody>
          <a:bodyPr>
            <a:noAutofit/>
          </a:bodyPr>
          <a:lstStyle/>
          <a:p>
            <a:r>
              <a:rPr lang="en-US" sz="4800" b="1" dirty="0" smtClean="0">
                <a:solidFill>
                  <a:srgbClr val="FFFF00"/>
                </a:solidFill>
                <a:latin typeface="Arial" panose="020B0604020202020204" pitchFamily="34" charset="0"/>
                <a:cs typeface="Arial" panose="020B0604020202020204" pitchFamily="34" charset="0"/>
              </a:rPr>
              <a:t>TEST OF BRAVERY</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3478" y="1637152"/>
            <a:ext cx="4650922" cy="2362200"/>
          </a:xfrm>
        </p:spPr>
        <p:txBody>
          <a:bodyPr>
            <a:noAutofit/>
          </a:bodyPr>
          <a:lstStyle/>
          <a:p>
            <a:pPr>
              <a:lnSpc>
                <a:spcPct val="150000"/>
              </a:lnSpc>
            </a:pPr>
            <a:r>
              <a:rPr lang="en-US" sz="2000" b="1" dirty="0" smtClean="0">
                <a:latin typeface="Arial" panose="020B0604020202020204" pitchFamily="34" charset="0"/>
                <a:cs typeface="Arial" panose="020B0604020202020204" pitchFamily="34" charset="0"/>
              </a:rPr>
              <a:t>Every day YOU are confronted with challenges</a:t>
            </a:r>
          </a:p>
          <a:p>
            <a:pPr>
              <a:lnSpc>
                <a:spcPct val="150000"/>
              </a:lnSpc>
            </a:pPr>
            <a:r>
              <a:rPr lang="en-US" sz="2000" b="1" dirty="0" smtClean="0">
                <a:latin typeface="Arial" panose="020B0604020202020204" pitchFamily="34" charset="0"/>
                <a:cs typeface="Arial" panose="020B0604020202020204" pitchFamily="34" charset="0"/>
              </a:rPr>
              <a:t>Each challenge is a test of YOUR bravery.</a:t>
            </a:r>
          </a:p>
          <a:p>
            <a:pPr>
              <a:lnSpc>
                <a:spcPct val="150000"/>
              </a:lnSpc>
            </a:pPr>
            <a:r>
              <a:rPr lang="en-US" sz="2000" b="1" dirty="0" smtClean="0">
                <a:latin typeface="Arial" panose="020B0604020202020204" pitchFamily="34" charset="0"/>
                <a:cs typeface="Arial" panose="020B0604020202020204" pitchFamily="34" charset="0"/>
              </a:rPr>
              <a:t>Passing the test promotes YOU to the next level of achievement  and even more difficult challenges.</a:t>
            </a:r>
          </a:p>
          <a:p>
            <a:pPr>
              <a:lnSpc>
                <a:spcPct val="150000"/>
              </a:lnSpc>
            </a:pPr>
            <a:r>
              <a:rPr lang="en-US" sz="2000" b="1" dirty="0" smtClean="0">
                <a:latin typeface="Arial" panose="020B0604020202020204" pitchFamily="34" charset="0"/>
                <a:cs typeface="Arial" panose="020B0604020202020204" pitchFamily="34" charset="0"/>
              </a:rPr>
              <a:t>If YOU fail the test, repeat the lesson until YOU get it right.  </a:t>
            </a:r>
            <a:endParaRPr lang="en-US" sz="2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31574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952393232_cf3d99f1b5_o.jpg"/>
          <p:cNvPicPr>
            <a:picLocks noChangeAspect="1"/>
          </p:cNvPicPr>
          <p:nvPr/>
        </p:nvPicPr>
        <p:blipFill>
          <a:blip r:embed="rId2" cstate="screen"/>
          <a:stretch>
            <a:fillRect/>
          </a:stretch>
        </p:blipFill>
        <p:spPr>
          <a:xfrm>
            <a:off x="0" y="0"/>
            <a:ext cx="9144000" cy="6858000"/>
          </a:xfrm>
          <a:prstGeom prst="rect">
            <a:avLst/>
          </a:prstGeom>
        </p:spPr>
      </p:pic>
      <p:sp>
        <p:nvSpPr>
          <p:cNvPr id="2" name="Title 1"/>
          <p:cNvSpPr>
            <a:spLocks noGrp="1"/>
          </p:cNvSpPr>
          <p:nvPr>
            <p:ph type="title"/>
          </p:nvPr>
        </p:nvSpPr>
        <p:spPr>
          <a:xfrm>
            <a:off x="4038600" y="1371600"/>
            <a:ext cx="4953000" cy="609600"/>
          </a:xfrm>
        </p:spPr>
        <p:txBody>
          <a:bodyPr>
            <a:noAutofit/>
          </a:bodyPr>
          <a:lstStyle/>
          <a:p>
            <a:r>
              <a:rPr lang="en-US" sz="5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ACCEPTING CHALLENGES</a:t>
            </a:r>
            <a:endParaRPr lang="en-US" sz="5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93914" y="883817"/>
            <a:ext cx="3810000" cy="2286000"/>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US"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Accept the fact that YOU will be tested </a:t>
            </a:r>
          </a:p>
          <a:p>
            <a:r>
              <a:rPr lang="en-US"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Confront the tests bravely; YOU will eventually pass.</a:t>
            </a:r>
          </a:p>
          <a:p>
            <a:r>
              <a:rPr lang="en-US"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Avoiding the challenges will not make them go away</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36072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_lion_and_the_lamb_by_nmulder33-d32x69s.jpg"/>
          <p:cNvPicPr>
            <a:picLocks noChangeAspect="1"/>
          </p:cNvPicPr>
          <p:nvPr/>
        </p:nvPicPr>
        <p:blipFill rotWithShape="1">
          <a:blip r:embed="rId2"/>
          <a:srcRect t="5494" b="7850"/>
          <a:stretch/>
        </p:blipFill>
        <p:spPr>
          <a:xfrm>
            <a:off x="0" y="0"/>
            <a:ext cx="9144000" cy="6858000"/>
          </a:xfrm>
          <a:prstGeom prst="rect">
            <a:avLst/>
          </a:prstGeom>
        </p:spPr>
      </p:pic>
      <p:sp>
        <p:nvSpPr>
          <p:cNvPr id="2" name="Title 1"/>
          <p:cNvSpPr>
            <a:spLocks noGrp="1"/>
          </p:cNvSpPr>
          <p:nvPr>
            <p:ph type="title"/>
          </p:nvPr>
        </p:nvSpPr>
        <p:spPr>
          <a:xfrm>
            <a:off x="-667031" y="457200"/>
            <a:ext cx="8229600" cy="609600"/>
          </a:xfrm>
        </p:spPr>
        <p:txBody>
          <a:bodyPr>
            <a:noAutofit/>
          </a:bodyPr>
          <a:lstStyle/>
          <a:p>
            <a:pPr algn="ctr"/>
            <a:r>
              <a:rPr lang="en-US" sz="5400" b="1" dirty="0" smtClean="0">
                <a:solidFill>
                  <a:schemeClr val="tx1"/>
                </a:solidFill>
                <a:latin typeface="Arial" panose="020B0604020202020204" pitchFamily="34" charset="0"/>
                <a:cs typeface="Arial" panose="020B0604020202020204" pitchFamily="34" charset="0"/>
              </a:rPr>
              <a:t>BE THE LION NOT A LAMB</a:t>
            </a:r>
            <a:endParaRPr lang="en-US" sz="54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0" y="680224"/>
            <a:ext cx="2990850" cy="2356890"/>
          </a:xfrm>
        </p:spPr>
        <p:txBody>
          <a:bodyPr>
            <a:noAutofit/>
          </a:bodyPr>
          <a:lstStyle/>
          <a:p>
            <a:r>
              <a:rPr lang="en-U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 lion is the most self sufficient animal, while the sheep is the most helpless</a:t>
            </a:r>
          </a:p>
          <a:p>
            <a:pPr>
              <a:buNone/>
            </a:pPr>
            <a:endParaRPr lang="en-U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must possess a fierce initiative to make things happen</a:t>
            </a:r>
          </a:p>
          <a:p>
            <a:endParaRPr lang="en-U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 proactive, like the lion</a:t>
            </a:r>
          </a:p>
          <a:p>
            <a:endParaRPr lang="en-U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Take care of  things yourself and just do it!</a:t>
            </a:r>
          </a:p>
          <a:p>
            <a:endParaRPr lang="en-US" sz="1800" b="1" dirty="0" smtClean="0">
              <a:latin typeface="Arial" panose="020B0604020202020204" pitchFamily="34" charset="0"/>
              <a:cs typeface="Arial" panose="020B0604020202020204" pitchFamily="34" charset="0"/>
            </a:endParaRPr>
          </a:p>
        </p:txBody>
      </p:sp>
      <p:sp>
        <p:nvSpPr>
          <p:cNvPr id="5" name="Title 1"/>
          <p:cNvSpPr txBox="1">
            <a:spLocks/>
          </p:cNvSpPr>
          <p:nvPr/>
        </p:nvSpPr>
        <p:spPr>
          <a:xfrm>
            <a:off x="-634374" y="990600"/>
            <a:ext cx="8229600"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5400" b="1" dirty="0" smtClean="0">
                <a:solidFill>
                  <a:srgbClr val="FFFF00"/>
                </a:solidFill>
                <a:latin typeface="Arial" panose="020B0604020202020204" pitchFamily="34" charset="0"/>
                <a:cs typeface="Arial" panose="020B0604020202020204" pitchFamily="34" charset="0"/>
              </a:rPr>
              <a:t>BE THE LION NOT A LAMB</a:t>
            </a:r>
            <a:endParaRPr lang="en-US" sz="5400" b="1" dirty="0">
              <a:solidFill>
                <a:srgbClr val="FFFF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266187"/>
            <a:ext cx="870857" cy="308815"/>
          </a:xfrm>
          <a:prstGeom prst="rect">
            <a:avLst/>
          </a:prstGeom>
        </p:spPr>
      </p:pic>
    </p:spTree>
    <p:extLst>
      <p:ext uri="{BB962C8B-B14F-4D97-AF65-F5344CB8AC3E}">
        <p14:creationId xmlns:p14="http://schemas.microsoft.com/office/powerpoint/2010/main" val="292952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d Men.jpg"/>
          <p:cNvPicPr>
            <a:picLocks noChangeAspect="1"/>
          </p:cNvPicPr>
          <p:nvPr/>
        </p:nvPicPr>
        <p:blipFill>
          <a:blip r:embed="rId2" cstate="screen"/>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en-US"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SECRET OF SALES SUCCESS</a:t>
            </a:r>
            <a:endParaRPr 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 successful sales man always tries one more time</a:t>
            </a:r>
          </a:p>
          <a:p>
            <a:pPr>
              <a:buNone/>
            </a:pPr>
            <a:endPar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Do not walk away if a prospect has said the very first ‘NO’</a:t>
            </a:r>
          </a:p>
          <a:p>
            <a:endPar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Try again, or try a new prospect tomorrow</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00" name="AutoShape 4" descr="data:image/jpg;base64,/9j/4AAQSkZJRgABAQAAAQABAAD/2wCEAAkGBhIREBISEhQUFBUUFRcUFRUUFRUVFBYUFRAVFBUUFBcXHCYeFxkjGRQUHy8gIycpLCwsFR4xNTAqNSYrLCkBCQoKDgwOGg8PGiklHxwqKSwpKSwpKSkpLCwpKSkpKSkpLCkpLCksLCkpLCksLCwsKSwpKSksLCw2KTIpLCwsKf/AABEIAJ4A8AMBIgACEQEDEQH/xAAcAAAABwEBAAAAAAAAAAAAAAAAAQIDBAUGBwj/xABHEAABBAADBAcDBgwFBAMAAAABAAIDEQQSIQUGMUETIlFhcYGxBzKRI3OhssHSJDM0QlJUcnSSotHwFBWCwuEWQ1PxFzVi/8QAGgEAAgMBAQAAAAAAAAAAAAAAAAIBAwQFBv/EACcRAAICAQQCAgEFAQAAAAAAAAABAgMRBBIhMRNBIlEyBRQVI2Fx/9oADAMBAAIRAxEAPwCWAnti/lcXifqlMp7Yv5XF4n6pXMh+SOhLo3oSgiRhdAxhhGESMIANGiCNAAROjBFEWjRoAqtjgOdPdnLM5osk0AG8Faqn3ePWxX7w/wCq1XKhAwUhSCCkAIUjRKQBSDheiNBSBWSPIxLIsxyuie4jS7DmAa8eZVo1tBU83/2EXzEn12K5SoGGjARIWpIFIIrQtAAQpEhaAKLb0jmSYUB3GYcQNBlI+1XbG1zJ8Vnt6nfK4T54fYtFaVdsZrhBoIrRWnFOZp/YzfwuLxP1SmgFI2MPwuLxPoVzYfkjbLo3VI0SUF0DGCkYQRhAACCCNAAQQQQQU27nvYv95f8AVarpUm7XHF/vMnoFeBCJYVI0EEABBBBSAKQRoIAy+8G3IcJjIpJ3ZW9C8dpJL20AB4IbJ9pOBxEgjDyxxNN6QZQTyAN1fisZvjuo/GY+R7psgDg0AtumgACteep81Wb0blRYSKN0TnPJNOuuPIgBVeVZwX+CTjk7egqjdGd78DhzLefIA6+NtJbZ8gFcK0oawBBBFaCAWhaK0LQSZre0/LYP50eoWlWX3vPyuD+dHqFp0se2M+kGgitC04pzkBO7I/K4vE/VKaJTmxx+FxeJ9CubD8kbJdG8CUESMLoGMCMIIIACNEjQQBGiQQBR7rn8q/eZPsV7aot1uGJ/eZPVXiES+w0aSgggUgk2jtSSGjSbR2pAwm9GHkGPGV7WMkYDZA0cARmvyCZ2YxxYWzSdOcw4gACjYrTwVnvvsJ+Ic0tqmxnnxdnBDfhfwVbuTgDiZODgyM08kEW4D3RfNY5Vtz4OhXbFV5fo22y8OI4mtHDj8TamWpUmHaaHChWijzYct14ha0sIwSlueRNoiUVoiVJAdorRWiJQBmt7/wAbhPnR6haclZbe/wDG4T50eoWnJSLtjPpB2giQTiHPU9sYfhUXifQpi1I2J+VR+f1SubD8kbZdG5RhJBRroGMUEESCADQQtBAAQtBEDaAKTdXhif3mT1CvFRbqe7iP3iT1CuHyKES+x0H++/sQtZjefFujY57DWYZSSXU0/mvAHMJ7dPa75gGSXYHvHmO1J5MS2lqpbhvRobRWlPjpDKrsFASbkl00RTSaKOJh8FOCSPtTFtiifI7gAfidAB32ons9wAjifICbeaIvTThp26nVU3tD2jTYYgfecXursboPpJ+C0+5sdYVh/SJd8dPsR7LnHFWfsvJnlHDi+LTxSJ/dJ7FCwEmZ5PaPXVSZyRK2ikJ3E8LTGZKyUKQJSbTcs7Wi3EAd6jgnsz29343CfOj1C0qyu8uJbJJhiw2GSW4jkNNfoWkhxLXi2uDvA2ki1ljyTSQ9aCTmQzKwQ41s/ZWLkdUkrwbA0NaO0+IJC0Gz9hTwNZMJXOka/IQToRoDp4a2osG8BLHkNp7HAlvOmvafT0VpNvIcoa4e+0EAcQ6jS5jlg3KJsdnzuc3rGzQN1Vg8PNS1jNyN4jK1zH6OFVfPUggevmtixy21S3RyZbI7WLCCK0LVhWKtFaK1Sb37yswOFdO4XqGtHAFzuR+B+CAL5nDx9EknWr/ulyzY3tTnGKGFxojaJC0tkivqB7Q5rKF3x48QulxMDRQ05+J7SkSfssk1jCKzdc/JzfPyfWVpIVU7te5L8/J9ZWyZdCeyt2nkEbzIQGAW4nhS47tPfCXpHjDHomHqgj3yO2+Xkth7YdsmLDMiaaMrjf7Lf+SuTxbT7eSMLORtzXBqNhb3Y2BwPTPeOJbIc7T8dR5Lqmxd94sRGKOV/AsPb2A8x2Lgz9rUDSnbp7TJxjGE0JDk7rPD6fVNnBCwzt+O242qDqd+i5ruHiENl4kva/NXEcNfVZ//ACeW+N96ttlYdzDqePFLl5G4wZXffFXjWtP5rGj42SulbvyBuFhaeOQH4i1yPeXE58fMf0XZR/pAHra61hcFUMThoQxoPZo0Jo9l16xCKJ+KxFMcO5Uex8UA5zaIykceFdytH28VSYnwgjjuuJHnZpOZF9Fm6TMw0orXoYVjQ223Y4gm/RMtf5JWShWMxgjYXHly7T2Kifj8/WeRpw/4Q3rxga2Ozpm6w51VX5H1WY2i9zRYOhWG+bcsejpaatKG72K2ntoh5LSAE1ht86I0AeD7w7Ow9qoMYLBJ/srN4vElhBBUR/wJ8dnoDYm2G4mESN0Nlrh2OHEfb5qfa5x7H8W6RuKcTYzM8M1G/opdFtbY9cnOl3wcuDY52iSI9c9Z1c3NblvwPV0707g9qxdJA97a0fG9vYQKsdyqt2wYpmx2OrHz4W4B1n4BWu1tktDYXAEubq48nCyHX3g6+C5b7OgujT4KGOIvcBXRg3pqANSQOehUJ3tHokNwk7gDo62ixyNclTbL2hiOkmD7F5jfIm6Fd1J9ssw/7v8AKfvKt6t08Fq06tWSy/8Akh36lP8AxNSXe0l36lP/ABNUHpZ//N/KfvJRdMTfS/yn7yX+TYfsF9kwe0h/6lP/ABNWO9pe9ZxcMMZhkhyyF9PIIdTS3gOy/pWobPOP+6PNp+8uZ75bbdPiSCcwitgPC9bJA15rZpNVK+eMcGXUaeNUclVh8I+SRnRgl4IIrjpzXaYPaC2h0uGxLaAHVZns1qTl4f8AK5duO93+LBYaIY43V8uywujHET/+UfwH7ynV6zxT2k6fS+WO4kRb9RNaT0OKJzOcAIXC7cSATyRn2kn9TxH8qhuln0+VH8B+8lEzmvlR/AfvLJ/Imj9j/pgvaXvKcXPHcb4sjKyvq7JJvTyWMzK93zndJjZcxzFtNuq4AcrKpCzXzXWhLdFP7OdNbZNDZOidwOIMcjHji1wcPIgpsD7Ugn1TCHZR7RDQ/BZf4mp/B+0Vubr4eVmmjjTgD30udRb1zhjQA2gABo7kK7Uxjt5Z3McDQBFGgR9qzKdmcYRq21pZyy/lxnSTvkuw95dY4EE3a7Vu7tDpQ9tjtaLHIa0vMcW2HtYGDSvzufcE4N48XpU0grgQ4tI8KWlJorttjNJI9RY7bmFwjSZ5mNrjbhp4rJY72jR4ueKHCxPnizgPlbbWNPea5DVefZczrc9xcTqSSSbPOytr7HBLJtBsTTUddJINeDOFeZATNv0URxnk9DYYsyWaB7yPisBtnfbER4mVjMFLK1rqEgzU4DmOqrffbb8OzoOkfq55LYwB1i/KSP8ASDRKw+G2hM9jHGV1uaCa4WWgnmsuq1HhSNWmo8rZLk3jnmkubCviZQ6zg40b7aAopGKBfVnSx8E3jhM+F7ekc7Sw3tI1rioGxm4jEPayONznc7BaB2lxOgWGFnneUdLHhWJdD21m1mBy08tDGg2QGjUkcln8XufiZLLYJnN/SykM/iNBdf2TudDDUszRJJ3NLqPcOfmrPEQS4jqhhjjHN4AJ/wBIvTxXRq07XLMOo1MZcRRgtz8Litn4KUCGNzr6TJ0hL3cG11QQKHelnf8Axv6l/M/7i6LgNgtZxJP0BQNp7liQkwzPiP6Or235mwFZbGaXwMtbg38znuyNmiQudL1XNa1p/wD1lGvgTwWiwmAuLLJyc4svQOYRpfhwvuVPsXFBwL3EayERkmg/M2gP2q+1Q96tvYjCyU3o8t5m522KcBqNdPBc/blmrPBb7RjMMTg7g3rDXU91fH4rLf8AWuGq8zuNVl108VosPtrD43Dxta+Fs7LsOsN1q+OobYBruXPfaDsQQyCRha5rySC03R4kE/HypKtJC1/MZ6mVa+JaH2hx2fk3EXobFkd4PBNO9o3Gov2bd66eiwIlR9ItS/T9OvRQ9ba/Zodq73zz2C7K0/mssDzPEqhe/VNl61G6+5jpyJZgWx8QODn/ANB3q6UqtNDOEkVJWXyx2TvZzgzcsx4Vkb38zX0fFblpTUULWNDWANaNABoAltK8tqb/AD2OZ6CirxQURVp2JyPBYN0sgY3iefId5Wkwm5VG5JPJo+0oq01lvMUTbfCviTOAbxRkYvEX+mf6/aFU5lrfads0QbRmY3RpyuHg5o1+N/BZFjNQvVQWIpM87N5k2Fw+CkbOwfSyCPUZjpQzG6JGnNMvcDddv2KVsCVzMRE9vFr2uHZYN19nmmFXZebM2e6ImKVuvFpo6jzAKb3jhDYDQ/OAXo7Bsw+KgjeY2Pa9oIDmg1Y1GvBU23/ZzgZsPKwRNY5zTlcHO6r66ruNVdKnZ8slrksYPMjE8AnNtbHlwc74Jm5XsOvYRyc082ka2ozXrQjOLf7oK6BuRh44oGyxuIldZc9rqI10YK8OC586UdhVhsSZwDgCQBR+P/pV2p44L6GlLlF97Qt4pMVLGx7swhBAJ45nUXXXHgFpNn/i4/2G/VC57i9XWeJK6HgvxbP2W/VC5H6g24xOpovyk0W2Bhc9wa0WSaC6BsPYPQNIL3OJOYjQNugKHOtFTbnbLytMz+LtGeHb5rT9KDpwK2/p2l8cfJLtmTXajfLYukSWurlSMypirFjQpsSXpwI+ldU5o+/FckRmLasdXt4qLMNNNFEdtIxNvU1yCnAHLth4iM4UAup8Ic7Kf0s3SNI78oquxQPaLiTI+KZrgYntb0Zum6N1zHuPJaSPdfBNN3KTrdycbPE9XXilf5Hgej6J0RezNmyve8gHu108lyYtJm9xbONYt7aoHMbJL9R5C+SWcYH4cQhri8SZgRqCMtUR287XYotl7PZ7uEh07W5vVSW7TZH+LjjZ+yxo9ArvNFeivwyfZxLD7tYuQWzDzOHaI3V6IsBu/iJnFjI3WDTrGUNPeTwXY8Zt2Qg9YpvDYkvZZN6nVZtRrZVxykXU6RTlhszGwdwo4SHzESP5N/MB/wBy1gKac5DOuBddO55kzs11RrWIoU4oNKZLk5Biww6tDvG0tVbnLaNOWyOTX7AwIiZnI6zqPgOQWhGIWNh3nsUQp8O8La716SpxhFRXo4dqlOW5mM9tW60k2XGRDN0bMsoHvZQ6w7vqyuMGYr1B/nkZBB1B+Cy+M3J2XK90hjALjZykgX3AaBaFYih1s4LmIWr2Ru5JJg3YqJpJieGuaBZcx3NvaQSuvnYezsrWmJhDTY6o41V9/BWkG0MLC0NYA0DgAAB8EOxEqtoa3BjxMOEDMSACDbCDqWOAPWHI3av5cYCCLPcqKfeSPtKgzb1sbdA/FI5oZVsr/arueMbhOmjbc8AsVxfH+czvI4jz7VwKNy77id+nAdQfFcm3w2OQ44qOPLFI4gke62X3iO4EGwnhYm8CWVNcmezKy2K7V/gPVVKn7HdT3d7ftCefRXDslYg6+a6huvgumfCzlTS79kNF/wBFy2fj5ruW4GCywdKeLg1o8A0X9Kwzp8tkEbq7PHCTNcKaNNK0A5eCjiTUpcklmuxR4XWSux0c4lxYklxHLRSnvZXW0rmq2N1ErG75bdeJujLsrQOqBpenHv1QGDbDbMDnmNr7cOPZ3C+1N4yAg3xbz7lzFm22xxuDLzc3d/cqWTerE2T0r+PaVRZqFB4LoUuSyagzd6QZkyO9EVysm/A46ZMyzJLyo8z6UEjc+IU/Y8lxnuP2KhxU398FZbvSW1/iPQ/0VGpX9TLaX80Wr3osyS9JC5B0hRKTOwgNPbdeRT0DLc0HgSAfC9VM3lc24w3QAEUPFbtJXnM/oyaizGI/ZVMcnRNomWJWVbsmbA9/iT2of4o9qj0gAUyZGBw4opt2IPaUkpBGiZMjAHzFR5H2lSFNSFDZGBiVymYvCvm2Ri44xZD2yEcy1gBdXfQJ8lAlNLSbpYgNY8acRY7RWqat/IixZicSUvZjvlB4H0W8Hs6jdjps5c2Cw9gaPeDwSWh3Kj3dism+yqB8sf8Ah5HtAPymch1t7W0Bqtu9N7UYlVJLd6MEYy5wA1JIA8SV6J2Xhehw0UfNjGg+NC/pWYi9mWGZPFNGXt6JwcWPIcHlovTmNaPktFj8VTmsHHifDkr6qnF5ZVOeeESWv6p70iB9NJUSXGhrSXcACVRbQ3riEXybgXE1RBHjaufApfsxgo695vSh2rE4red82IMMBZqcuchpcO3ISNExt7e0Mwz2tsSSANA5Acz4LObEwdN6Zzw1zes0AjNfgq2xl9FnvNK1shYzg0BviQNT8VmpHJ/H4rM4qGXrlz+Usm9cLBvs6Q52iYdMmHYlV7Rtw++YUoGJmTc2KKg4iU35JlAVyE4rEd6tt1JbEn+n/cszK8kq23cxnRyBtWJND2imlwKXUV5qaRNM/wCxGtc1ImkbG0ueQ0DmeCDJb4LB747XfLiehGjIzVdriASSs9OgjKClLstt1koywjpezo7dm7NR58FA25tKNzujaczme8RwF6UO06aqNNtYQwh1Gg1oNVfAcFSQ7xCcujZG2NgGbte51jVzufPQUFdpqttRXdZmwt4MQpAeqSLEUfBTYsUhxHUicXpOdMtkSr0SDi86SXpkuSHSJskDsjlFlkS3SdyhzTVaMgImlUvZAe7rRvaHNPuk6uBGoHwWfx2NIVbi8a7JHRq319A/qr64ZZRbZhHR8ZvE4RgMjc92bg0WWmtVB3L32Y3ETmdxY1raogl2fPwDRr2pzYuBLG297pDWhdyHGlzmHHZJZJKskuPMEEuuwRwK1wik9xllY2tp2z/ruKRz3MzBo5vaW0SO/wA0qPazZLe02a58xwBHcuODe/EVlJtvY5z3fSSl4PeA5mC5I6OhjdY142Hcu5avKZ0jpe29uubBIRo6qb2ceKwM22nOq6sak8z4q22jJNJFWca62W9b6NFin545crjfLRLKWWN0WXSSTOvU8vBTzgjCLeAHOGngn9gXEDJob5EaJreDHGV+Y6XXhwVdnEP+jw/IrJZ7PFNGVNkI2xrNtRbu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data:image/jpg;base64,/9j/4AAQSkZJRgABAQAAAQABAAD/2wCEAAkGBhIREBISEhQUFBUUFRcUFRUUFRUVFBYUFRAVFBUUFBcXHCYeFxkjGRQUHy8gIycpLCwsFR4xNTAqNSYrLCkBCQoKDgwOGg8PGiklHxwqKSwpKSwpKSkpLCwpKSkpKSkpLCkpLCksLCkpLCksLCwsKSwpKSksLCw2KTIpLCwsKf/AABEIAJ4A8AMBIgACEQEDEQH/xAAcAAAABwEBAAAAAAAAAAAAAAAAAQIDBAUGBwj/xABHEAABBAADBAcDBgwFBAMAAAABAAIDEQQSIQUGMUETIlFhcYGxBzKRI3OhssHSJDM0QlJUcnSSotHwFBWCwuEWQ1PxFzVi/8QAGgEAAgMBAQAAAAAAAAAAAAAAAAIBAwQFBv/EACcRAAICAQQCAgEFAQAAAAAAAAABAgMRBBIhMRNBIlEyBRQVI2Fx/9oADAMBAAIRAxEAPwCWAnti/lcXifqlMp7Yv5XF4n6pXMh+SOhLo3oSgiRhdAxhhGESMIANGiCNAAROjBFEWjRoAqtjgOdPdnLM5osk0AG8Faqn3ePWxX7w/wCq1XKhAwUhSCCkAIUjRKQBSDheiNBSBWSPIxLIsxyuie4jS7DmAa8eZVo1tBU83/2EXzEn12K5SoGGjARIWpIFIIrQtAAQpEhaAKLb0jmSYUB3GYcQNBlI+1XbG1zJ8Vnt6nfK4T54fYtFaVdsZrhBoIrRWnFOZp/YzfwuLxP1SmgFI2MPwuLxPoVzYfkjbLo3VI0SUF0DGCkYQRhAACCCNAAQQQQQU27nvYv95f8AVarpUm7XHF/vMnoFeBCJYVI0EEABBBBSAKQRoIAy+8G3IcJjIpJ3ZW9C8dpJL20AB4IbJ9pOBxEgjDyxxNN6QZQTyAN1fisZvjuo/GY+R7psgDg0AtumgACteep81Wb0blRYSKN0TnPJNOuuPIgBVeVZwX+CTjk7egqjdGd78DhzLefIA6+NtJbZ8gFcK0oawBBBFaCAWhaK0LQSZre0/LYP50eoWlWX3vPyuD+dHqFp0se2M+kGgitC04pzkBO7I/K4vE/VKaJTmxx+FxeJ9CubD8kbJdG8CUESMLoGMCMIIIACNEjQQBGiQQBR7rn8q/eZPsV7aot1uGJ/eZPVXiES+w0aSgggUgk2jtSSGjSbR2pAwm9GHkGPGV7WMkYDZA0cARmvyCZ2YxxYWzSdOcw4gACjYrTwVnvvsJ+Ic0tqmxnnxdnBDfhfwVbuTgDiZODgyM08kEW4D3RfNY5Vtz4OhXbFV5fo22y8OI4mtHDj8TamWpUmHaaHChWijzYct14ha0sIwSlueRNoiUVoiVJAdorRWiJQBmt7/wAbhPnR6haclZbe/wDG4T50eoWnJSLtjPpB2giQTiHPU9sYfhUXifQpi1I2J+VR+f1SubD8kbZdG5RhJBRroGMUEESCADQQtBAAQtBEDaAKTdXhif3mT1CvFRbqe7iP3iT1CuHyKES+x0H++/sQtZjefFujY57DWYZSSXU0/mvAHMJ7dPa75gGSXYHvHmO1J5MS2lqpbhvRobRWlPjpDKrsFASbkl00RTSaKOJh8FOCSPtTFtiifI7gAfidAB32ons9wAjifICbeaIvTThp26nVU3tD2jTYYgfecXursboPpJ+C0+5sdYVh/SJd8dPsR7LnHFWfsvJnlHDi+LTxSJ/dJ7FCwEmZ5PaPXVSZyRK2ikJ3E8LTGZKyUKQJSbTcs7Wi3EAd6jgnsz29343CfOj1C0qyu8uJbJJhiw2GSW4jkNNfoWkhxLXi2uDvA2ki1ljyTSQ9aCTmQzKwQ41s/ZWLkdUkrwbA0NaO0+IJC0Gz9hTwNZMJXOka/IQToRoDp4a2osG8BLHkNp7HAlvOmvafT0VpNvIcoa4e+0EAcQ6jS5jlg3KJsdnzuc3rGzQN1Vg8PNS1jNyN4jK1zH6OFVfPUggevmtixy21S3RyZbI7WLCCK0LVhWKtFaK1Sb37yswOFdO4XqGtHAFzuR+B+CAL5nDx9EknWr/ulyzY3tTnGKGFxojaJC0tkivqB7Q5rKF3x48QulxMDRQ05+J7SkSfssk1jCKzdc/JzfPyfWVpIVU7te5L8/J9ZWyZdCeyt2nkEbzIQGAW4nhS47tPfCXpHjDHomHqgj3yO2+Xkth7YdsmLDMiaaMrjf7Lf+SuTxbT7eSMLORtzXBqNhb3Y2BwPTPeOJbIc7T8dR5Lqmxd94sRGKOV/AsPb2A8x2Lgz9rUDSnbp7TJxjGE0JDk7rPD6fVNnBCwzt+O242qDqd+i5ruHiENl4kva/NXEcNfVZ//ACeW+N96ttlYdzDqePFLl5G4wZXffFXjWtP5rGj42SulbvyBuFhaeOQH4i1yPeXE58fMf0XZR/pAHra61hcFUMThoQxoPZo0Jo9l16xCKJ+KxFMcO5Uex8UA5zaIykceFdytH28VSYnwgjjuuJHnZpOZF9Fm6TMw0orXoYVjQ223Y4gm/RMtf5JWShWMxgjYXHly7T2Kifj8/WeRpw/4Q3rxga2Ozpm6w51VX5H1WY2i9zRYOhWG+bcsejpaatKG72K2ntoh5LSAE1ht86I0AeD7w7Ow9qoMYLBJ/srN4vElhBBUR/wJ8dnoDYm2G4mESN0Nlrh2OHEfb5qfa5x7H8W6RuKcTYzM8M1G/opdFtbY9cnOl3wcuDY52iSI9c9Z1c3NblvwPV0707g9qxdJA97a0fG9vYQKsdyqt2wYpmx2OrHz4W4B1n4BWu1tktDYXAEubq48nCyHX3g6+C5b7OgujT4KGOIvcBXRg3pqANSQOehUJ3tHokNwk7gDo62ixyNclTbL2hiOkmD7F5jfIm6Fd1J9ssw/7v8AKfvKt6t08Fq06tWSy/8Akh36lP8AxNSXe0l36lP/ABNUHpZ//N/KfvJRdMTfS/yn7yX+TYfsF9kwe0h/6lP/ABNWO9pe9ZxcMMZhkhyyF9PIIdTS3gOy/pWobPOP+6PNp+8uZ75bbdPiSCcwitgPC9bJA15rZpNVK+eMcGXUaeNUclVh8I+SRnRgl4IIrjpzXaYPaC2h0uGxLaAHVZns1qTl4f8AK5duO93+LBYaIY43V8uywujHET/+UfwH7ynV6zxT2k6fS+WO4kRb9RNaT0OKJzOcAIXC7cSATyRn2kn9TxH8qhuln0+VH8B+8lEzmvlR/AfvLJ/Imj9j/pgvaXvKcXPHcb4sjKyvq7JJvTyWMzK93zndJjZcxzFtNuq4AcrKpCzXzXWhLdFP7OdNbZNDZOidwOIMcjHji1wcPIgpsD7Ugn1TCHZR7RDQ/BZf4mp/B+0Vubr4eVmmjjTgD30udRb1zhjQA2gABo7kK7Uxjt5Z3McDQBFGgR9qzKdmcYRq21pZyy/lxnSTvkuw95dY4EE3a7Vu7tDpQ9tjtaLHIa0vMcW2HtYGDSvzufcE4N48XpU0grgQ4tI8KWlJorttjNJI9RY7bmFwjSZ5mNrjbhp4rJY72jR4ueKHCxPnizgPlbbWNPea5DVefZczrc9xcTqSSSbPOytr7HBLJtBsTTUddJINeDOFeZATNv0URxnk9DYYsyWaB7yPisBtnfbER4mVjMFLK1rqEgzU4DmOqrffbb8OzoOkfq55LYwB1i/KSP8ASDRKw+G2hM9jHGV1uaCa4WWgnmsuq1HhSNWmo8rZLk3jnmkubCviZQ6zg40b7aAopGKBfVnSx8E3jhM+F7ekc7Sw3tI1rioGxm4jEPayONznc7BaB2lxOgWGFnneUdLHhWJdD21m1mBy08tDGg2QGjUkcln8XufiZLLYJnN/SykM/iNBdf2TudDDUszRJJ3NLqPcOfmrPEQS4jqhhjjHN4AJ/wBIvTxXRq07XLMOo1MZcRRgtz8Litn4KUCGNzr6TJ0hL3cG11QQKHelnf8Axv6l/M/7i6LgNgtZxJP0BQNp7liQkwzPiP6Or235mwFZbGaXwMtbg38znuyNmiQudL1XNa1p/wD1lGvgTwWiwmAuLLJyc4svQOYRpfhwvuVPsXFBwL3EayERkmg/M2gP2q+1Q96tvYjCyU3o8t5m522KcBqNdPBc/blmrPBb7RjMMTg7g3rDXU91fH4rLf8AWuGq8zuNVl108VosPtrD43Dxta+Fs7LsOsN1q+OobYBruXPfaDsQQyCRha5rySC03R4kE/HypKtJC1/MZ6mVa+JaH2hx2fk3EXobFkd4PBNO9o3Gov2bd66eiwIlR9ItS/T9OvRQ9ba/Zodq73zz2C7K0/mssDzPEqhe/VNl61G6+5jpyJZgWx8QODn/ANB3q6UqtNDOEkVJWXyx2TvZzgzcsx4Vkb38zX0fFblpTUULWNDWANaNABoAltK8tqb/AD2OZ6CirxQURVp2JyPBYN0sgY3iefId5Wkwm5VG5JPJo+0oq01lvMUTbfCviTOAbxRkYvEX+mf6/aFU5lrfads0QbRmY3RpyuHg5o1+N/BZFjNQvVQWIpM87N5k2Fw+CkbOwfSyCPUZjpQzG6JGnNMvcDddv2KVsCVzMRE9vFr2uHZYN19nmmFXZebM2e6ImKVuvFpo6jzAKb3jhDYDQ/OAXo7Bsw+KgjeY2Pa9oIDmg1Y1GvBU23/ZzgZsPKwRNY5zTlcHO6r66ruNVdKnZ8slrksYPMjE8AnNtbHlwc74Jm5XsOvYRyc082ka2ozXrQjOLf7oK6BuRh44oGyxuIldZc9rqI10YK8OC586UdhVhsSZwDgCQBR+P/pV2p44L6GlLlF97Qt4pMVLGx7swhBAJ45nUXXXHgFpNn/i4/2G/VC57i9XWeJK6HgvxbP2W/VC5H6g24xOpovyk0W2Bhc9wa0WSaC6BsPYPQNIL3OJOYjQNugKHOtFTbnbLytMz+LtGeHb5rT9KDpwK2/p2l8cfJLtmTXajfLYukSWurlSMypirFjQpsSXpwI+ldU5o+/FckRmLasdXt4qLMNNNFEdtIxNvU1yCnAHLth4iM4UAup8Ic7Kf0s3SNI78oquxQPaLiTI+KZrgYntb0Zum6N1zHuPJaSPdfBNN3KTrdycbPE9XXilf5Hgej6J0RezNmyve8gHu108lyYtJm9xbONYt7aoHMbJL9R5C+SWcYH4cQhri8SZgRqCMtUR287XYotl7PZ7uEh07W5vVSW7TZH+LjjZ+yxo9ArvNFeivwyfZxLD7tYuQWzDzOHaI3V6IsBu/iJnFjI3WDTrGUNPeTwXY8Zt2Qg9YpvDYkvZZN6nVZtRrZVxykXU6RTlhszGwdwo4SHzESP5N/MB/wBy1gKac5DOuBddO55kzs11RrWIoU4oNKZLk5Biww6tDvG0tVbnLaNOWyOTX7AwIiZnI6zqPgOQWhGIWNh3nsUQp8O8La716SpxhFRXo4dqlOW5mM9tW60k2XGRDN0bMsoHvZQ6w7vqyuMGYr1B/nkZBB1B+Cy+M3J2XK90hjALjZykgX3AaBaFYih1s4LmIWr2Ru5JJg3YqJpJieGuaBZcx3NvaQSuvnYezsrWmJhDTY6o41V9/BWkG0MLC0NYA0DgAAB8EOxEqtoa3BjxMOEDMSACDbCDqWOAPWHI3av5cYCCLPcqKfeSPtKgzb1sbdA/FI5oZVsr/arueMbhOmjbc8AsVxfH+czvI4jz7VwKNy77id+nAdQfFcm3w2OQ44qOPLFI4gke62X3iO4EGwnhYm8CWVNcmezKy2K7V/gPVVKn7HdT3d7ftCefRXDslYg6+a6huvgumfCzlTS79kNF/wBFy2fj5ruW4GCywdKeLg1o8A0X9Kwzp8tkEbq7PHCTNcKaNNK0A5eCjiTUpcklmuxR4XWSux0c4lxYklxHLRSnvZXW0rmq2N1ErG75bdeJujLsrQOqBpenHv1QGDbDbMDnmNr7cOPZ3C+1N4yAg3xbz7lzFm22xxuDLzc3d/cqWTerE2T0r+PaVRZqFB4LoUuSyagzd6QZkyO9EVysm/A46ZMyzJLyo8z6UEjc+IU/Y8lxnuP2KhxU398FZbvSW1/iPQ/0VGpX9TLaX80Wr3osyS9JC5B0hRKTOwgNPbdeRT0DLc0HgSAfC9VM3lc24w3QAEUPFbtJXnM/oyaizGI/ZVMcnRNomWJWVbsmbA9/iT2of4o9qj0gAUyZGBw4opt2IPaUkpBGiZMjAHzFR5H2lSFNSFDZGBiVymYvCvm2Ri44xZD2yEcy1gBdXfQJ8lAlNLSbpYgNY8acRY7RWqat/IixZicSUvZjvlB4H0W8Hs6jdjps5c2Cw9gaPeDwSWh3Kj3dism+yqB8sf8Ah5HtAPymch1t7W0Bqtu9N7UYlVJLd6MEYy5wA1JIA8SV6J2Xhehw0UfNjGg+NC/pWYi9mWGZPFNGXt6JwcWPIcHlovTmNaPktFj8VTmsHHifDkr6qnF5ZVOeeESWv6p70iB9NJUSXGhrSXcACVRbQ3riEXybgXE1RBHjaufApfsxgo695vSh2rE4red82IMMBZqcuchpcO3ISNExt7e0Mwz2tsSSANA5Acz4LObEwdN6Zzw1zes0AjNfgq2xl9FnvNK1shYzg0BviQNT8VmpHJ/H4rM4qGXrlz+Usm9cLBvs6Q52iYdMmHYlV7Rtw++YUoGJmTc2KKg4iU35JlAVyE4rEd6tt1JbEn+n/cszK8kq23cxnRyBtWJND2imlwKXUV5qaRNM/wCxGtc1ImkbG0ueQ0DmeCDJb4LB747XfLiehGjIzVdriASSs9OgjKClLstt1koywjpezo7dm7NR58FA25tKNzujaczme8RwF6UO06aqNNtYQwh1Gg1oNVfAcFSQ7xCcujZG2NgGbte51jVzufPQUFdpqttRXdZmwt4MQpAeqSLEUfBTYsUhxHUicXpOdMtkSr0SDi86SXpkuSHSJskDsjlFlkS3SdyhzTVaMgImlUvZAe7rRvaHNPuk6uBGoHwWfx2NIVbi8a7JHRq319A/qr64ZZRbZhHR8ZvE4RgMjc92bg0WWmtVB3L32Y3ETmdxY1raogl2fPwDRr2pzYuBLG297pDWhdyHGlzmHHZJZJKskuPMEEuuwRwK1wik9xllY2tp2z/ruKRz3MzBo5vaW0SO/wA0qPazZLe02a58xwBHcuODe/EVlJtvY5z3fSSl4PeA5mC5I6OhjdY142Hcu5avKZ0jpe29uubBIRo6qb2ceKwM22nOq6sak8z4q22jJNJFWca62W9b6NFin545crjfLRLKWWN0WXSSTOvU8vBTzgjCLeAHOGngn9gXEDJob5EaJreDHGV+Y6XXhwVdnEP+jw/IrJZ7PFNGVNkI2xrNtRbu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data:image/jpg;base64,/9j/4AAQSkZJRgABAQAAAQABAAD/2wCEAAkGBhIREBISEhQUFBUUFRcUFRUUFRUVFBYUFRAVFBUUFBcXHCYeFxkjGRQUHy8gIycpLCwsFR4xNTAqNSYrLCkBCQoKDgwOGg8PGiklHxwqKSwpKSwpKSkpLCwpKSkpKSkpLCkpLCksLCkpLCksLCwsKSwpKSksLCw2KTIpLCwsKf/AABEIAJ4A8AMBIgACEQEDEQH/xAAcAAAABwEBAAAAAAAAAAAAAAAAAQIDBAUGBwj/xABHEAABBAADBAcDBgwFBAMAAAABAAIDEQQSIQUGMUETIlFhcYGxBzKRI3OhssHSJDM0QlJUcnSSotHwFBWCwuEWQ1PxFzVi/8QAGgEAAgMBAQAAAAAAAAAAAAAAAAIBAwQFBv/EACcRAAICAQQCAgEFAQAAAAAAAAABAgMRBBIhMRNBIlEyBRQVI2Fx/9oADAMBAAIRAxEAPwCWAnti/lcXifqlMp7Yv5XF4n6pXMh+SOhLo3oSgiRhdAxhhGESMIANGiCNAAROjBFEWjRoAqtjgOdPdnLM5osk0AG8Faqn3ePWxX7w/wCq1XKhAwUhSCCkAIUjRKQBSDheiNBSBWSPIxLIsxyuie4jS7DmAa8eZVo1tBU83/2EXzEn12K5SoGGjARIWpIFIIrQtAAQpEhaAKLb0jmSYUB3GYcQNBlI+1XbG1zJ8Vnt6nfK4T54fYtFaVdsZrhBoIrRWnFOZp/YzfwuLxP1SmgFI2MPwuLxPoVzYfkjbLo3VI0SUF0DGCkYQRhAACCCNAAQQQQQU27nvYv95f8AVarpUm7XHF/vMnoFeBCJYVI0EEABBBBSAKQRoIAy+8G3IcJjIpJ3ZW9C8dpJL20AB4IbJ9pOBxEgjDyxxNN6QZQTyAN1fisZvjuo/GY+R7psgDg0AtumgACteep81Wb0blRYSKN0TnPJNOuuPIgBVeVZwX+CTjk7egqjdGd78DhzLefIA6+NtJbZ8gFcK0oawBBBFaCAWhaK0LQSZre0/LYP50eoWlWX3vPyuD+dHqFp0se2M+kGgitC04pzkBO7I/K4vE/VKaJTmxx+FxeJ9CubD8kbJdG8CUESMLoGMCMIIIACNEjQQBGiQQBR7rn8q/eZPsV7aot1uGJ/eZPVXiES+w0aSgggUgk2jtSSGjSbR2pAwm9GHkGPGV7WMkYDZA0cARmvyCZ2YxxYWzSdOcw4gACjYrTwVnvvsJ+Ic0tqmxnnxdnBDfhfwVbuTgDiZODgyM08kEW4D3RfNY5Vtz4OhXbFV5fo22y8OI4mtHDj8TamWpUmHaaHChWijzYct14ha0sIwSlueRNoiUVoiVJAdorRWiJQBmt7/wAbhPnR6haclZbe/wDG4T50eoWnJSLtjPpB2giQTiHPU9sYfhUXifQpi1I2J+VR+f1SubD8kbZdG5RhJBRroGMUEESCADQQtBAAQtBEDaAKTdXhif3mT1CvFRbqe7iP3iT1CuHyKES+x0H++/sQtZjefFujY57DWYZSSXU0/mvAHMJ7dPa75gGSXYHvHmO1J5MS2lqpbhvRobRWlPjpDKrsFASbkl00RTSaKOJh8FOCSPtTFtiifI7gAfidAB32ons9wAjifICbeaIvTThp26nVU3tD2jTYYgfecXursboPpJ+C0+5sdYVh/SJd8dPsR7LnHFWfsvJnlHDi+LTxSJ/dJ7FCwEmZ5PaPXVSZyRK2ikJ3E8LTGZKyUKQJSbTcs7Wi3EAd6jgnsz29343CfOj1C0qyu8uJbJJhiw2GSW4jkNNfoWkhxLXi2uDvA2ki1ljyTSQ9aCTmQzKwQ41s/ZWLkdUkrwbA0NaO0+IJC0Gz9hTwNZMJXOka/IQToRoDp4a2osG8BLHkNp7HAlvOmvafT0VpNvIcoa4e+0EAcQ6jS5jlg3KJsdnzuc3rGzQN1Vg8PNS1jNyN4jK1zH6OFVfPUggevmtixy21S3RyZbI7WLCCK0LVhWKtFaK1Sb37yswOFdO4XqGtHAFzuR+B+CAL5nDx9EknWr/ulyzY3tTnGKGFxojaJC0tkivqB7Q5rKF3x48QulxMDRQ05+J7SkSfssk1jCKzdc/JzfPyfWVpIVU7te5L8/J9ZWyZdCeyt2nkEbzIQGAW4nhS47tPfCXpHjDHomHqgj3yO2+Xkth7YdsmLDMiaaMrjf7Lf+SuTxbT7eSMLORtzXBqNhb3Y2BwPTPeOJbIc7T8dR5Lqmxd94sRGKOV/AsPb2A8x2Lgz9rUDSnbp7TJxjGE0JDk7rPD6fVNnBCwzt+O242qDqd+i5ruHiENl4kva/NXEcNfVZ//ACeW+N96ttlYdzDqePFLl5G4wZXffFXjWtP5rGj42SulbvyBuFhaeOQH4i1yPeXE58fMf0XZR/pAHra61hcFUMThoQxoPZo0Jo9l16xCKJ+KxFMcO5Uex8UA5zaIykceFdytH28VSYnwgjjuuJHnZpOZF9Fm6TMw0orXoYVjQ223Y4gm/RMtf5JWShWMxgjYXHly7T2Kifj8/WeRpw/4Q3rxga2Ozpm6w51VX5H1WY2i9zRYOhWG+bcsejpaatKG72K2ntoh5LSAE1ht86I0AeD7w7Ow9qoMYLBJ/srN4vElhBBUR/wJ8dnoDYm2G4mESN0Nlrh2OHEfb5qfa5x7H8W6RuKcTYzM8M1G/opdFtbY9cnOl3wcuDY52iSI9c9Z1c3NblvwPV0707g9qxdJA97a0fG9vYQKsdyqt2wYpmx2OrHz4W4B1n4BWu1tktDYXAEubq48nCyHX3g6+C5b7OgujT4KGOIvcBXRg3pqANSQOehUJ3tHokNwk7gDo62ixyNclTbL2hiOkmD7F5jfIm6Fd1J9ssw/7v8AKfvKt6t08Fq06tWSy/8Akh36lP8AxNSXe0l36lP/ABNUHpZ//N/KfvJRdMTfS/yn7yX+TYfsF9kwe0h/6lP/ABNWO9pe9ZxcMMZhkhyyF9PIIdTS3gOy/pWobPOP+6PNp+8uZ75bbdPiSCcwitgPC9bJA15rZpNVK+eMcGXUaeNUclVh8I+SRnRgl4IIrjpzXaYPaC2h0uGxLaAHVZns1qTl4f8AK5duO93+LBYaIY43V8uywujHET/+UfwH7ynV6zxT2k6fS+WO4kRb9RNaT0OKJzOcAIXC7cSATyRn2kn9TxH8qhuln0+VH8B+8lEzmvlR/AfvLJ/Imj9j/pgvaXvKcXPHcb4sjKyvq7JJvTyWMzK93zndJjZcxzFtNuq4AcrKpCzXzXWhLdFP7OdNbZNDZOidwOIMcjHji1wcPIgpsD7Ugn1TCHZR7RDQ/BZf4mp/B+0Vubr4eVmmjjTgD30udRb1zhjQA2gABo7kK7Uxjt5Z3McDQBFGgR9qzKdmcYRq21pZyy/lxnSTvkuw95dY4EE3a7Vu7tDpQ9tjtaLHIa0vMcW2HtYGDSvzufcE4N48XpU0grgQ4tI8KWlJorttjNJI9RY7bmFwjSZ5mNrjbhp4rJY72jR4ueKHCxPnizgPlbbWNPea5DVefZczrc9xcTqSSSbPOytr7HBLJtBsTTUddJINeDOFeZATNv0URxnk9DYYsyWaB7yPisBtnfbER4mVjMFLK1rqEgzU4DmOqrffbb8OzoOkfq55LYwB1i/KSP8ASDRKw+G2hM9jHGV1uaCa4WWgnmsuq1HhSNWmo8rZLk3jnmkubCviZQ6zg40b7aAopGKBfVnSx8E3jhM+F7ekc7Sw3tI1rioGxm4jEPayONznc7BaB2lxOgWGFnneUdLHhWJdD21m1mBy08tDGg2QGjUkcln8XufiZLLYJnN/SykM/iNBdf2TudDDUszRJJ3NLqPcOfmrPEQS4jqhhjjHN4AJ/wBIvTxXRq07XLMOo1MZcRRgtz8Litn4KUCGNzr6TJ0hL3cG11QQKHelnf8Axv6l/M/7i6LgNgtZxJP0BQNp7liQkwzPiP6Or235mwFZbGaXwMtbg38znuyNmiQudL1XNa1p/wD1lGvgTwWiwmAuLLJyc4svQOYRpfhwvuVPsXFBwL3EayERkmg/M2gP2q+1Q96tvYjCyU3o8t5m522KcBqNdPBc/blmrPBb7RjMMTg7g3rDXU91fH4rLf8AWuGq8zuNVl108VosPtrD43Dxta+Fs7LsOsN1q+OobYBruXPfaDsQQyCRha5rySC03R4kE/HypKtJC1/MZ6mVa+JaH2hx2fk3EXobFkd4PBNO9o3Gov2bd66eiwIlR9ItS/T9OvRQ9ba/Zodq73zz2C7K0/mssDzPEqhe/VNl61G6+5jpyJZgWx8QODn/ANB3q6UqtNDOEkVJWXyx2TvZzgzcsx4Vkb38zX0fFblpTUULWNDWANaNABoAltK8tqb/AD2OZ6CirxQURVp2JyPBYN0sgY3iefId5Wkwm5VG5JPJo+0oq01lvMUTbfCviTOAbxRkYvEX+mf6/aFU5lrfads0QbRmY3RpyuHg5o1+N/BZFjNQvVQWIpM87N5k2Fw+CkbOwfSyCPUZjpQzG6JGnNMvcDddv2KVsCVzMRE9vFr2uHZYN19nmmFXZebM2e6ImKVuvFpo6jzAKb3jhDYDQ/OAXo7Bsw+KgjeY2Pa9oIDmg1Y1GvBU23/ZzgZsPKwRNY5zTlcHO6r66ruNVdKnZ8slrksYPMjE8AnNtbHlwc74Jm5XsOvYRyc082ka2ozXrQjOLf7oK6BuRh44oGyxuIldZc9rqI10YK8OC586UdhVhsSZwDgCQBR+P/pV2p44L6GlLlF97Qt4pMVLGx7swhBAJ45nUXXXHgFpNn/i4/2G/VC57i9XWeJK6HgvxbP2W/VC5H6g24xOpovyk0W2Bhc9wa0WSaC6BsPYPQNIL3OJOYjQNugKHOtFTbnbLytMz+LtGeHb5rT9KDpwK2/p2l8cfJLtmTXajfLYukSWurlSMypirFjQpsSXpwI+ldU5o+/FckRmLasdXt4qLMNNNFEdtIxNvU1yCnAHLth4iM4UAup8Ic7Kf0s3SNI78oquxQPaLiTI+KZrgYntb0Zum6N1zHuPJaSPdfBNN3KTrdycbPE9XXilf5Hgej6J0RezNmyve8gHu108lyYtJm9xbONYt7aoHMbJL9R5C+SWcYH4cQhri8SZgRqCMtUR287XYotl7PZ7uEh07W5vVSW7TZH+LjjZ+yxo9ArvNFeivwyfZxLD7tYuQWzDzOHaI3V6IsBu/iJnFjI3WDTrGUNPeTwXY8Zt2Qg9YpvDYkvZZN6nVZtRrZVxykXU6RTlhszGwdwo4SHzESP5N/MB/wBy1gKac5DOuBddO55kzs11RrWIoU4oNKZLk5Biww6tDvG0tVbnLaNOWyOTX7AwIiZnI6zqPgOQWhGIWNh3nsUQp8O8La716SpxhFRXo4dqlOW5mM9tW60k2XGRDN0bMsoHvZQ6w7vqyuMGYr1B/nkZBB1B+Cy+M3J2XK90hjALjZykgX3AaBaFYih1s4LmIWr2Ru5JJg3YqJpJieGuaBZcx3NvaQSuvnYezsrWmJhDTY6o41V9/BWkG0MLC0NYA0DgAAB8EOxEqtoa3BjxMOEDMSACDbCDqWOAPWHI3av5cYCCLPcqKfeSPtKgzb1sbdA/FI5oZVsr/arueMbhOmjbc8AsVxfH+czvI4jz7VwKNy77id+nAdQfFcm3w2OQ44qOPLFI4gke62X3iO4EGwnhYm8CWVNcmezKy2K7V/gPVVKn7HdT3d7ftCefRXDslYg6+a6huvgumfCzlTS79kNF/wBFy2fj5ruW4GCywdKeLg1o8A0X9Kwzp8tkEbq7PHCTNcKaNNK0A5eCjiTUpcklmuxR4XWSux0c4lxYklxHLRSnvZXW0rmq2N1ErG75bdeJujLsrQOqBpenHv1QGDbDbMDnmNr7cOPZ3C+1N4yAg3xbz7lzFm22xxuDLzc3d/cqWTerE2T0r+PaVRZqFB4LoUuSyagzd6QZkyO9EVysm/A46ZMyzJLyo8z6UEjc+IU/Y8lxnuP2KhxU398FZbvSW1/iPQ/0VGpX9TLaX80Wr3osyS9JC5B0hRKTOwgNPbdeRT0DLc0HgSAfC9VM3lc24w3QAEUPFbtJXnM/oyaizGI/ZVMcnRNomWJWVbsmbA9/iT2of4o9qj0gAUyZGBw4opt2IPaUkpBGiZMjAHzFR5H2lSFNSFDZGBiVymYvCvm2Ri44xZD2yEcy1gBdXfQJ8lAlNLSbpYgNY8acRY7RWqat/IixZicSUvZjvlB4H0W8Hs6jdjps5c2Cw9gaPeDwSWh3Kj3dism+yqB8sf8Ah5HtAPymch1t7W0Bqtu9N7UYlVJLd6MEYy5wA1JIA8SV6J2Xhehw0UfNjGg+NC/pWYi9mWGZPFNGXt6JwcWPIcHlovTmNaPktFj8VTmsHHifDkr6qnF5ZVOeeESWv6p70iB9NJUSXGhrSXcACVRbQ3riEXybgXE1RBHjaufApfsxgo695vSh2rE4red82IMMBZqcuchpcO3ISNExt7e0Mwz2tsSSANA5Acz4LObEwdN6Zzw1zes0AjNfgq2xl9FnvNK1shYzg0BviQNT8VmpHJ/H4rM4qGXrlz+Usm9cLBvs6Q52iYdMmHYlV7Rtw++YUoGJmTc2KKg4iU35JlAVyE4rEd6tt1JbEn+n/cszK8kq23cxnRyBtWJND2imlwKXUV5qaRNM/wCxGtc1ImkbG0ueQ0DmeCDJb4LB747XfLiehGjIzVdriASSs9OgjKClLstt1koywjpezo7dm7NR58FA25tKNzujaczme8RwF6UO06aqNNtYQwh1Gg1oNVfAcFSQ7xCcujZG2NgGbte51jVzufPQUFdpqttRXdZmwt4MQpAeqSLEUfBTYsUhxHUicXpOdMtkSr0SDi86SXpkuSHSJskDsjlFlkS3SdyhzTVaMgImlUvZAe7rRvaHNPuk6uBGoHwWfx2NIVbi8a7JHRq319A/qr64ZZRbZhHR8ZvE4RgMjc92bg0WWmtVB3L32Y3ETmdxY1raogl2fPwDRr2pzYuBLG297pDWhdyHGlzmHHZJZJKskuPMEEuuwRwK1wik9xllY2tp2z/ruKRz3MzBo5vaW0SO/wA0qPazZLe02a58xwBHcuODe/EVlJtvY5z3fSSl4PeA5mC5I6OhjdY142Hcu5avKZ0jpe29uubBIRo6qb2ceKwM22nOq6sak8z4q22jJNJFWca62W9b6NFin545crjfLRLKWWN0WXSSTOvU8vBTzgjCLeAHOGngn9gXEDJob5EaJreDHGV+Y6XXhwVdnEP+jw/IrJZ7PFNGVNkI2xrNtRbu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50735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Batool.Ahmed\Desktop\images\images (1).jpg"/>
          <p:cNvPicPr>
            <a:picLocks noChangeAspect="1" noChangeArrowheads="1"/>
          </p:cNvPicPr>
          <p:nvPr/>
        </p:nvPicPr>
        <p:blipFill>
          <a:blip r:embed="rId2"/>
          <a:stretch>
            <a:fillRect/>
          </a:stretch>
        </p:blipFill>
        <p:spPr bwMode="auto">
          <a:xfrm>
            <a:off x="-2" y="1"/>
            <a:ext cx="9144002" cy="6858000"/>
          </a:xfrm>
          <a:prstGeom prst="rect">
            <a:avLst/>
          </a:prstGeom>
          <a:noFill/>
        </p:spPr>
      </p:pic>
      <p:sp>
        <p:nvSpPr>
          <p:cNvPr id="5" name="Rectangle 4"/>
          <p:cNvSpPr/>
          <p:nvPr/>
        </p:nvSpPr>
        <p:spPr>
          <a:xfrm>
            <a:off x="304800" y="152401"/>
            <a:ext cx="7467600" cy="1295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7162800" cy="533400"/>
          </a:xfrm>
        </p:spPr>
        <p:txBody>
          <a:bodyPr>
            <a:noAutofit/>
          </a:bodyPr>
          <a:lstStyle/>
          <a:p>
            <a:pPr algn="ctr"/>
            <a:r>
              <a:rPr lang="en-US" sz="5400" b="1" dirty="0" smtClean="0">
                <a:solidFill>
                  <a:srgbClr val="92D050"/>
                </a:solidFill>
                <a:latin typeface="Arial" panose="020B0604020202020204" pitchFamily="34" charset="0"/>
                <a:cs typeface="Arial" panose="020B0604020202020204" pitchFamily="34" charset="0"/>
              </a:rPr>
              <a:t>STARTING FRESH </a:t>
            </a:r>
            <a:endParaRPr lang="en-US" sz="5400" b="1" dirty="0">
              <a:solidFill>
                <a:srgbClr val="92D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665541"/>
            <a:ext cx="2914650" cy="1600200"/>
          </a:xfrm>
        </p:spPr>
        <p:txBody>
          <a:bodyPr>
            <a:noAutofit/>
          </a:bodyPr>
          <a:lstStyle/>
          <a:p>
            <a:r>
              <a:rPr lang="en-US" b="1" dirty="0" smtClean="0">
                <a:solidFill>
                  <a:schemeClr val="tx2"/>
                </a:solidFill>
                <a:latin typeface="Arial" panose="020B0604020202020204" pitchFamily="34" charset="0"/>
                <a:cs typeface="Arial" panose="020B0604020202020204" pitchFamily="34" charset="0"/>
              </a:rPr>
              <a:t>Start Fresh </a:t>
            </a:r>
          </a:p>
          <a:p>
            <a:pPr>
              <a:buNone/>
            </a:pPr>
            <a:endParaRPr lang="en-US" b="1" dirty="0" smtClean="0">
              <a:solidFill>
                <a:schemeClr val="tx2"/>
              </a:solidFill>
              <a:latin typeface="Arial" panose="020B0604020202020204" pitchFamily="34" charset="0"/>
              <a:cs typeface="Arial" panose="020B0604020202020204" pitchFamily="34" charset="0"/>
            </a:endParaRPr>
          </a:p>
          <a:p>
            <a:r>
              <a:rPr lang="en-US" b="1" dirty="0" smtClean="0">
                <a:solidFill>
                  <a:schemeClr val="tx2"/>
                </a:solidFill>
                <a:latin typeface="Arial" panose="020B0604020202020204" pitchFamily="34" charset="0"/>
                <a:cs typeface="Arial" panose="020B0604020202020204" pitchFamily="34" charset="0"/>
              </a:rPr>
              <a:t>Realize that some old habits don’t take YOU in the direction YOU want </a:t>
            </a:r>
          </a:p>
          <a:p>
            <a:pPr>
              <a:buNone/>
            </a:pPr>
            <a:endParaRPr lang="en-US" b="1" dirty="0" smtClean="0">
              <a:solidFill>
                <a:schemeClr val="tx2"/>
              </a:solidFill>
              <a:latin typeface="Arial" panose="020B0604020202020204" pitchFamily="34" charset="0"/>
              <a:cs typeface="Arial" panose="020B0604020202020204" pitchFamily="34" charset="0"/>
            </a:endParaRPr>
          </a:p>
          <a:p>
            <a:r>
              <a:rPr lang="en-US" b="1" dirty="0" smtClean="0">
                <a:solidFill>
                  <a:schemeClr val="tx2"/>
                </a:solidFill>
                <a:latin typeface="Arial" panose="020B0604020202020204" pitchFamily="34" charset="0"/>
                <a:cs typeface="Arial" panose="020B0604020202020204" pitchFamily="34" charset="0"/>
              </a:rPr>
              <a:t>Identify and acknowledge YOUR negative habits</a:t>
            </a:r>
            <a:r>
              <a:rPr lang="en-US" b="1" dirty="0" smtClean="0">
                <a:solidFill>
                  <a:schemeClr val="tx2"/>
                </a:solidFill>
              </a:rPr>
              <a:t> </a:t>
            </a:r>
            <a:endParaRPr lang="en-US" b="1"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40493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business-graph.jpg"/>
          <p:cNvPicPr>
            <a:picLocks noChangeAspect="1"/>
          </p:cNvPicPr>
          <p:nvPr/>
        </p:nvPicPr>
        <p:blipFill rotWithShape="1">
          <a:blip r:embed="rId2" cstate="screen"/>
          <a:srcRect r="17589"/>
          <a:stretch/>
        </p:blipFill>
        <p:spPr>
          <a:xfrm>
            <a:off x="0" y="152400"/>
            <a:ext cx="9144000" cy="6705600"/>
          </a:xfrm>
          <a:prstGeom prst="rect">
            <a:avLst/>
          </a:prstGeom>
        </p:spPr>
      </p:pic>
      <p:sp>
        <p:nvSpPr>
          <p:cNvPr id="2" name="Title 1"/>
          <p:cNvSpPr>
            <a:spLocks noGrp="1"/>
          </p:cNvSpPr>
          <p:nvPr>
            <p:ph type="title"/>
          </p:nvPr>
        </p:nvSpPr>
        <p:spPr>
          <a:xfrm>
            <a:off x="10886" y="381000"/>
            <a:ext cx="6066065" cy="685800"/>
          </a:xfrm>
        </p:spPr>
        <p:txBody>
          <a:bodyPr>
            <a:noAutofit/>
          </a:bodyPr>
          <a:lstStyle/>
          <a:p>
            <a:r>
              <a:rPr lang="en-US" sz="4000" b="1" dirty="0" smtClean="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DARK SIDE OF SUCCESS</a:t>
            </a:r>
            <a:endParaRPr lang="en-US" sz="40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224643"/>
            <a:ext cx="6218465" cy="4561114"/>
          </a:xfrm>
        </p:spPr>
        <p:txBody>
          <a:bodyPr>
            <a:noAutofit/>
          </a:bodyPr>
          <a:lstStyle/>
          <a:p>
            <a:r>
              <a:rPr lang="en-US" sz="2000" b="1" dirty="0" smtClean="0">
                <a:latin typeface="Arial" panose="020B0604020202020204" pitchFamily="34" charset="0"/>
                <a:cs typeface="Arial" panose="020B0604020202020204" pitchFamily="34" charset="0"/>
              </a:rPr>
              <a:t>The world does not stand still, hence requires continuous progress</a:t>
            </a:r>
          </a:p>
          <a:p>
            <a:pPr>
              <a:buNone/>
            </a:pP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Strive constantly rather than living as a yesterday’s have been</a:t>
            </a:r>
          </a:p>
          <a:p>
            <a:pPr>
              <a:buNone/>
            </a:pP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Expand your dreams</a:t>
            </a:r>
          </a:p>
          <a:p>
            <a:pPr>
              <a:buNone/>
            </a:pP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Instantaneous efforts seldom produce lon</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 term benefits</a:t>
            </a:r>
          </a:p>
          <a:p>
            <a:pPr>
              <a:buNone/>
            </a:pP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Permanent results com</a:t>
            </a:r>
            <a:r>
              <a:rPr lang="en-US" sz="2000" b="1" dirty="0">
                <a:solidFill>
                  <a:schemeClr val="bg1"/>
                </a:solidFill>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s</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ting efforts</a:t>
            </a:r>
          </a:p>
          <a:p>
            <a:pPr>
              <a:buNone/>
            </a:pP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Just like the hands of the clock, each movement is barely noticeable, but consistency yields lasting results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6400800"/>
            <a:ext cx="870857" cy="308815"/>
          </a:xfrm>
          <a:prstGeom prst="rect">
            <a:avLst/>
          </a:prstGeom>
        </p:spPr>
      </p:pic>
    </p:spTree>
    <p:extLst>
      <p:ext uri="{BB962C8B-B14F-4D97-AF65-F5344CB8AC3E}">
        <p14:creationId xmlns:p14="http://schemas.microsoft.com/office/powerpoint/2010/main" val="373753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47800"/>
            <a:ext cx="6858000" cy="990600"/>
          </a:xfrm>
        </p:spPr>
        <p:txBody>
          <a:bodyPr>
            <a:normAutofit fontScale="90000"/>
          </a:bodyPr>
          <a:lstStyle/>
          <a:p>
            <a:r>
              <a:rPr lang="en-US" sz="6000" dirty="0" smtClean="0"/>
              <a:t>  </a:t>
            </a:r>
            <a:r>
              <a:rPr lang="en-US" sz="6700" b="1" dirty="0" smtClean="0">
                <a:latin typeface="Arial" panose="020B0604020202020204" pitchFamily="34" charset="0"/>
                <a:cs typeface="Arial" panose="020B0604020202020204" pitchFamily="34" charset="0"/>
              </a:rPr>
              <a:t>SELF ESTEEM </a:t>
            </a:r>
            <a:endParaRPr lang="en-US" sz="67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17171" y="3124200"/>
            <a:ext cx="6858000" cy="152400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4.</a:t>
            </a:r>
            <a:endParaRPr lang="en-US" sz="138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67581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C:\Documents and Settings\madiha.minhas\Desktop\unique.jpg"/>
          <p:cNvPicPr>
            <a:picLocks noChangeAspect="1" noChangeArrowheads="1"/>
          </p:cNvPicPr>
          <p:nvPr/>
        </p:nvPicPr>
        <p:blipFill rotWithShape="1">
          <a:blip r:embed="rId2"/>
          <a:srcRect r="18572"/>
          <a:stretch/>
        </p:blipFill>
        <p:spPr bwMode="auto">
          <a:xfrm>
            <a:off x="0" y="0"/>
            <a:ext cx="9144000" cy="6858000"/>
          </a:xfrm>
          <a:prstGeom prst="rect">
            <a:avLst/>
          </a:prstGeom>
          <a:noFill/>
        </p:spPr>
      </p:pic>
      <p:sp>
        <p:nvSpPr>
          <p:cNvPr id="2" name="Title 1"/>
          <p:cNvSpPr>
            <a:spLocks noGrp="1"/>
          </p:cNvSpPr>
          <p:nvPr>
            <p:ph type="title"/>
          </p:nvPr>
        </p:nvSpPr>
        <p:spPr>
          <a:xfrm>
            <a:off x="457200" y="76200"/>
            <a:ext cx="7467600" cy="868362"/>
          </a:xfrm>
        </p:spPr>
        <p:txBody>
          <a:bodyPr>
            <a:normAutofit fontScale="90000"/>
          </a:bodyPr>
          <a:lstStyle/>
          <a:p>
            <a:r>
              <a:rPr lang="en-US" sz="5400" b="1" dirty="0" smtClean="0">
                <a:solidFill>
                  <a:schemeClr val="accent4">
                    <a:lumMod val="75000"/>
                  </a:schemeClr>
                </a:solidFill>
                <a:latin typeface="Arial" panose="020B0604020202020204" pitchFamily="34" charset="0"/>
                <a:cs typeface="Arial" panose="020B0604020202020204" pitchFamily="34" charset="0"/>
              </a:rPr>
              <a:t>YOU ARE UNIQUE!</a:t>
            </a:r>
            <a:endParaRPr lang="en-US" sz="5400" b="1" dirty="0">
              <a:solidFill>
                <a:schemeClr val="accent4">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5575" y="1030224"/>
            <a:ext cx="5616575" cy="4797552"/>
          </a:xfrm>
        </p:spPr>
        <p:txBody>
          <a:bodyPr>
            <a:normAutofit fontScale="25000" lnSpcReduction="20000"/>
          </a:bodyPr>
          <a:lstStyle/>
          <a:p>
            <a:pPr>
              <a:lnSpc>
                <a:spcPct val="150000"/>
              </a:lnSpc>
            </a:pPr>
            <a:r>
              <a:rPr lang="en-US" sz="11200" b="1" dirty="0" smtClean="0">
                <a:latin typeface="Arial" panose="020B0604020202020204" pitchFamily="34" charset="0"/>
                <a:cs typeface="Arial" panose="020B0604020202020204" pitchFamily="34" charset="0"/>
              </a:rPr>
              <a:t>YOU are nature’s greatest miracle.</a:t>
            </a:r>
          </a:p>
          <a:p>
            <a:pPr>
              <a:lnSpc>
                <a:spcPct val="150000"/>
              </a:lnSpc>
            </a:pPr>
            <a:r>
              <a:rPr lang="en-US" sz="11200" b="1" dirty="0" smtClean="0">
                <a:latin typeface="Arial" panose="020B0604020202020204" pitchFamily="34" charset="0"/>
                <a:cs typeface="Arial" panose="020B0604020202020204" pitchFamily="34" charset="0"/>
              </a:rPr>
              <a:t>YOUR uniqueness is of tremendous value</a:t>
            </a:r>
          </a:p>
          <a:p>
            <a:pPr>
              <a:lnSpc>
                <a:spcPct val="150000"/>
              </a:lnSpc>
            </a:pPr>
            <a:r>
              <a:rPr lang="en-US" sz="11200" b="1" dirty="0" smtClean="0">
                <a:latin typeface="Arial" panose="020B0604020202020204" pitchFamily="34" charset="0"/>
                <a:cs typeface="Arial" panose="020B0604020202020204" pitchFamily="34" charset="0"/>
              </a:rPr>
              <a:t>None that came before, none that live today, and none that come tomorrow can walk and talk and move and think exactly like YOU. </a:t>
            </a:r>
          </a:p>
          <a:p>
            <a:pPr algn="just">
              <a:lnSpc>
                <a:spcPct val="150000"/>
              </a:lnSpc>
              <a:buNone/>
            </a:pPr>
            <a:endParaRPr lang="en-US" dirty="0" smtClean="0"/>
          </a:p>
        </p:txBody>
      </p:sp>
      <p:sp>
        <p:nvSpPr>
          <p:cNvPr id="12290" name="AutoShape 2" descr="http://uniqueproductfinds.com/wp-content/uploads/2011/06/uniqu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http://uniqueproductfinds.com/wp-content/uploads/2011/06/uniqu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172200"/>
            <a:ext cx="870857" cy="308815"/>
          </a:xfrm>
          <a:prstGeom prst="rect">
            <a:avLst/>
          </a:prstGeom>
        </p:spPr>
      </p:pic>
    </p:spTree>
    <p:extLst>
      <p:ext uri="{BB962C8B-B14F-4D97-AF65-F5344CB8AC3E}">
        <p14:creationId xmlns:p14="http://schemas.microsoft.com/office/powerpoint/2010/main" val="340965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1"/>
            <a:ext cx="7696200" cy="1295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350838"/>
            <a:ext cx="7467600" cy="868362"/>
          </a:xfrm>
        </p:spPr>
        <p:txBody>
          <a:bodyPr>
            <a:normAutofit/>
          </a:bodyPr>
          <a:lstStyle/>
          <a:p>
            <a:r>
              <a:rPr lang="en-US" sz="4800" b="1" dirty="0" smtClean="0">
                <a:solidFill>
                  <a:srgbClr val="FFFF00"/>
                </a:solidFill>
                <a:latin typeface="Arial" panose="020B0604020202020204" pitchFamily="34" charset="0"/>
                <a:cs typeface="Arial" panose="020B0604020202020204" pitchFamily="34" charset="0"/>
              </a:rPr>
              <a:t>YOU ARE UNIQUE!</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1643" y="1600200"/>
            <a:ext cx="4833257" cy="4572000"/>
          </a:xfrm>
        </p:spPr>
        <p:txBody>
          <a:bodyPr>
            <a:normAutofit fontScale="92500" lnSpcReduction="20000"/>
          </a:bodyPr>
          <a:lstStyle/>
          <a:p>
            <a:r>
              <a:rPr lang="en-US" sz="3200" b="1" dirty="0" smtClean="0">
                <a:latin typeface="Arial" panose="020B0604020202020204" pitchFamily="34" charset="0"/>
                <a:cs typeface="Arial" panose="020B0604020202020204" pitchFamily="34" charset="0"/>
              </a:rPr>
              <a:t>Elevate YOUR self esteem.</a:t>
            </a:r>
          </a:p>
          <a:p>
            <a:endParaRPr lang="en-US" sz="3200" b="1"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Enhance YOUR ability to unleash YOUR true potential. </a:t>
            </a:r>
          </a:p>
          <a:p>
            <a:pPr>
              <a:buNone/>
            </a:pPr>
            <a:endParaRPr lang="en-US" sz="3200" b="1"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When YOU begin to think highly of yourself, others will value YOU highly as well.</a:t>
            </a:r>
          </a:p>
          <a:p>
            <a:pPr algn="just"/>
            <a:endParaRPr lang="en-US" dirty="0" smtClean="0"/>
          </a:p>
          <a:p>
            <a:pPr algn="just">
              <a:buNone/>
            </a:pPr>
            <a:endParaRPr lang="en-US" dirty="0" smtClean="0"/>
          </a:p>
        </p:txBody>
      </p:sp>
      <p:pic>
        <p:nvPicPr>
          <p:cNvPr id="2051" name="Picture 3" descr="C:\Documents and Settings\madiha.minhas\Desktop\auto-estima-2.jpg"/>
          <p:cNvPicPr>
            <a:picLocks noGrp="1" noChangeAspect="1" noChangeArrowheads="1"/>
          </p:cNvPicPr>
          <p:nvPr>
            <p:ph sz="half" idx="2"/>
          </p:nvPr>
        </p:nvPicPr>
        <p:blipFill>
          <a:blip r:embed="rId2" cstate="screen"/>
          <a:stretch>
            <a:fillRect/>
          </a:stretch>
        </p:blipFill>
        <p:spPr bwMode="auto">
          <a:xfrm>
            <a:off x="5045529" y="1506004"/>
            <a:ext cx="4098472" cy="5351996"/>
          </a:xfrm>
          <a:prstGeom prst="rect">
            <a:avLst/>
          </a:prstGeom>
          <a:no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17074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1"/>
            <a:ext cx="7696200" cy="1066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flower_diverse_1024_768.jpg"/>
          <p:cNvPicPr>
            <a:picLocks noChangeAspect="1"/>
          </p:cNvPicPr>
          <p:nvPr/>
        </p:nvPicPr>
        <p:blipFill rotWithShape="1">
          <a:blip r:embed="rId2" cstate="screen"/>
          <a:srcRect t="19481"/>
          <a:stretch/>
        </p:blipFill>
        <p:spPr>
          <a:xfrm>
            <a:off x="0" y="1513114"/>
            <a:ext cx="9070521" cy="2024742"/>
          </a:xfrm>
          <a:prstGeom prst="rect">
            <a:avLst/>
          </a:prstGeom>
        </p:spPr>
      </p:pic>
      <p:sp>
        <p:nvSpPr>
          <p:cNvPr id="2" name="Title 1"/>
          <p:cNvSpPr>
            <a:spLocks noGrp="1"/>
          </p:cNvSpPr>
          <p:nvPr>
            <p:ph type="title"/>
          </p:nvPr>
        </p:nvSpPr>
        <p:spPr>
          <a:xfrm>
            <a:off x="457200" y="274638"/>
            <a:ext cx="7772400" cy="792162"/>
          </a:xfrm>
        </p:spPr>
        <p:txBody>
          <a:bodyPr>
            <a:noAutofit/>
          </a:bodyPr>
          <a:lstStyle/>
          <a:p>
            <a:r>
              <a:rPr lang="en-US" sz="4800" b="1" dirty="0" smtClean="0">
                <a:solidFill>
                  <a:srgbClr val="FFFF00"/>
                </a:solidFill>
                <a:latin typeface="Arial" panose="020B0604020202020204" pitchFamily="34" charset="0"/>
                <a:cs typeface="Arial" panose="020B0604020202020204" pitchFamily="34" charset="0"/>
              </a:rPr>
              <a:t>YOU ARE DIVERSE!</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3733800"/>
            <a:ext cx="8997043" cy="3124200"/>
          </a:xfrm>
        </p:spPr>
        <p:txBody>
          <a:bodyPr>
            <a:normAutofit fontScale="40000" lnSpcReduction="20000"/>
          </a:bodyPr>
          <a:lstStyle/>
          <a:p>
            <a:r>
              <a:rPr lang="en-US" sz="6400" b="1" dirty="0" smtClean="0">
                <a:latin typeface="Arial" panose="020B0604020202020204" pitchFamily="34" charset="0"/>
                <a:cs typeface="Arial" panose="020B0604020202020204" pitchFamily="34" charset="0"/>
              </a:rPr>
              <a:t>Highlight YOUR differences; they are what set YOU apart. </a:t>
            </a:r>
          </a:p>
          <a:p>
            <a:r>
              <a:rPr lang="en-US" sz="6400" b="1" dirty="0" smtClean="0">
                <a:latin typeface="Arial" panose="020B0604020202020204" pitchFamily="34" charset="0"/>
                <a:cs typeface="Arial" panose="020B0604020202020204" pitchFamily="34" charset="0"/>
              </a:rPr>
              <a:t>Apply this principle to the goods YOU sell.</a:t>
            </a:r>
          </a:p>
          <a:p>
            <a:r>
              <a:rPr lang="en-US" sz="6400" b="1" dirty="0" smtClean="0">
                <a:latin typeface="Arial" panose="020B0604020202020204" pitchFamily="34" charset="0"/>
                <a:cs typeface="Arial" panose="020B0604020202020204" pitchFamily="34" charset="0"/>
              </a:rPr>
              <a:t>No one has the ability to sell exactly like YOU.</a:t>
            </a:r>
          </a:p>
          <a:p>
            <a:r>
              <a:rPr lang="en-US" sz="6400" b="1" dirty="0" smtClean="0">
                <a:latin typeface="Arial" panose="020B0604020202020204" pitchFamily="34" charset="0"/>
                <a:cs typeface="Arial" panose="020B0604020202020204" pitchFamily="34" charset="0"/>
              </a:rPr>
              <a:t>Be proud of the difference</a:t>
            </a:r>
          </a:p>
          <a:p>
            <a:r>
              <a:rPr lang="en-US" sz="6400" b="1" dirty="0" smtClean="0">
                <a:latin typeface="Arial" panose="020B0604020202020204" pitchFamily="34" charset="0"/>
                <a:cs typeface="Arial" panose="020B0604020202020204" pitchFamily="34" charset="0"/>
              </a:rPr>
              <a:t>Identify the distinguishing features of YOUR product.</a:t>
            </a:r>
          </a:p>
          <a:p>
            <a:r>
              <a:rPr lang="en-US" sz="6400" b="1" dirty="0" smtClean="0">
                <a:latin typeface="Arial" panose="020B0604020202020204" pitchFamily="34" charset="0"/>
                <a:cs typeface="Arial" panose="020B0604020202020204" pitchFamily="34" charset="0"/>
              </a:rPr>
              <a:t>Uniqueness alone can be a sufficient reason for people to buy from YOU. </a:t>
            </a:r>
          </a:p>
          <a:p>
            <a:endParaRPr lang="en-US" sz="6400" b="1" dirty="0" smtClean="0">
              <a:latin typeface="Arial" panose="020B0604020202020204" pitchFamily="34" charset="0"/>
              <a:cs typeface="Arial" panose="020B0604020202020204" pitchFamily="34" charset="0"/>
            </a:endParaRPr>
          </a:p>
          <a:p>
            <a:endParaRPr lang="en-US" dirty="0" smtClean="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77540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7696200" cy="11429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7" name="Picture 1" descr="C:\Documents and Settings\madiha.minhas\Desktop\Competent_Advantage_Model_pt-2.jpg"/>
          <p:cNvPicPr>
            <a:picLocks noChangeAspect="1" noChangeArrowheads="1"/>
          </p:cNvPicPr>
          <p:nvPr/>
        </p:nvPicPr>
        <p:blipFill>
          <a:blip r:embed="rId2" cstate="screen"/>
          <a:stretch>
            <a:fillRect/>
          </a:stretch>
        </p:blipFill>
        <p:spPr bwMode="auto">
          <a:xfrm>
            <a:off x="4343400" y="1513114"/>
            <a:ext cx="4800600" cy="5344886"/>
          </a:xfrm>
          <a:prstGeom prst="rect">
            <a:avLst/>
          </a:prstGeom>
          <a:noFill/>
        </p:spPr>
      </p:pic>
      <p:sp>
        <p:nvSpPr>
          <p:cNvPr id="2" name="Title 1"/>
          <p:cNvSpPr>
            <a:spLocks noGrp="1"/>
          </p:cNvSpPr>
          <p:nvPr>
            <p:ph type="title"/>
          </p:nvPr>
        </p:nvSpPr>
        <p:spPr>
          <a:xfrm>
            <a:off x="304801" y="326571"/>
            <a:ext cx="7696200" cy="685800"/>
          </a:xfrm>
        </p:spPr>
        <p:txBody>
          <a:bodyPr>
            <a:noAutofit/>
          </a:bodyPr>
          <a:lstStyle/>
          <a:p>
            <a:r>
              <a:rPr lang="en-US" sz="4800" b="1" dirty="0" smtClean="0">
                <a:solidFill>
                  <a:srgbClr val="FFFF00"/>
                </a:solidFill>
                <a:latin typeface="Arial" panose="020B0604020202020204" pitchFamily="34" charset="0"/>
                <a:cs typeface="Arial" panose="020B0604020202020204" pitchFamily="34" charset="0"/>
              </a:rPr>
              <a:t>YOU ARE COMPETENT!</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905000"/>
            <a:ext cx="3804557" cy="1371600"/>
          </a:xfrm>
        </p:spPr>
        <p:txBody>
          <a:bodyPr>
            <a:noAutofit/>
          </a:bodyPr>
          <a:lstStyle/>
          <a:p>
            <a:r>
              <a:rPr lang="en-US" sz="2800" b="1" dirty="0" smtClean="0">
                <a:latin typeface="Arial" panose="020B0604020202020204" pitchFamily="34" charset="0"/>
                <a:cs typeface="Arial" panose="020B0604020202020204" pitchFamily="34" charset="0"/>
              </a:rPr>
              <a:t>YOU are better equipped in both mind and body.</a:t>
            </a:r>
          </a:p>
          <a:p>
            <a:pPr>
              <a:buNone/>
            </a:pP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YOU can accomplish far more than YOU have.</a:t>
            </a:r>
          </a:p>
          <a:p>
            <a:pPr>
              <a:buNone/>
            </a:pPr>
            <a:endParaRPr lang="en-US" sz="28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19352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C:\Documents and Settings\madiha.minhas\Desktop\salesman3-300x279.jpg"/>
          <p:cNvPicPr>
            <a:picLocks noChangeAspect="1" noChangeArrowheads="1"/>
          </p:cNvPicPr>
          <p:nvPr/>
        </p:nvPicPr>
        <p:blipFill rotWithShape="1">
          <a:blip r:embed="rId2" cstate="screen"/>
          <a:srcRect t="11876" b="10843"/>
          <a:stretch/>
        </p:blipFill>
        <p:spPr bwMode="auto">
          <a:xfrm>
            <a:off x="4495800" y="1534886"/>
            <a:ext cx="4648200" cy="5323114"/>
          </a:xfrm>
          <a:prstGeom prst="rect">
            <a:avLst/>
          </a:prstGeom>
          <a:noFill/>
        </p:spPr>
      </p:pic>
      <p:sp>
        <p:nvSpPr>
          <p:cNvPr id="2" name="Title 1"/>
          <p:cNvSpPr>
            <a:spLocks noGrp="1"/>
          </p:cNvSpPr>
          <p:nvPr>
            <p:ph type="title"/>
          </p:nvPr>
        </p:nvSpPr>
        <p:spPr>
          <a:xfrm>
            <a:off x="457200" y="457200"/>
            <a:ext cx="7467600" cy="685800"/>
          </a:xfrm>
        </p:spPr>
        <p:txBody>
          <a:bodyPr>
            <a:noAutofit/>
          </a:bodyPr>
          <a:lstStyle/>
          <a:p>
            <a:r>
              <a:rPr lang="en-US" sz="4400" b="1" dirty="0" smtClean="0">
                <a:solidFill>
                  <a:srgbClr val="FFFF00"/>
                </a:solidFill>
                <a:latin typeface="Arial" panose="020B0604020202020204" pitchFamily="34" charset="0"/>
                <a:cs typeface="Arial" panose="020B0604020202020204" pitchFamily="34" charset="0"/>
              </a:rPr>
              <a:t>YOU HAVE UNTAPPED POTENTIAL!</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972" y="1759567"/>
            <a:ext cx="5007428" cy="4873752"/>
          </a:xfrm>
        </p:spPr>
        <p:txBody>
          <a:bodyPr>
            <a:noAutofit/>
          </a:bodyPr>
          <a:lstStyle/>
          <a:p>
            <a:r>
              <a:rPr lang="en-US" sz="2400" b="1" dirty="0" smtClean="0">
                <a:latin typeface="Arial" panose="020B0604020202020204" pitchFamily="34" charset="0"/>
                <a:cs typeface="Arial" panose="020B0604020202020204" pitchFamily="34" charset="0"/>
              </a:rPr>
              <a:t>YOU have unlimited potential.</a:t>
            </a:r>
          </a:p>
          <a:p>
            <a:pPr>
              <a:buNone/>
            </a:pPr>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Discover new ways to unlock this unlimited potential.</a:t>
            </a:r>
          </a:p>
          <a:p>
            <a:pPr>
              <a:buNone/>
            </a:pPr>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YOU have the ability to solve problems that YOU have not yet encountered.</a:t>
            </a:r>
          </a:p>
          <a:p>
            <a:pPr>
              <a:buNone/>
            </a:pPr>
            <a:r>
              <a:rPr lang="en-US" sz="2400" b="1" dirty="0" smtClean="0">
                <a:latin typeface="Arial" panose="020B0604020202020204" pitchFamily="34" charset="0"/>
                <a:cs typeface="Arial" panose="020B0604020202020204" pitchFamily="34" charset="0"/>
              </a:rPr>
              <a:t> </a:t>
            </a:r>
          </a:p>
          <a:p>
            <a:r>
              <a:rPr lang="en-US" sz="2400" b="1" dirty="0" smtClean="0">
                <a:latin typeface="Arial" panose="020B0604020202020204" pitchFamily="34" charset="0"/>
                <a:cs typeface="Arial" panose="020B0604020202020204" pitchFamily="34" charset="0"/>
              </a:rPr>
              <a:t>Increase YOUR own capacity to perform.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94018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7696200" cy="1219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304800"/>
            <a:ext cx="7543800" cy="685800"/>
          </a:xfrm>
        </p:spPr>
        <p:txBody>
          <a:bodyPr>
            <a:noAutofit/>
          </a:bodyPr>
          <a:lstStyle/>
          <a:p>
            <a:r>
              <a:rPr lang="en-US" sz="4800" b="1" dirty="0" smtClean="0">
                <a:solidFill>
                  <a:srgbClr val="FFFF00"/>
                </a:solidFill>
                <a:latin typeface="Arial" panose="020B0604020202020204" pitchFamily="34" charset="0"/>
                <a:cs typeface="Arial" panose="020B0604020202020204" pitchFamily="34" charset="0"/>
              </a:rPr>
              <a:t>YOU ARE A WINNER!</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0051" y="1600200"/>
            <a:ext cx="4163786" cy="5178552"/>
          </a:xfrm>
        </p:spPr>
        <p:txBody>
          <a:bodyPr>
            <a:normAutofit/>
          </a:bodyPr>
          <a:lstStyle/>
          <a:p>
            <a:r>
              <a:rPr lang="en-US" sz="2800" b="1" dirty="0" smtClean="0">
                <a:latin typeface="Arial" panose="020B0604020202020204" pitchFamily="34" charset="0"/>
                <a:cs typeface="Arial" panose="020B0604020202020204" pitchFamily="34" charset="0"/>
              </a:rPr>
              <a:t>YOU will win, and YOU will become a great salesman, for YOU are unique.</a:t>
            </a:r>
          </a:p>
          <a:p>
            <a:pPr>
              <a:buNone/>
            </a:pPr>
            <a:endParaRPr lang="en-US" sz="28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The self YOU display openly before the world is what determines how the world responds to YOU.</a:t>
            </a:r>
          </a:p>
          <a:p>
            <a:pPr algn="just"/>
            <a:endParaRPr lang="en-US" dirty="0" smtClean="0"/>
          </a:p>
          <a:p>
            <a:pPr algn="just"/>
            <a:endParaRPr lang="en-US" dirty="0"/>
          </a:p>
        </p:txBody>
      </p:sp>
      <p:pic>
        <p:nvPicPr>
          <p:cNvPr id="7170" name="Picture 2" descr="C:\Documents and Settings\madiha.minhas\Desktop\LuMaxArt Golden Guy Trophy Winner   Flickr - Photo Sharing!_files\2293239853_ddd6bc4ef4_z.jpg"/>
          <p:cNvPicPr>
            <a:picLocks noChangeAspect="1" noChangeArrowheads="1"/>
          </p:cNvPicPr>
          <p:nvPr/>
        </p:nvPicPr>
        <p:blipFill>
          <a:blip r:embed="rId2"/>
          <a:srcRect/>
          <a:stretch>
            <a:fillRect/>
          </a:stretch>
        </p:blipFill>
        <p:spPr bwMode="auto">
          <a:xfrm>
            <a:off x="4743450" y="1513114"/>
            <a:ext cx="4400551" cy="5344886"/>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92534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8458200" cy="13607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tock_000004047584medium.jpg"/>
          <p:cNvPicPr>
            <a:picLocks noChangeAspect="1"/>
          </p:cNvPicPr>
          <p:nvPr/>
        </p:nvPicPr>
        <p:blipFill rotWithShape="1">
          <a:blip r:embed="rId2" cstate="screen"/>
          <a:srcRect l="12074" t="10476" r="9809"/>
          <a:stretch/>
        </p:blipFill>
        <p:spPr>
          <a:xfrm>
            <a:off x="5568043" y="1513114"/>
            <a:ext cx="3575957" cy="5344885"/>
          </a:xfrm>
          <a:prstGeom prst="rect">
            <a:avLst/>
          </a:prstGeom>
        </p:spPr>
      </p:pic>
      <p:sp>
        <p:nvSpPr>
          <p:cNvPr id="2" name="Title 1"/>
          <p:cNvSpPr>
            <a:spLocks noGrp="1"/>
          </p:cNvSpPr>
          <p:nvPr>
            <p:ph type="title"/>
          </p:nvPr>
        </p:nvSpPr>
        <p:spPr>
          <a:xfrm>
            <a:off x="457200" y="468088"/>
            <a:ext cx="8382000" cy="838200"/>
          </a:xfrm>
        </p:spPr>
        <p:txBody>
          <a:bodyPr>
            <a:noAutofit/>
          </a:bodyPr>
          <a:lstStyle/>
          <a:p>
            <a:r>
              <a:rPr lang="en-US" sz="4000" b="1" dirty="0" smtClean="0">
                <a:solidFill>
                  <a:srgbClr val="FFFF00"/>
                </a:solidFill>
                <a:latin typeface="Arial" panose="020B0604020202020204" pitchFamily="34" charset="0"/>
                <a:cs typeface="Arial" panose="020B0604020202020204" pitchFamily="34" charset="0"/>
              </a:rPr>
              <a:t>YOU ARE EQUIPPED WITH THE PRODUCT KNOWLEDGE</a:t>
            </a:r>
            <a:endParaRPr lang="en-US" sz="40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3479" y="1600200"/>
            <a:ext cx="5336722" cy="4873752"/>
          </a:xfrm>
        </p:spPr>
        <p:txBody>
          <a:bodyPr>
            <a:normAutofit fontScale="70000" lnSpcReduction="20000"/>
          </a:bodyPr>
          <a:lstStyle/>
          <a:p>
            <a:r>
              <a:rPr lang="en-US" sz="3100" b="1" dirty="0" smtClean="0">
                <a:latin typeface="Arial" panose="020B0604020202020204" pitchFamily="34" charset="0"/>
                <a:cs typeface="Arial" panose="020B0604020202020204" pitchFamily="34" charset="0"/>
              </a:rPr>
              <a:t>Develop sufficient product knowledge. </a:t>
            </a:r>
          </a:p>
          <a:p>
            <a:pPr>
              <a:buNone/>
            </a:pPr>
            <a:endParaRPr lang="en-US" sz="3100" b="1" dirty="0" smtClean="0">
              <a:latin typeface="Arial" panose="020B0604020202020204" pitchFamily="34" charset="0"/>
              <a:cs typeface="Arial" panose="020B0604020202020204" pitchFamily="34" charset="0"/>
            </a:endParaRPr>
          </a:p>
          <a:p>
            <a:r>
              <a:rPr lang="en-US" sz="3100" b="1" dirty="0" smtClean="0">
                <a:latin typeface="Arial" panose="020B0604020202020204" pitchFamily="34" charset="0"/>
                <a:cs typeface="Arial" panose="020B0604020202020204" pitchFamily="34" charset="0"/>
              </a:rPr>
              <a:t>Enables YOU to have greater confidence in making the sales presentation.</a:t>
            </a:r>
          </a:p>
          <a:p>
            <a:pPr>
              <a:buNone/>
            </a:pPr>
            <a:endParaRPr lang="en-US" sz="3100" b="1" dirty="0" smtClean="0">
              <a:latin typeface="Arial" panose="020B0604020202020204" pitchFamily="34" charset="0"/>
              <a:cs typeface="Arial" panose="020B0604020202020204" pitchFamily="34" charset="0"/>
            </a:endParaRPr>
          </a:p>
          <a:p>
            <a:r>
              <a:rPr lang="en-US" sz="3100" b="1" dirty="0" smtClean="0">
                <a:latin typeface="Arial" panose="020B0604020202020204" pitchFamily="34" charset="0"/>
                <a:cs typeface="Arial" panose="020B0604020202020204" pitchFamily="34" charset="0"/>
              </a:rPr>
              <a:t>YOUR confidence and ability to answer prospects’ questions effectively will help them to trust YOU and rely on YOUR insight.</a:t>
            </a:r>
          </a:p>
          <a:p>
            <a:pPr>
              <a:buNone/>
            </a:pPr>
            <a:endParaRPr lang="en-US" sz="3100" b="1" dirty="0" smtClean="0">
              <a:latin typeface="Arial" panose="020B0604020202020204" pitchFamily="34" charset="0"/>
              <a:cs typeface="Arial" panose="020B0604020202020204" pitchFamily="34" charset="0"/>
            </a:endParaRPr>
          </a:p>
          <a:p>
            <a:r>
              <a:rPr lang="en-US" sz="3100" b="1" dirty="0" smtClean="0">
                <a:latin typeface="Arial" panose="020B0604020202020204" pitchFamily="34" charset="0"/>
                <a:cs typeface="Arial" panose="020B0604020202020204" pitchFamily="34" charset="0"/>
              </a:rPr>
              <a:t>They will be more receptive to any comments or suggestions YOU make.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324600"/>
            <a:ext cx="870857" cy="308815"/>
          </a:xfrm>
          <a:prstGeom prst="rect">
            <a:avLst/>
          </a:prstGeom>
        </p:spPr>
      </p:pic>
    </p:spTree>
    <p:extLst>
      <p:ext uri="{BB962C8B-B14F-4D97-AF65-F5344CB8AC3E}">
        <p14:creationId xmlns:p14="http://schemas.microsoft.com/office/powerpoint/2010/main" val="97005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madiha.minhas\Desktop\blog_sales.jpg"/>
          <p:cNvPicPr>
            <a:picLocks noChangeAspect="1" noChangeArrowheads="1"/>
          </p:cNvPicPr>
          <p:nvPr/>
        </p:nvPicPr>
        <p:blipFill>
          <a:blip r:embed="rId2"/>
          <a:srcRect/>
          <a:stretch>
            <a:fillRect/>
          </a:stretch>
        </p:blipFill>
        <p:spPr bwMode="auto">
          <a:xfrm>
            <a:off x="0" y="54430"/>
            <a:ext cx="9144000" cy="6858001"/>
          </a:xfrm>
          <a:prstGeom prst="rect">
            <a:avLst/>
          </a:prstGeom>
          <a:noFill/>
        </p:spPr>
      </p:pic>
      <p:sp>
        <p:nvSpPr>
          <p:cNvPr id="5" name="Title 1"/>
          <p:cNvSpPr txBox="1">
            <a:spLocks/>
          </p:cNvSpPr>
          <p:nvPr/>
        </p:nvSpPr>
        <p:spPr>
          <a:xfrm>
            <a:off x="817804" y="740224"/>
            <a:ext cx="7606393"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ARE A MASTER OF WORDS!</a:t>
            </a:r>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1423323" y="1349824"/>
            <a:ext cx="3197678" cy="3352800"/>
          </a:xfrm>
          <a:prstGeom prst="rect">
            <a:avLst/>
          </a:prstGeom>
        </p:spPr>
        <p:txBody>
          <a:bodyPr vert="horz" lIns="91440" tIns="45720" rIns="91440" bIns="45720" rtlCol="0">
            <a:normAutofit fontScale="250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US" sz="1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Words are to the salesperson what an instrument is to the musician. </a:t>
            </a:r>
          </a:p>
          <a:p>
            <a:pPr>
              <a:buFont typeface="Arial" panose="020B0604020202020204" pitchFamily="34" charset="0"/>
              <a:buNone/>
            </a:pPr>
            <a:endParaRPr lang="en-US" sz="12800" b="1" dirty="0" smtClean="0">
              <a:solidFill>
                <a:srgbClr val="FFFF00"/>
              </a:solidFill>
              <a:latin typeface="Arial" panose="020B0604020202020204" pitchFamily="34" charset="0"/>
              <a:cs typeface="Arial" panose="020B0604020202020204" pitchFamily="34" charset="0"/>
            </a:endParaRPr>
          </a:p>
          <a:p>
            <a:r>
              <a:rPr lang="en-US" sz="1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Practice, improve and polish the words YOU utter to sell YOUR goods. </a:t>
            </a:r>
          </a:p>
          <a:p>
            <a:pPr>
              <a:buFont typeface="Arial" panose="020B0604020202020204" pitchFamily="34" charset="0"/>
              <a:buNone/>
            </a:pPr>
            <a:endParaRPr lang="en-US" sz="12800" b="1" dirty="0" smtClean="0">
              <a:solidFill>
                <a:srgbClr val="FFFF00"/>
              </a:solidFill>
              <a:latin typeface="Arial" panose="020B0604020202020204" pitchFamily="34" charset="0"/>
              <a:cs typeface="Arial" panose="020B0604020202020204" pitchFamily="34" charset="0"/>
            </a:endParaRPr>
          </a:p>
          <a:p>
            <a:r>
              <a:rPr lang="en-US" sz="12800" b="1" dirty="0" smtClean="0">
                <a:solidFill>
                  <a:srgbClr val="FFFF00"/>
                </a:solidFill>
                <a:latin typeface="Arial" panose="020B0604020202020204" pitchFamily="34" charset="0"/>
                <a:cs typeface="Arial" panose="020B0604020202020204" pitchFamily="34" charset="0"/>
              </a:rPr>
              <a:t>Deliver with excellence.</a:t>
            </a:r>
          </a:p>
          <a:p>
            <a:pPr algn="just">
              <a:buFont typeface="Arial" panose="020B0604020202020204" pitchFamily="34" charset="0"/>
              <a:buNone/>
            </a:pPr>
            <a:endParaRPr lang="en-US" dirty="0" smtClean="0"/>
          </a:p>
          <a:p>
            <a:endParaRPr lang="en-US" dirty="0" smtClean="0"/>
          </a:p>
          <a:p>
            <a:endParaRPr lang="en-US" dirty="0"/>
          </a:p>
        </p:txBody>
      </p:sp>
      <p:sp>
        <p:nvSpPr>
          <p:cNvPr id="3" name="Content Placeholder 2"/>
          <p:cNvSpPr>
            <a:spLocks noGrp="1"/>
          </p:cNvSpPr>
          <p:nvPr>
            <p:ph idx="1"/>
          </p:nvPr>
        </p:nvSpPr>
        <p:spPr>
          <a:xfrm>
            <a:off x="5082264" y="1066800"/>
            <a:ext cx="3909336" cy="3352800"/>
          </a:xfrm>
        </p:spPr>
        <p:txBody>
          <a:bodyPr>
            <a:normAutofit fontScale="32500" lnSpcReduction="20000"/>
          </a:bodyPr>
          <a:lstStyle/>
          <a:p>
            <a:pPr>
              <a:buNone/>
            </a:pPr>
            <a:endParaRPr lang="en-US" sz="12800" b="1" dirty="0" smtClean="0">
              <a:latin typeface="Arial" panose="020B0604020202020204" pitchFamily="34" charset="0"/>
              <a:cs typeface="Arial" panose="020B0604020202020204" pitchFamily="34" charset="0"/>
            </a:endParaRPr>
          </a:p>
          <a:p>
            <a:r>
              <a:rPr lang="en-US" sz="1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Deliver with excellence.</a:t>
            </a:r>
          </a:p>
          <a:p>
            <a:pPr algn="just">
              <a:buNone/>
            </a:pPr>
            <a:endParaRPr lang="en-US" dirty="0" smtClean="0"/>
          </a:p>
          <a:p>
            <a:endParaRPr lang="en-US" dirty="0" smtClean="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34894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Batool.Ahmed\Desktop\images\images.jpg"/>
          <p:cNvPicPr>
            <a:picLocks noChangeAspect="1" noChangeArrowheads="1"/>
          </p:cNvPicPr>
          <p:nvPr/>
        </p:nvPicPr>
        <p:blipFill>
          <a:blip r:embed="rId2"/>
          <a:stretch>
            <a:fillRect/>
          </a:stretch>
        </p:blipFill>
        <p:spPr bwMode="auto">
          <a:xfrm>
            <a:off x="0" y="-108857"/>
            <a:ext cx="9144000" cy="6858000"/>
          </a:xfrm>
          <a:prstGeom prst="rect">
            <a:avLst/>
          </a:prstGeom>
          <a:ln w="190500" cap="sq">
            <a:noFill/>
            <a:prstDash val="solid"/>
            <a:miter lim="800000"/>
          </a:ln>
          <a:effectLst/>
        </p:spPr>
      </p:pic>
      <p:sp>
        <p:nvSpPr>
          <p:cNvPr id="5" name="Rectangle 4"/>
          <p:cNvSpPr/>
          <p:nvPr/>
        </p:nvSpPr>
        <p:spPr>
          <a:xfrm>
            <a:off x="304800" y="2819400"/>
            <a:ext cx="8534400" cy="1295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793" y="3158994"/>
            <a:ext cx="8852807" cy="685800"/>
          </a:xfrm>
        </p:spPr>
        <p:txBody>
          <a:bodyPr>
            <a:noAutofit/>
          </a:bodyPr>
          <a:lstStyle/>
          <a:p>
            <a:pPr algn="ctr"/>
            <a:r>
              <a:rPr lang="en-US" sz="4400" b="1" dirty="0" smtClean="0">
                <a:solidFill>
                  <a:srgbClr val="FF0000"/>
                </a:solidFill>
                <a:latin typeface="Arial" panose="020B0604020202020204" pitchFamily="34" charset="0"/>
                <a:cs typeface="Arial" panose="020B0604020202020204" pitchFamily="34" charset="0"/>
              </a:rPr>
              <a:t>CHOOSE AN OPPORTUNITY OR DESPAIR </a:t>
            </a:r>
            <a:endParaRPr lang="en-US" sz="4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09800" y="4010286"/>
            <a:ext cx="6860722" cy="2194560"/>
          </a:xfrm>
        </p:spPr>
        <p:txBody>
          <a:bodyPr>
            <a:noAutofit/>
          </a:bodyPr>
          <a:lstStyle/>
          <a:p>
            <a:r>
              <a:rPr lang="en-US" sz="2800" b="1" dirty="0" smtClean="0">
                <a:solidFill>
                  <a:schemeClr val="tx2"/>
                </a:solidFill>
                <a:latin typeface="Arial" panose="020B0604020202020204" pitchFamily="34" charset="0"/>
                <a:cs typeface="Arial" panose="020B0604020202020204" pitchFamily="34" charset="0"/>
              </a:rPr>
              <a:t>Regardless of the situation, the response determines the ultimate outcome</a:t>
            </a:r>
          </a:p>
          <a:p>
            <a:pPr>
              <a:buNone/>
            </a:pPr>
            <a:endParaRPr lang="en-US" sz="2800" b="1" dirty="0" smtClean="0">
              <a:solidFill>
                <a:schemeClr val="tx2"/>
              </a:solidFill>
              <a:latin typeface="Arial" panose="020B0604020202020204" pitchFamily="34" charset="0"/>
              <a:cs typeface="Arial" panose="020B0604020202020204" pitchFamily="34" charset="0"/>
            </a:endParaRPr>
          </a:p>
          <a:p>
            <a:pPr algn="just"/>
            <a:r>
              <a:rPr lang="en-US" sz="2800" b="1" dirty="0" smtClean="0">
                <a:solidFill>
                  <a:schemeClr val="tx2"/>
                </a:solidFill>
                <a:latin typeface="Arial" panose="020B0604020202020204" pitchFamily="34" charset="0"/>
                <a:cs typeface="Arial" panose="020B0604020202020204" pitchFamily="34" charset="0"/>
              </a:rPr>
              <a:t>Optimism enables YOU to create the outcome YOU desire  </a:t>
            </a:r>
            <a:endParaRPr lang="en-US" sz="2800" b="1" dirty="0">
              <a:solidFill>
                <a:schemeClr val="tx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152400"/>
            <a:ext cx="870857" cy="308815"/>
          </a:xfrm>
          <a:prstGeom prst="rect">
            <a:avLst/>
          </a:prstGeom>
        </p:spPr>
      </p:pic>
    </p:spTree>
    <p:extLst>
      <p:ext uri="{BB962C8B-B14F-4D97-AF65-F5344CB8AC3E}">
        <p14:creationId xmlns:p14="http://schemas.microsoft.com/office/powerpoint/2010/main" val="107242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eeping-wallpaper-12.jpg"/>
          <p:cNvPicPr>
            <a:picLocks noChangeAspect="1"/>
          </p:cNvPicPr>
          <p:nvPr/>
        </p:nvPicPr>
        <p:blipFill>
          <a:blip r:embed="rId2"/>
          <a:srcRect b="3333"/>
          <a:stretch>
            <a:fillRect/>
          </a:stretch>
        </p:blipFill>
        <p:spPr>
          <a:xfrm>
            <a:off x="0" y="0"/>
            <a:ext cx="9144000" cy="6858000"/>
          </a:xfrm>
          <a:prstGeom prst="rect">
            <a:avLst/>
          </a:prstGeom>
        </p:spPr>
      </p:pic>
      <p:sp>
        <p:nvSpPr>
          <p:cNvPr id="5" name="TextBox 4"/>
          <p:cNvSpPr txBox="1"/>
          <p:nvPr/>
        </p:nvSpPr>
        <p:spPr>
          <a:xfrm>
            <a:off x="326572" y="359231"/>
            <a:ext cx="8490857" cy="1446550"/>
          </a:xfrm>
          <a:prstGeom prst="rect">
            <a:avLst/>
          </a:prstGeom>
          <a:no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Are you putting your prospect to sleep?</a:t>
            </a:r>
            <a:endParaRPr lang="en-US" sz="4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6527480"/>
            <a:ext cx="870857" cy="308815"/>
          </a:xfrm>
          <a:prstGeom prst="rect">
            <a:avLst/>
          </a:prstGeom>
        </p:spPr>
      </p:pic>
    </p:spTree>
    <p:extLst>
      <p:ext uri="{BB962C8B-B14F-4D97-AF65-F5344CB8AC3E}">
        <p14:creationId xmlns:p14="http://schemas.microsoft.com/office/powerpoint/2010/main" val="270009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madiha.minhas\Desktop\sales.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3" name="Content Placeholder 2"/>
          <p:cNvSpPr>
            <a:spLocks noGrp="1"/>
          </p:cNvSpPr>
          <p:nvPr>
            <p:ph sz="quarter" idx="2"/>
          </p:nvPr>
        </p:nvSpPr>
        <p:spPr>
          <a:xfrm>
            <a:off x="106135" y="1186543"/>
            <a:ext cx="8899072" cy="5671457"/>
          </a:xfrm>
        </p:spPr>
        <p:txBody>
          <a:bodyPr>
            <a:normAutofit fontScale="25000" lnSpcReduction="20000"/>
          </a:bodyPr>
          <a:lstStyle/>
          <a:p>
            <a:pPr algn="just"/>
            <a:r>
              <a:rPr lang="en-US" sz="9600" b="1" dirty="0" smtClean="0">
                <a:solidFill>
                  <a:srgbClr val="FFFF00"/>
                </a:solidFill>
                <a:latin typeface="Arial" panose="020B0604020202020204" pitchFamily="34" charset="0"/>
                <a:cs typeface="Arial" panose="020B0604020202020204" pitchFamily="34" charset="0"/>
              </a:rPr>
              <a:t>In order to master the sales process, YOU must learn to master the sales presentation.</a:t>
            </a:r>
          </a:p>
          <a:p>
            <a:pPr algn="just">
              <a:buNone/>
            </a:pPr>
            <a:endParaRPr lang="en-US" sz="9600" b="1" dirty="0" smtClean="0">
              <a:solidFill>
                <a:srgbClr val="FFFF00"/>
              </a:solidFill>
              <a:latin typeface="Arial" panose="020B0604020202020204" pitchFamily="34" charset="0"/>
              <a:cs typeface="Arial" panose="020B0604020202020204" pitchFamily="34" charset="0"/>
            </a:endParaRPr>
          </a:p>
          <a:p>
            <a:pPr algn="just"/>
            <a:r>
              <a:rPr lang="en-US" sz="9600" b="1" dirty="0" smtClean="0">
                <a:solidFill>
                  <a:srgbClr val="FFFF00"/>
                </a:solidFill>
                <a:latin typeface="Arial" panose="020B0604020202020204" pitchFamily="34" charset="0"/>
                <a:cs typeface="Arial" panose="020B0604020202020204" pitchFamily="34" charset="0"/>
              </a:rPr>
              <a:t>Keep in mind that telling is not selling. </a:t>
            </a:r>
          </a:p>
          <a:p>
            <a:pPr algn="just">
              <a:buNone/>
            </a:pPr>
            <a:endParaRPr lang="en-US" sz="9600" b="1" dirty="0" smtClean="0">
              <a:solidFill>
                <a:srgbClr val="FFFF00"/>
              </a:solidFill>
              <a:latin typeface="Arial" panose="020B0604020202020204" pitchFamily="34" charset="0"/>
              <a:cs typeface="Arial" panose="020B0604020202020204" pitchFamily="34" charset="0"/>
            </a:endParaRPr>
          </a:p>
          <a:p>
            <a:r>
              <a:rPr lang="en-US" sz="9600" b="1" dirty="0" smtClean="0">
                <a:solidFill>
                  <a:srgbClr val="FFFF00"/>
                </a:solidFill>
                <a:latin typeface="Arial" panose="020B0604020202020204" pitchFamily="34" charset="0"/>
                <a:cs typeface="Arial" panose="020B0604020202020204" pitchFamily="34" charset="0"/>
              </a:rPr>
              <a:t>Selling requires YOU to ask carefully designed questions just like a skilled lawyer.</a:t>
            </a:r>
          </a:p>
          <a:p>
            <a:pPr>
              <a:buNone/>
            </a:pPr>
            <a:endParaRPr lang="en-US" sz="9600" b="1" dirty="0" smtClean="0">
              <a:solidFill>
                <a:srgbClr val="FFFF00"/>
              </a:solidFill>
              <a:latin typeface="Arial" panose="020B0604020202020204" pitchFamily="34" charset="0"/>
              <a:cs typeface="Arial" panose="020B0604020202020204" pitchFamily="34" charset="0"/>
            </a:endParaRPr>
          </a:p>
          <a:p>
            <a:r>
              <a:rPr lang="en-US" sz="9600" b="1" dirty="0" smtClean="0">
                <a:solidFill>
                  <a:srgbClr val="FFFF00"/>
                </a:solidFill>
                <a:latin typeface="Arial" panose="020B0604020202020204" pitchFamily="34" charset="0"/>
                <a:cs typeface="Arial" panose="020B0604020202020204" pitchFamily="34" charset="0"/>
              </a:rPr>
              <a:t>YOU must know the answers before YOU ask the questions.</a:t>
            </a:r>
          </a:p>
          <a:p>
            <a:pPr>
              <a:buNone/>
            </a:pPr>
            <a:endParaRPr lang="en-US" sz="9600" b="1" dirty="0" smtClean="0">
              <a:solidFill>
                <a:srgbClr val="FFFF00"/>
              </a:solidFill>
              <a:latin typeface="Arial" panose="020B0604020202020204" pitchFamily="34" charset="0"/>
              <a:cs typeface="Arial" panose="020B0604020202020204" pitchFamily="34" charset="0"/>
            </a:endParaRPr>
          </a:p>
          <a:p>
            <a:r>
              <a:rPr lang="en-US" sz="9600" b="1" dirty="0" smtClean="0">
                <a:solidFill>
                  <a:srgbClr val="FFFF00"/>
                </a:solidFill>
                <a:latin typeface="Arial" panose="020B0604020202020204" pitchFamily="34" charset="0"/>
                <a:cs typeface="Arial" panose="020B0604020202020204" pitchFamily="34" charset="0"/>
              </a:rPr>
              <a:t>YOU must be able to anticipate YOUR prospect’s responses. </a:t>
            </a:r>
          </a:p>
          <a:p>
            <a:pPr>
              <a:buNone/>
            </a:pPr>
            <a:endParaRPr lang="en-US" sz="9600" b="1" dirty="0" smtClean="0">
              <a:solidFill>
                <a:srgbClr val="FFFF00"/>
              </a:solidFill>
              <a:latin typeface="Arial" panose="020B0604020202020204" pitchFamily="34" charset="0"/>
              <a:cs typeface="Arial" panose="020B0604020202020204" pitchFamily="34" charset="0"/>
            </a:endParaRPr>
          </a:p>
          <a:p>
            <a:r>
              <a:rPr lang="en-US" sz="9600" b="1" dirty="0" smtClean="0">
                <a:solidFill>
                  <a:srgbClr val="FFFF00"/>
                </a:solidFill>
                <a:latin typeface="Arial" panose="020B0604020202020204" pitchFamily="34" charset="0"/>
                <a:cs typeface="Arial" panose="020B0604020202020204" pitchFamily="34" charset="0"/>
              </a:rPr>
              <a:t>Practice YOUR presentation over and over again</a:t>
            </a:r>
            <a:r>
              <a:rPr lang="en-US" sz="5100" b="1" dirty="0" smtClean="0">
                <a:solidFill>
                  <a:srgbClr val="FFFF00"/>
                </a:solidFill>
                <a:latin typeface="Arial" panose="020B0604020202020204" pitchFamily="34" charset="0"/>
                <a:cs typeface="Arial" panose="020B0604020202020204" pitchFamily="34" charset="0"/>
              </a:rPr>
              <a:t>. </a:t>
            </a:r>
            <a:r>
              <a:rPr lang="en-US" sz="2900" b="1" dirty="0" smtClean="0">
                <a:solidFill>
                  <a:srgbClr val="FFFF00"/>
                </a:solidFill>
                <a:latin typeface="Arial" panose="020B0604020202020204" pitchFamily="34" charset="0"/>
                <a:cs typeface="Arial" panose="020B0604020202020204" pitchFamily="34" charset="0"/>
              </a:rPr>
              <a:t> </a:t>
            </a:r>
          </a:p>
          <a:p>
            <a:endParaRPr lang="en-US" dirty="0" smtClean="0">
              <a:solidFill>
                <a:schemeClr val="bg1"/>
              </a:solidFill>
            </a:endParaRPr>
          </a:p>
          <a:p>
            <a:pPr>
              <a:buNone/>
            </a:pPr>
            <a:endParaRPr lang="en-US" dirty="0" smtClean="0">
              <a:solidFill>
                <a:schemeClr val="bg1"/>
              </a:solidFill>
            </a:endParaRPr>
          </a:p>
        </p:txBody>
      </p:sp>
      <p:sp>
        <p:nvSpPr>
          <p:cNvPr id="7" name="TextBox 6"/>
          <p:cNvSpPr txBox="1"/>
          <p:nvPr/>
        </p:nvSpPr>
        <p:spPr>
          <a:xfrm>
            <a:off x="0" y="76194"/>
            <a:ext cx="4465864" cy="923330"/>
          </a:xfrm>
          <a:prstGeom prst="rect">
            <a:avLst/>
          </a:prstGeom>
          <a:noFill/>
        </p:spPr>
        <p:txBody>
          <a:bodyPr wrap="square" rtlCol="0">
            <a:spAutoFit/>
          </a:bodyPr>
          <a:lstStyle/>
          <a:p>
            <a:r>
              <a:rPr lang="en-US" sz="5400" b="1" dirty="0" smtClean="0">
                <a:latin typeface="Arial" panose="020B0604020202020204" pitchFamily="34" charset="0"/>
                <a:cs typeface="Arial" panose="020B0604020202020204" pitchFamily="34" charset="0"/>
              </a:rPr>
              <a:t>Selling Skills</a:t>
            </a:r>
            <a:endParaRPr lang="en-US" sz="5400" b="1" dirty="0">
              <a:latin typeface="Arial" panose="020B0604020202020204" pitchFamily="34" charset="0"/>
              <a:cs typeface="Arial" panose="020B0604020202020204" pitchFamily="34" charset="0"/>
            </a:endParaRPr>
          </a:p>
        </p:txBody>
      </p:sp>
      <p:sp>
        <p:nvSpPr>
          <p:cNvPr id="8" name="TextBox 7"/>
          <p:cNvSpPr txBox="1"/>
          <p:nvPr/>
        </p:nvSpPr>
        <p:spPr>
          <a:xfrm>
            <a:off x="4465865" y="123844"/>
            <a:ext cx="4580162" cy="954107"/>
          </a:xfrm>
          <a:prstGeom prst="rect">
            <a:avLst/>
          </a:prstGeom>
          <a:no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should be able to sell sands to the Arabs …</a:t>
            </a:r>
            <a:endPar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324600"/>
            <a:ext cx="870857" cy="308815"/>
          </a:xfrm>
          <a:prstGeom prst="rect">
            <a:avLst/>
          </a:prstGeom>
        </p:spPr>
      </p:pic>
    </p:spTree>
    <p:extLst>
      <p:ext uri="{BB962C8B-B14F-4D97-AF65-F5344CB8AC3E}">
        <p14:creationId xmlns:p14="http://schemas.microsoft.com/office/powerpoint/2010/main" val="8182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gallery.foreverliving.com/gallery/FLP/image/Marketing/opportunity_red.jpg"/>
          <p:cNvPicPr>
            <a:picLocks noChangeAspect="1" noChangeArrowheads="1"/>
          </p:cNvPicPr>
          <p:nvPr/>
        </p:nvPicPr>
        <p:blipFill rotWithShape="1">
          <a:blip r:embed="rId2" cstate="screen"/>
          <a:srcRect t="7936" r="17857"/>
          <a:stretch/>
        </p:blipFill>
        <p:spPr bwMode="auto">
          <a:xfrm>
            <a:off x="0" y="0"/>
            <a:ext cx="9144000" cy="6858000"/>
          </a:xfrm>
          <a:prstGeom prst="rect">
            <a:avLst/>
          </a:prstGeom>
          <a:noFill/>
        </p:spPr>
      </p:pic>
      <p:sp>
        <p:nvSpPr>
          <p:cNvPr id="2" name="Title 1"/>
          <p:cNvSpPr>
            <a:spLocks noGrp="1"/>
          </p:cNvSpPr>
          <p:nvPr>
            <p:ph type="title"/>
          </p:nvPr>
        </p:nvSpPr>
        <p:spPr>
          <a:xfrm>
            <a:off x="0" y="-300815"/>
            <a:ext cx="4433207" cy="2362200"/>
          </a:xfrm>
        </p:spPr>
        <p:txBody>
          <a:bodyPr>
            <a:normAutofit fontScale="90000"/>
          </a:bodyPr>
          <a:lstStyle/>
          <a:p>
            <a:pPr algn="ctr"/>
            <a:r>
              <a:rPr lang="en-US" sz="4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CAN SEE AN OPPORTUNITY IN  ALL OPPOSITIONS</a:t>
            </a:r>
            <a:endParaRPr lang="en-US"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Content Placeholder 8"/>
          <p:cNvSpPr>
            <a:spLocks noGrp="1"/>
          </p:cNvSpPr>
          <p:nvPr>
            <p:ph sz="quarter" idx="2"/>
          </p:nvPr>
        </p:nvSpPr>
        <p:spPr>
          <a:xfrm>
            <a:off x="1" y="3810000"/>
            <a:ext cx="9020270" cy="4626429"/>
          </a:xfrm>
        </p:spPr>
        <p:txBody>
          <a:bodyPr>
            <a:no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the problems and discouragements </a:t>
            </a:r>
          </a:p>
          <a:p>
            <a:pPr marL="0" indent="0">
              <a:buNone/>
            </a:pPr>
            <a:r>
              <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are great opportunities in disguise.</a:t>
            </a:r>
          </a:p>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Opposition is the fertilizer of growth.</a:t>
            </a:r>
          </a:p>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causes us to expand our abilities. </a:t>
            </a:r>
          </a:p>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Look at the opposition in a way that will enable YOU to uncover the benefit it contains</a:t>
            </a:r>
            <a:r>
              <a:rPr lang="en-US" sz="3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99" y="6400800"/>
            <a:ext cx="870857" cy="308815"/>
          </a:xfrm>
          <a:prstGeom prst="rect">
            <a:avLst/>
          </a:prstGeom>
        </p:spPr>
      </p:pic>
    </p:spTree>
    <p:extLst>
      <p:ext uri="{BB962C8B-B14F-4D97-AF65-F5344CB8AC3E}">
        <p14:creationId xmlns:p14="http://schemas.microsoft.com/office/powerpoint/2010/main" val="105090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0" y="1447800"/>
            <a:ext cx="6858000" cy="1371600"/>
          </a:xfrm>
        </p:spPr>
        <p:txBody>
          <a:bodyPr>
            <a:noAutofit/>
          </a:bodyPr>
          <a:lstStyle/>
          <a:p>
            <a:r>
              <a:rPr lang="en-US" sz="7200" b="1" dirty="0" smtClean="0">
                <a:latin typeface="Arial" panose="020B0604020202020204" pitchFamily="34" charset="0"/>
                <a:cs typeface="Arial" panose="020B0604020202020204" pitchFamily="34" charset="0"/>
              </a:rPr>
              <a:t>TIME</a:t>
            </a:r>
            <a:endParaRPr lang="en-US" sz="72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371600" y="2971800"/>
            <a:ext cx="6934200" cy="160020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V.</a:t>
            </a:r>
            <a:endParaRPr lang="en-US" sz="1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70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2.bp.blogspot.com/_zyNtWPXQbM0/TK1Xajsg3CI/AAAAAAAAAD8/p5XGk3NW5Nw/s1600/96203_today.jpg"/>
          <p:cNvPicPr>
            <a:picLocks noChangeAspect="1" noChangeArrowheads="1"/>
          </p:cNvPicPr>
          <p:nvPr/>
        </p:nvPicPr>
        <p:blipFill>
          <a:blip r:embed="rId2"/>
          <a:srcRect/>
          <a:stretch>
            <a:fillRect/>
          </a:stretch>
        </p:blipFill>
        <p:spPr bwMode="auto">
          <a:xfrm>
            <a:off x="0" y="4450"/>
            <a:ext cx="9144001" cy="6858000"/>
          </a:xfrm>
          <a:prstGeom prst="rect">
            <a:avLst/>
          </a:prstGeom>
          <a:noFill/>
        </p:spPr>
      </p:pic>
      <p:sp>
        <p:nvSpPr>
          <p:cNvPr id="4" name="Content Placeholder 2"/>
          <p:cNvSpPr txBox="1">
            <a:spLocks/>
          </p:cNvSpPr>
          <p:nvPr/>
        </p:nvSpPr>
        <p:spPr>
          <a:xfrm>
            <a:off x="527957" y="352793"/>
            <a:ext cx="8534400" cy="1066800"/>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gn="ctr"/>
            <a:r>
              <a:rPr lang="en-US" sz="4800" b="1" dirty="0" smtClean="0">
                <a:solidFill>
                  <a:schemeClr val="bg1"/>
                </a:solidFill>
                <a:latin typeface="Arial" panose="020B0604020202020204" pitchFamily="34" charset="0"/>
                <a:cs typeface="Arial" panose="020B0604020202020204" pitchFamily="34" charset="0"/>
              </a:rPr>
              <a:t>Fulfill the duties of today, today!</a:t>
            </a:r>
          </a:p>
          <a:p>
            <a:pPr algn="ctr"/>
            <a:r>
              <a:rPr lang="en-US" sz="4800" b="1" dirty="0" smtClean="0">
                <a:solidFill>
                  <a:schemeClr val="bg1"/>
                </a:solidFill>
                <a:latin typeface="Arial" panose="020B0604020202020204" pitchFamily="34" charset="0"/>
                <a:cs typeface="Arial" panose="020B0604020202020204" pitchFamily="34" charset="0"/>
              </a:rPr>
              <a:t>Instead of to-do-lists, make habits</a:t>
            </a:r>
          </a:p>
        </p:txBody>
      </p:sp>
      <p:sp>
        <p:nvSpPr>
          <p:cNvPr id="3" name="Content Placeholder 2"/>
          <p:cNvSpPr>
            <a:spLocks noGrp="1"/>
          </p:cNvSpPr>
          <p:nvPr>
            <p:ph idx="1"/>
          </p:nvPr>
        </p:nvSpPr>
        <p:spPr>
          <a:xfrm>
            <a:off x="533400" y="304800"/>
            <a:ext cx="8534400" cy="1066800"/>
          </a:xfrm>
        </p:spPr>
        <p:txBody>
          <a:bodyPr>
            <a:noAutofit/>
          </a:bodyPr>
          <a:lstStyle/>
          <a:p>
            <a:pPr algn="ctr"/>
            <a:r>
              <a:rPr lang="en-US" sz="4800" b="1" dirty="0" smtClean="0">
                <a:latin typeface="Arial" panose="020B0604020202020204" pitchFamily="34" charset="0"/>
                <a:cs typeface="Arial" panose="020B0604020202020204" pitchFamily="34" charset="0"/>
              </a:rPr>
              <a:t>Fulfill the duties of today, today!</a:t>
            </a:r>
          </a:p>
          <a:p>
            <a:pPr algn="ctr"/>
            <a:r>
              <a:rPr lang="en-US" sz="4800" b="1" dirty="0" smtClean="0">
                <a:latin typeface="Arial" panose="020B0604020202020204" pitchFamily="34" charset="0"/>
                <a:cs typeface="Arial" panose="020B0604020202020204" pitchFamily="34" charset="0"/>
              </a:rPr>
              <a:t>Instead of to-do-lists, make habits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6172200"/>
            <a:ext cx="870857" cy="308815"/>
          </a:xfrm>
          <a:prstGeom prst="rect">
            <a:avLst/>
          </a:prstGeom>
        </p:spPr>
      </p:pic>
    </p:spTree>
    <p:extLst>
      <p:ext uri="{BB962C8B-B14F-4D97-AF65-F5344CB8AC3E}">
        <p14:creationId xmlns:p14="http://schemas.microsoft.com/office/powerpoint/2010/main" val="87991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ajamapaycheque.com/wp-content/uploads/2011/01/to-dolist.jpg"/>
          <p:cNvPicPr>
            <a:picLocks noChangeAspect="1" noChangeArrowheads="1"/>
          </p:cNvPicPr>
          <p:nvPr/>
        </p:nvPicPr>
        <p:blipFill>
          <a:blip r:embed="rId2" cstate="screen"/>
          <a:stretch>
            <a:fillRect/>
          </a:stretch>
        </p:blipFill>
        <p:spPr bwMode="auto">
          <a:xfrm>
            <a:off x="0" y="0"/>
            <a:ext cx="9144000" cy="6858000"/>
          </a:xfrm>
          <a:prstGeom prst="rect">
            <a:avLst/>
          </a:prstGeom>
          <a:noFill/>
        </p:spPr>
      </p:pic>
      <p:sp>
        <p:nvSpPr>
          <p:cNvPr id="4" name="Title 1"/>
          <p:cNvSpPr>
            <a:spLocks noGrp="1"/>
          </p:cNvSpPr>
          <p:nvPr>
            <p:ph type="title"/>
          </p:nvPr>
        </p:nvSpPr>
        <p:spPr>
          <a:xfrm>
            <a:off x="457200" y="685800"/>
            <a:ext cx="5562600" cy="762000"/>
          </a:xfrm>
        </p:spPr>
        <p:txBody>
          <a:bodyPr>
            <a:normAutofit fontScale="90000"/>
          </a:bodyPr>
          <a:lstStyle/>
          <a:p>
            <a:r>
              <a:rPr lang="en-US" sz="4800" b="1" cap="all" dirty="0" smtClean="0">
                <a:solidFill>
                  <a:srgbClr val="FFFF00"/>
                </a:solidFill>
                <a:latin typeface="Arial" panose="020B0604020202020204" pitchFamily="34" charset="0"/>
                <a:cs typeface="Arial" panose="020B0604020202020204" pitchFamily="34" charset="0"/>
              </a:rPr>
              <a:t>LIVE IN THE PRESENT</a:t>
            </a:r>
            <a:endParaRPr lang="en-US" sz="4800" b="1" cap="all"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4419600"/>
            <a:ext cx="8382000" cy="2209800"/>
          </a:xfrm>
        </p:spPr>
        <p:txBody>
          <a:bodyPr>
            <a:normAutofit fontScale="85000" lnSpcReduction="20000"/>
          </a:bodyPr>
          <a:lstStyle/>
          <a:p>
            <a:r>
              <a:rPr lang="en-US" sz="3500" b="1" dirty="0" smtClean="0">
                <a:solidFill>
                  <a:schemeClr val="bg1"/>
                </a:solidFill>
                <a:latin typeface="Arial" panose="020B0604020202020204" pitchFamily="34" charset="0"/>
                <a:cs typeface="Arial" panose="020B0604020202020204" pitchFamily="34" charset="0"/>
              </a:rPr>
              <a:t>Enjoy each day as if it’s the last…Work each day, as if it’s the last.</a:t>
            </a:r>
          </a:p>
          <a:p>
            <a:pPr>
              <a:buNone/>
            </a:pPr>
            <a:endParaRPr lang="en-US" sz="3500" b="1" dirty="0" smtClean="0">
              <a:solidFill>
                <a:schemeClr val="bg1"/>
              </a:solidFill>
              <a:latin typeface="Arial" panose="020B0604020202020204" pitchFamily="34" charset="0"/>
              <a:cs typeface="Arial" panose="020B0604020202020204" pitchFamily="34" charset="0"/>
            </a:endParaRPr>
          </a:p>
          <a:p>
            <a:r>
              <a:rPr lang="en-US" sz="3500" b="1" dirty="0" smtClean="0">
                <a:solidFill>
                  <a:schemeClr val="bg1"/>
                </a:solidFill>
                <a:latin typeface="Arial" panose="020B0604020202020204" pitchFamily="34" charset="0"/>
                <a:cs typeface="Arial" panose="020B0604020202020204" pitchFamily="34" charset="0"/>
              </a:rPr>
              <a:t>Anxiety is a sickness crippling  daily productivity.</a:t>
            </a:r>
          </a:p>
          <a:p>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6324600"/>
            <a:ext cx="870857" cy="308815"/>
          </a:xfrm>
          <a:prstGeom prst="rect">
            <a:avLst/>
          </a:prstGeom>
        </p:spPr>
      </p:pic>
    </p:spTree>
    <p:extLst>
      <p:ext uri="{BB962C8B-B14F-4D97-AF65-F5344CB8AC3E}">
        <p14:creationId xmlns:p14="http://schemas.microsoft.com/office/powerpoint/2010/main" val="227808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transport-futures.com/wp-content/uploads/2011/04/rear-view-mirror.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46958" y="609600"/>
            <a:ext cx="7473042" cy="685800"/>
          </a:xfrm>
        </p:spPr>
        <p:txBody>
          <a:bodyPr>
            <a:noAutofit/>
          </a:bodyPr>
          <a:lstStyle/>
          <a:p>
            <a:r>
              <a:rPr lang="en-US" sz="5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PERSPECTIVE ON YESTERDAY</a:t>
            </a:r>
            <a:endParaRPr lang="en-US" sz="5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464" y="4659074"/>
            <a:ext cx="8931728" cy="1534886"/>
          </a:xfrm>
        </p:spPr>
        <p:txBody>
          <a:bodyPr>
            <a:normAutofit fontScale="92500" lnSpcReduction="20000"/>
          </a:bodyPr>
          <a:lstStyle/>
          <a:p>
            <a:r>
              <a:rPr lang="en-US" sz="2800" b="1" dirty="0" smtClean="0">
                <a:solidFill>
                  <a:srgbClr val="FFFF00"/>
                </a:solidFill>
                <a:latin typeface="Arial" panose="020B0604020202020204" pitchFamily="34" charset="0"/>
                <a:cs typeface="Arial" panose="020B0604020202020204" pitchFamily="34" charset="0"/>
              </a:rPr>
              <a:t>Past should be reviewed just as the car’s rear view mirror</a:t>
            </a:r>
          </a:p>
          <a:p>
            <a:r>
              <a:rPr lang="en-US" sz="2800" b="1" dirty="0" smtClean="0">
                <a:solidFill>
                  <a:srgbClr val="FFFF00"/>
                </a:solidFill>
                <a:latin typeface="Arial" panose="020B0604020202020204" pitchFamily="34" charset="0"/>
                <a:cs typeface="Arial" panose="020B0604020202020204" pitchFamily="34" charset="0"/>
              </a:rPr>
              <a:t>Too much emphasis on the past (rear view) will most likely result in accidents</a:t>
            </a:r>
            <a:endParaRPr lang="en-US" sz="2800" b="1" dirty="0">
              <a:solidFill>
                <a:srgbClr val="FFFF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298844"/>
            <a:ext cx="870857" cy="308815"/>
          </a:xfrm>
          <a:prstGeom prst="rect">
            <a:avLst/>
          </a:prstGeom>
        </p:spPr>
      </p:pic>
    </p:spTree>
    <p:extLst>
      <p:ext uri="{BB962C8B-B14F-4D97-AF65-F5344CB8AC3E}">
        <p14:creationId xmlns:p14="http://schemas.microsoft.com/office/powerpoint/2010/main" val="34566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7696200" cy="10511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2" descr="http://3.bp.blogspot.com/_xcQekjqOqZo/TMWjbi0D6MI/AAAAAAAAAIo/cok3vp346HA/s1600/past-present-future.jpg"/>
          <p:cNvPicPr>
            <a:picLocks noChangeAspect="1" noChangeArrowheads="1"/>
          </p:cNvPicPr>
          <p:nvPr/>
        </p:nvPicPr>
        <p:blipFill>
          <a:blip r:embed="rId2" cstate="screen"/>
          <a:srcRect/>
          <a:stretch>
            <a:fillRect/>
          </a:stretch>
        </p:blipFill>
        <p:spPr bwMode="auto">
          <a:xfrm>
            <a:off x="4572000" y="1534886"/>
            <a:ext cx="4572000" cy="5323114"/>
          </a:xfrm>
          <a:prstGeom prst="rect">
            <a:avLst/>
          </a:prstGeom>
          <a:noFill/>
        </p:spPr>
      </p:pic>
      <p:sp>
        <p:nvSpPr>
          <p:cNvPr id="2" name="Title 1"/>
          <p:cNvSpPr>
            <a:spLocks noGrp="1"/>
          </p:cNvSpPr>
          <p:nvPr>
            <p:ph type="title"/>
          </p:nvPr>
        </p:nvSpPr>
        <p:spPr>
          <a:xfrm>
            <a:off x="304800" y="228600"/>
            <a:ext cx="7620000" cy="762000"/>
          </a:xfrm>
        </p:spPr>
        <p:txBody>
          <a:bodyPr>
            <a:normAutofit fontScale="90000"/>
          </a:bodyPr>
          <a:lstStyle/>
          <a:p>
            <a:r>
              <a:rPr lang="en-US" sz="4400" b="1" cap="all" dirty="0" smtClean="0">
                <a:solidFill>
                  <a:srgbClr val="FFFF00"/>
                </a:solidFill>
                <a:latin typeface="Arial" panose="020B0604020202020204" pitchFamily="34" charset="0"/>
                <a:cs typeface="Arial" panose="020B0604020202020204" pitchFamily="34" charset="0"/>
              </a:rPr>
              <a:t>Treasuring the Present</a:t>
            </a:r>
            <a:endParaRPr lang="en-US" sz="4400" b="1" cap="all"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39" y="1567541"/>
            <a:ext cx="4566561" cy="3581400"/>
          </a:xfrm>
        </p:spPr>
        <p:txBody>
          <a:bodyPr>
            <a:noAutofit/>
          </a:bodyPr>
          <a:lstStyle/>
          <a:p>
            <a:pPr marL="0" indent="0">
              <a:lnSpc>
                <a:spcPct val="150000"/>
              </a:lnSpc>
              <a:buNone/>
            </a:pPr>
            <a:r>
              <a:rPr lang="en-US" sz="2400" b="1" dirty="0" smtClean="0">
                <a:latin typeface="Arial" panose="020B0604020202020204" pitchFamily="34" charset="0"/>
                <a:cs typeface="Arial" panose="020B0604020202020204" pitchFamily="34" charset="0"/>
              </a:rPr>
              <a:t>Treat present like ‘a present’</a:t>
            </a:r>
          </a:p>
          <a:p>
            <a:pPr>
              <a:lnSpc>
                <a:spcPct val="150000"/>
              </a:lnSpc>
            </a:pPr>
            <a:r>
              <a:rPr lang="en-US" sz="2000" b="1" dirty="0" smtClean="0">
                <a:latin typeface="Arial" panose="020B0604020202020204" pitchFamily="34" charset="0"/>
                <a:cs typeface="Arial" panose="020B0604020202020204" pitchFamily="34" charset="0"/>
              </a:rPr>
              <a:t>Greet each day with a positive attitude</a:t>
            </a:r>
          </a:p>
          <a:p>
            <a:pPr>
              <a:lnSpc>
                <a:spcPct val="150000"/>
              </a:lnSpc>
            </a:pPr>
            <a:r>
              <a:rPr lang="en-US" sz="2000" b="1" i="1" dirty="0" smtClean="0">
                <a:latin typeface="Arial" panose="020B0604020202020204" pitchFamily="34" charset="0"/>
                <a:cs typeface="Arial" panose="020B0604020202020204" pitchFamily="34" charset="0"/>
              </a:rPr>
              <a:t>“Look to this day, for tomorrow is only a vision and yesterday is already a dream.  But if we look well to this day, we can make every tomorrow a vision of hope, and every yesterday a dream of happiness.”</a:t>
            </a:r>
          </a:p>
          <a:p>
            <a:pPr>
              <a:lnSpc>
                <a:spcPct val="150000"/>
              </a:lnSpc>
            </a:pPr>
            <a:endParaRPr lang="en-US"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894769"/>
            <a:ext cx="870857" cy="308815"/>
          </a:xfrm>
          <a:prstGeom prst="rect">
            <a:avLst/>
          </a:prstGeom>
        </p:spPr>
      </p:pic>
    </p:spTree>
    <p:extLst>
      <p:ext uri="{BB962C8B-B14F-4D97-AF65-F5344CB8AC3E}">
        <p14:creationId xmlns:p14="http://schemas.microsoft.com/office/powerpoint/2010/main" val="6723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4" name="Picture 2" descr="http://spatulascorkscrews.typepad.com/.a/6a00e54fc086428833014e5fce42ee970c-800wi"/>
          <p:cNvPicPr>
            <a:picLocks noChangeAspect="1" noChangeArrowheads="1"/>
          </p:cNvPicPr>
          <p:nvPr/>
        </p:nvPicPr>
        <p:blipFill>
          <a:blip r:embed="rId2" cstate="screen"/>
          <a:stretch>
            <a:fillRect/>
          </a:stretch>
        </p:blipFill>
        <p:spPr bwMode="auto">
          <a:xfrm>
            <a:off x="0" y="1513114"/>
            <a:ext cx="3285414" cy="5334000"/>
          </a:xfrm>
          <a:prstGeom prst="rect">
            <a:avLst/>
          </a:prstGeom>
          <a:noFill/>
        </p:spPr>
      </p:pic>
      <p:sp>
        <p:nvSpPr>
          <p:cNvPr id="5" name="Title 1"/>
          <p:cNvSpPr>
            <a:spLocks noGrp="1"/>
          </p:cNvSpPr>
          <p:nvPr>
            <p:ph type="title"/>
          </p:nvPr>
        </p:nvSpPr>
        <p:spPr>
          <a:xfrm>
            <a:off x="381000" y="381000"/>
            <a:ext cx="7467600" cy="609600"/>
          </a:xfrm>
        </p:spPr>
        <p:txBody>
          <a:bodyPr>
            <a:noAutofit/>
          </a:bodyPr>
          <a:lstStyle/>
          <a:p>
            <a:r>
              <a:rPr lang="en-US" sz="4400" b="1" cap="all" dirty="0" smtClean="0">
                <a:solidFill>
                  <a:srgbClr val="FFFF00"/>
                </a:solidFill>
                <a:latin typeface="Arial" panose="020B0604020202020204" pitchFamily="34" charset="0"/>
                <a:cs typeface="Arial" panose="020B0604020202020204" pitchFamily="34" charset="0"/>
              </a:rPr>
              <a:t>BATTLING TIME KILLERS</a:t>
            </a:r>
            <a:endParaRPr lang="en-US" sz="4400" b="1" cap="all"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96343" y="1676400"/>
            <a:ext cx="5559878" cy="5061857"/>
          </a:xfrm>
        </p:spPr>
        <p:txBody>
          <a:bodyPr>
            <a:normAutofit lnSpcReduction="10000"/>
          </a:bodyPr>
          <a:lstStyle/>
          <a:p>
            <a:pPr>
              <a:buNone/>
            </a:pPr>
            <a:r>
              <a:rPr lang="en-US" sz="4800" b="1" dirty="0" smtClean="0">
                <a:latin typeface="Arial" panose="020B0604020202020204" pitchFamily="34" charset="0"/>
                <a:cs typeface="Arial" panose="020B0604020202020204" pitchFamily="34" charset="0"/>
              </a:rPr>
              <a:t>Avoid the killers of time;</a:t>
            </a:r>
          </a:p>
          <a:p>
            <a:pPr>
              <a:buNone/>
            </a:pPr>
            <a:endParaRPr lang="en-US" sz="3600" b="1" dirty="0" smtClean="0">
              <a:latin typeface="Arial" panose="020B0604020202020204" pitchFamily="34" charset="0"/>
              <a:cs typeface="Arial" panose="020B0604020202020204" pitchFamily="34" charset="0"/>
            </a:endParaRPr>
          </a:p>
          <a:p>
            <a:r>
              <a:rPr lang="en-US" sz="3600" b="1" dirty="0" smtClean="0">
                <a:latin typeface="Arial" panose="020B0604020202020204" pitchFamily="34" charset="0"/>
                <a:cs typeface="Arial" panose="020B0604020202020204" pitchFamily="34" charset="0"/>
              </a:rPr>
              <a:t>Procrastination</a:t>
            </a:r>
          </a:p>
          <a:p>
            <a:r>
              <a:rPr lang="en-US" sz="3600" b="1" dirty="0" smtClean="0">
                <a:latin typeface="Arial" panose="020B0604020202020204" pitchFamily="34" charset="0"/>
                <a:cs typeface="Arial" panose="020B0604020202020204" pitchFamily="34" charset="0"/>
              </a:rPr>
              <a:t>Doubt</a:t>
            </a:r>
          </a:p>
          <a:p>
            <a:r>
              <a:rPr lang="en-US" sz="3600" b="1" dirty="0" smtClean="0">
                <a:latin typeface="Arial" panose="020B0604020202020204" pitchFamily="34" charset="0"/>
                <a:cs typeface="Arial" panose="020B0604020202020204" pitchFamily="34" charset="0"/>
              </a:rPr>
              <a:t>Fear</a:t>
            </a:r>
          </a:p>
          <a:p>
            <a:r>
              <a:rPr lang="en-US" sz="3600" b="1" dirty="0" smtClean="0">
                <a:latin typeface="Arial" panose="020B0604020202020204" pitchFamily="34" charset="0"/>
                <a:cs typeface="Arial" panose="020B0604020202020204" pitchFamily="34" charset="0"/>
              </a:rPr>
              <a:t>Regrets</a:t>
            </a:r>
          </a:p>
          <a:p>
            <a:r>
              <a:rPr lang="en-US" sz="3600" b="1" dirty="0" smtClean="0">
                <a:latin typeface="Arial" panose="020B0604020202020204" pitchFamily="34" charset="0"/>
                <a:cs typeface="Arial" panose="020B0604020202020204" pitchFamily="34" charset="0"/>
              </a:rPr>
              <a:t>Worries</a:t>
            </a:r>
          </a:p>
          <a:p>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52068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7696200" cy="139337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6" name="Picture 2" descr="http://www.smallbusinessbranding.com/images/mile.jpg"/>
          <p:cNvPicPr>
            <a:picLocks noChangeAspect="1" noChangeArrowheads="1"/>
          </p:cNvPicPr>
          <p:nvPr/>
        </p:nvPicPr>
        <p:blipFill>
          <a:blip r:embed="rId2"/>
          <a:srcRect/>
          <a:stretch>
            <a:fillRect/>
          </a:stretch>
        </p:blipFill>
        <p:spPr bwMode="auto">
          <a:xfrm>
            <a:off x="1" y="1545772"/>
            <a:ext cx="4947947" cy="5312228"/>
          </a:xfrm>
          <a:prstGeom prst="rect">
            <a:avLst/>
          </a:prstGeom>
          <a:noFill/>
        </p:spPr>
      </p:pic>
      <p:sp>
        <p:nvSpPr>
          <p:cNvPr id="2" name="Title 1"/>
          <p:cNvSpPr>
            <a:spLocks noGrp="1"/>
          </p:cNvSpPr>
          <p:nvPr>
            <p:ph type="title"/>
          </p:nvPr>
        </p:nvSpPr>
        <p:spPr>
          <a:xfrm>
            <a:off x="304800" y="359228"/>
            <a:ext cx="7620000" cy="685800"/>
          </a:xfrm>
        </p:spPr>
        <p:txBody>
          <a:bodyPr>
            <a:noAutofit/>
          </a:bodyPr>
          <a:lstStyle/>
          <a:p>
            <a:r>
              <a:rPr lang="en-US" sz="4000" b="1" dirty="0" smtClean="0">
                <a:solidFill>
                  <a:srgbClr val="FFFF00"/>
                </a:solidFill>
                <a:latin typeface="Arial" panose="020B0604020202020204" pitchFamily="34" charset="0"/>
                <a:cs typeface="Arial" panose="020B0604020202020204" pitchFamily="34" charset="0"/>
              </a:rPr>
              <a:t>THE APPRECIATED VALUE OF TODAY</a:t>
            </a:r>
            <a:endParaRPr lang="en-US" sz="40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78185" y="1709057"/>
            <a:ext cx="3927022" cy="2209800"/>
          </a:xfrm>
        </p:spPr>
        <p:txBody>
          <a:bodyPr>
            <a:normAutofit fontScale="25000" lnSpcReduction="20000"/>
          </a:bodyPr>
          <a:lstStyle/>
          <a:p>
            <a:pPr algn="r">
              <a:buNone/>
            </a:pPr>
            <a:endParaRPr lang="en-US" dirty="0" smtClean="0"/>
          </a:p>
          <a:p>
            <a:r>
              <a:rPr lang="en-US" sz="14400" b="1" dirty="0" smtClean="0">
                <a:latin typeface="Arial" panose="020B0604020202020204" pitchFamily="34" charset="0"/>
                <a:cs typeface="Arial" panose="020B0604020202020204" pitchFamily="34" charset="0"/>
              </a:rPr>
              <a:t>Do one extra thing a day</a:t>
            </a:r>
          </a:p>
          <a:p>
            <a:pPr>
              <a:buNone/>
            </a:pPr>
            <a:endParaRPr lang="en-US" sz="14400" b="1" dirty="0" smtClean="0">
              <a:latin typeface="Arial" panose="020B0604020202020204" pitchFamily="34" charset="0"/>
              <a:cs typeface="Arial" panose="020B0604020202020204" pitchFamily="34" charset="0"/>
            </a:endParaRPr>
          </a:p>
          <a:p>
            <a:r>
              <a:rPr lang="en-US" sz="14400" b="1" dirty="0" smtClean="0">
                <a:latin typeface="Arial" panose="020B0604020202020204" pitchFamily="34" charset="0"/>
                <a:cs typeface="Arial" panose="020B0604020202020204" pitchFamily="34" charset="0"/>
              </a:rPr>
              <a:t>Growth is a universal pattern</a:t>
            </a:r>
          </a:p>
          <a:p>
            <a:pPr>
              <a:buNone/>
            </a:pPr>
            <a:endParaRPr lang="en-US" sz="14400" b="1" dirty="0" smtClean="0">
              <a:latin typeface="Arial" panose="020B0604020202020204" pitchFamily="34" charset="0"/>
              <a:cs typeface="Arial" panose="020B0604020202020204" pitchFamily="34" charset="0"/>
            </a:endParaRPr>
          </a:p>
          <a:p>
            <a:r>
              <a:rPr lang="en-US" sz="14400" b="1" dirty="0" smtClean="0">
                <a:latin typeface="Arial" panose="020B0604020202020204" pitchFamily="34" charset="0"/>
                <a:cs typeface="Arial" panose="020B0604020202020204" pitchFamily="34" charset="0"/>
              </a:rPr>
              <a:t>Appreciate the value of time</a:t>
            </a:r>
          </a:p>
          <a:p>
            <a:endParaRPr lang="en-US" sz="14400" b="1" dirty="0" smtClean="0">
              <a:latin typeface="Arial" panose="020B0604020202020204" pitchFamily="34" charset="0"/>
              <a:cs typeface="Arial" panose="020B0604020202020204" pitchFamily="34" charset="0"/>
            </a:endParaRPr>
          </a:p>
          <a:p>
            <a:pPr algn="r"/>
            <a:endParaRPr lang="en-US" dirty="0" smtClean="0"/>
          </a:p>
          <a:p>
            <a:pPr algn="r">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52669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Batool.Ahmed\Desktop\images\images (4).jpg"/>
          <p:cNvPicPr>
            <a:picLocks noChangeAspect="1" noChangeArrowheads="1"/>
          </p:cNvPicPr>
          <p:nvPr/>
        </p:nvPicPr>
        <p:blipFill>
          <a:blip r:embed="rId2" cstate="screen"/>
          <a:stretch>
            <a:fillRect/>
          </a:stretch>
        </p:blipFill>
        <p:spPr bwMode="auto">
          <a:xfrm>
            <a:off x="3935186" y="1566332"/>
            <a:ext cx="5208815" cy="5291669"/>
          </a:xfrm>
          <a:prstGeom prst="rect">
            <a:avLst/>
          </a:prstGeom>
          <a:noFill/>
        </p:spPr>
      </p:pic>
      <p:sp>
        <p:nvSpPr>
          <p:cNvPr id="5" name="Rectangle 4"/>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5557" y="533400"/>
            <a:ext cx="7549243" cy="685800"/>
          </a:xfrm>
        </p:spPr>
        <p:txBody>
          <a:bodyPr>
            <a:noAutofit/>
          </a:bodyPr>
          <a:lstStyle/>
          <a:p>
            <a:pPr algn="ctr"/>
            <a:r>
              <a:rPr lang="en-US" sz="5400" b="1" dirty="0" smtClean="0">
                <a:solidFill>
                  <a:srgbClr val="FFFF00"/>
                </a:solidFill>
                <a:latin typeface="Arial" panose="020B0604020202020204" pitchFamily="34" charset="0"/>
                <a:cs typeface="Arial" panose="020B0604020202020204" pitchFamily="34" charset="0"/>
              </a:rPr>
              <a:t>WORK WITH WHAT </a:t>
            </a:r>
            <a:br>
              <a:rPr lang="en-US" sz="5400" b="1" dirty="0" smtClean="0">
                <a:solidFill>
                  <a:srgbClr val="FFFF00"/>
                </a:solidFill>
                <a:latin typeface="Arial" panose="020B0604020202020204" pitchFamily="34" charset="0"/>
                <a:cs typeface="Arial" panose="020B0604020202020204" pitchFamily="34" charset="0"/>
              </a:rPr>
            </a:br>
            <a:r>
              <a:rPr lang="en-US" sz="5400" b="1" dirty="0" smtClean="0">
                <a:solidFill>
                  <a:srgbClr val="FFFF00"/>
                </a:solidFill>
                <a:latin typeface="Arial" panose="020B0604020202020204" pitchFamily="34" charset="0"/>
                <a:cs typeface="Arial" panose="020B0604020202020204" pitchFamily="34" charset="0"/>
              </a:rPr>
              <a:t>YOU HAVE </a:t>
            </a:r>
            <a:endParaRPr lang="en-US" sz="5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615440"/>
            <a:ext cx="3227615" cy="2499360"/>
          </a:xfrm>
          <a:noFill/>
        </p:spPr>
        <p:txBody>
          <a:bodyPr>
            <a:noAutofit/>
          </a:bodyPr>
          <a:lstStyle/>
          <a:p>
            <a:r>
              <a:rPr lang="en-US" sz="2800" b="1" dirty="0" smtClean="0">
                <a:latin typeface="Arial" panose="020B0604020202020204" pitchFamily="34" charset="0"/>
                <a:cs typeface="Arial" panose="020B0604020202020204" pitchFamily="34" charset="0"/>
              </a:rPr>
              <a:t>Most people are endowed at birth with enough wit and common sense to achieve a certain level of success</a:t>
            </a:r>
          </a:p>
          <a:p>
            <a:pPr>
              <a:buNone/>
            </a:pP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Acquiring tools to deal with challenges, guarantees success</a:t>
            </a:r>
            <a:endParaRPr lang="en-US" sz="28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403356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1447800"/>
            <a:ext cx="6858000" cy="1371600"/>
          </a:xfrm>
        </p:spPr>
        <p:txBody>
          <a:bodyPr>
            <a:noAutofit/>
          </a:bodyPr>
          <a:lstStyle/>
          <a:p>
            <a:r>
              <a:rPr lang="en-US" sz="6600" b="1" dirty="0" smtClean="0">
                <a:latin typeface="Arial" panose="020B0604020202020204" pitchFamily="34" charset="0"/>
                <a:cs typeface="Arial" panose="020B0604020202020204" pitchFamily="34" charset="0"/>
              </a:rPr>
              <a:t>EMOTIONS</a:t>
            </a:r>
            <a:endParaRPr lang="en-US" sz="66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219200" y="3200400"/>
            <a:ext cx="6858000" cy="173355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VI.</a:t>
            </a:r>
            <a:endParaRPr lang="en-US" sz="13800" b="1"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408980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799" y="152401"/>
            <a:ext cx="8741227" cy="990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337459"/>
            <a:ext cx="8458200" cy="685800"/>
          </a:xfrm>
        </p:spPr>
        <p:txBody>
          <a:bodyPr>
            <a:normAutofit fontScale="77500" lnSpcReduction="20000"/>
          </a:bodyPr>
          <a:lstStyle/>
          <a:p>
            <a:pPr>
              <a:buNone/>
            </a:pPr>
            <a:r>
              <a:rPr lang="en-US" sz="4400" b="1" dirty="0" smtClean="0">
                <a:solidFill>
                  <a:srgbClr val="FFFF00"/>
                </a:solidFill>
                <a:latin typeface="Arial" panose="020B0604020202020204" pitchFamily="34" charset="0"/>
                <a:cs typeface="Arial" panose="020B0604020202020204" pitchFamily="34" charset="0"/>
              </a:rPr>
              <a:t>YOU are the master of YOUR emotions.</a:t>
            </a:r>
          </a:p>
          <a:p>
            <a:pPr algn="just"/>
            <a:endParaRPr lang="en-US" sz="1800" dirty="0" smtClean="0">
              <a:solidFill>
                <a:srgbClr val="7030A0"/>
              </a:solidFill>
              <a:latin typeface="Maiandra GD" pitchFamily="34" charset="0"/>
            </a:endParaRPr>
          </a:p>
        </p:txBody>
      </p:sp>
      <p:pic>
        <p:nvPicPr>
          <p:cNvPr id="4" name="Picture 3" descr="7357245-emotions-word-collage-on-white-background-illustration.jpg"/>
          <p:cNvPicPr>
            <a:picLocks noChangeAspect="1"/>
          </p:cNvPicPr>
          <p:nvPr/>
        </p:nvPicPr>
        <p:blipFill>
          <a:blip r:embed="rId2" cstate="screen"/>
          <a:stretch>
            <a:fillRect/>
          </a:stretch>
        </p:blipFill>
        <p:spPr>
          <a:xfrm>
            <a:off x="0" y="1548674"/>
            <a:ext cx="9144000" cy="53093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324600"/>
            <a:ext cx="870857" cy="308815"/>
          </a:xfrm>
          <a:prstGeom prst="rect">
            <a:avLst/>
          </a:prstGeom>
        </p:spPr>
      </p:pic>
    </p:spTree>
    <p:extLst>
      <p:ext uri="{BB962C8B-B14F-4D97-AF65-F5344CB8AC3E}">
        <p14:creationId xmlns:p14="http://schemas.microsoft.com/office/powerpoint/2010/main" val="52480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8294912" cy="70696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C:\Documents and Settings\madiha.minhas\Desktop\SEO-Sales-Lead.jpg"/>
          <p:cNvPicPr>
            <a:picLocks noChangeAspect="1" noChangeArrowheads="1"/>
          </p:cNvPicPr>
          <p:nvPr/>
        </p:nvPicPr>
        <p:blipFill>
          <a:blip r:embed="rId2"/>
          <a:srcRect/>
          <a:stretch>
            <a:fillRect/>
          </a:stretch>
        </p:blipFill>
        <p:spPr bwMode="auto">
          <a:xfrm>
            <a:off x="0" y="1556662"/>
            <a:ext cx="9144000" cy="5301339"/>
          </a:xfrm>
          <a:prstGeom prst="rect">
            <a:avLst/>
          </a:prstGeom>
          <a:noFill/>
        </p:spPr>
      </p:pic>
      <p:sp>
        <p:nvSpPr>
          <p:cNvPr id="3" name="Content Placeholder 2"/>
          <p:cNvSpPr>
            <a:spLocks noGrp="1"/>
          </p:cNvSpPr>
          <p:nvPr>
            <p:ph idx="1"/>
          </p:nvPr>
        </p:nvSpPr>
        <p:spPr>
          <a:xfrm>
            <a:off x="146957" y="1632857"/>
            <a:ext cx="8229600" cy="1981200"/>
          </a:xfrm>
        </p:spPr>
        <p:txBody>
          <a:bodyPr>
            <a:noAutofit/>
          </a:bodyPr>
          <a:lstStyle/>
          <a:p>
            <a:pPr algn="just">
              <a:lnSpc>
                <a:spcPct val="150000"/>
              </a:lnSpc>
            </a:pPr>
            <a:r>
              <a:rPr lang="en-US" sz="2800" b="1" dirty="0" smtClean="0">
                <a:latin typeface="Arial" panose="020B0604020202020204" pitchFamily="34" charset="0"/>
                <a:cs typeface="Arial" panose="020B0604020202020204" pitchFamily="34" charset="0"/>
              </a:rPr>
              <a:t>If YOU bring gloom and pessimism to YOUR customers, they will react with gloom and darkness.</a:t>
            </a:r>
          </a:p>
          <a:p>
            <a:pPr algn="just">
              <a:lnSpc>
                <a:spcPct val="150000"/>
              </a:lnSpc>
            </a:pPr>
            <a:r>
              <a:rPr lang="en-US" sz="2800" b="1" dirty="0" smtClean="0">
                <a:latin typeface="Arial" panose="020B0604020202020204" pitchFamily="34" charset="0"/>
                <a:cs typeface="Arial" panose="020B0604020202020204" pitchFamily="34" charset="0"/>
              </a:rPr>
              <a:t>If YOU bring joy, enthusiasm, laughter and brightness to YOUR customers, they will react in the same way. </a:t>
            </a:r>
          </a:p>
        </p:txBody>
      </p:sp>
      <p:sp>
        <p:nvSpPr>
          <p:cNvPr id="4" name="Content Placeholder 2"/>
          <p:cNvSpPr txBox="1">
            <a:spLocks/>
          </p:cNvSpPr>
          <p:nvPr/>
        </p:nvSpPr>
        <p:spPr>
          <a:xfrm>
            <a:off x="381000" y="337459"/>
            <a:ext cx="8305800" cy="685800"/>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buFont typeface="Arial" panose="020B0604020202020204" pitchFamily="34" charset="0"/>
              <a:buNone/>
            </a:pPr>
            <a:r>
              <a:rPr lang="en-US" sz="4400" b="1" dirty="0" smtClean="0">
                <a:solidFill>
                  <a:srgbClr val="FFFF00"/>
                </a:solidFill>
                <a:latin typeface="Arial" panose="020B0604020202020204" pitchFamily="34" charset="0"/>
                <a:cs typeface="Arial" panose="020B0604020202020204" pitchFamily="34" charset="0"/>
              </a:rPr>
              <a:t>YOU are the master of YOUR emotions.</a:t>
            </a:r>
          </a:p>
          <a:p>
            <a:pPr algn="just"/>
            <a:endParaRPr lang="en-US" sz="1800" dirty="0" smtClean="0">
              <a:solidFill>
                <a:srgbClr val="7030A0"/>
              </a:solidFill>
              <a:latin typeface="Maiandra GD"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284" y="1023259"/>
            <a:ext cx="870857" cy="308815"/>
          </a:xfrm>
          <a:prstGeom prst="rect">
            <a:avLst/>
          </a:prstGeom>
        </p:spPr>
      </p:pic>
    </p:spTree>
    <p:extLst>
      <p:ext uri="{BB962C8B-B14F-4D97-AF65-F5344CB8AC3E}">
        <p14:creationId xmlns:p14="http://schemas.microsoft.com/office/powerpoint/2010/main" val="334598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37160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descr="http://miamism.com/wp-content/uploads/m/blogs/miamism/emotions_small.jpg"/>
          <p:cNvPicPr>
            <a:picLocks noChangeAspect="1" noChangeArrowheads="1"/>
          </p:cNvPicPr>
          <p:nvPr/>
        </p:nvPicPr>
        <p:blipFill>
          <a:blip r:embed="rId2"/>
          <a:srcRect/>
          <a:stretch>
            <a:fillRect/>
          </a:stretch>
        </p:blipFill>
        <p:spPr bwMode="auto">
          <a:xfrm>
            <a:off x="4343400" y="1524001"/>
            <a:ext cx="4800600" cy="5334000"/>
          </a:xfrm>
          <a:prstGeom prst="rect">
            <a:avLst/>
          </a:prstGeom>
          <a:noFill/>
        </p:spPr>
      </p:pic>
      <p:sp>
        <p:nvSpPr>
          <p:cNvPr id="2" name="Title 1"/>
          <p:cNvSpPr>
            <a:spLocks noGrp="1"/>
          </p:cNvSpPr>
          <p:nvPr>
            <p:ph type="title"/>
          </p:nvPr>
        </p:nvSpPr>
        <p:spPr>
          <a:xfrm>
            <a:off x="152400" y="457200"/>
            <a:ext cx="8382000" cy="685800"/>
          </a:xfrm>
        </p:spPr>
        <p:txBody>
          <a:bodyPr>
            <a:noAutofit/>
          </a:bodyPr>
          <a:lstStyle/>
          <a:p>
            <a:r>
              <a:rPr lang="en-US" sz="4400" b="1" dirty="0" smtClean="0">
                <a:solidFill>
                  <a:srgbClr val="FFFF00"/>
                </a:solidFill>
                <a:latin typeface="Arial" panose="020B0604020202020204" pitchFamily="34" charset="0"/>
                <a:cs typeface="Arial" panose="020B0604020202020204" pitchFamily="34" charset="0"/>
              </a:rPr>
              <a:t>UNDERSTAND YOUR EMOTIONS</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186" y="1621971"/>
            <a:ext cx="3956957" cy="5029200"/>
          </a:xfrm>
        </p:spPr>
        <p:txBody>
          <a:bodyPr>
            <a:normAutofit fontScale="62500" lnSpcReduction="20000"/>
          </a:bodyPr>
          <a:lstStyle/>
          <a:p>
            <a:r>
              <a:rPr lang="en-US" sz="3400" b="1" dirty="0" smtClean="0">
                <a:latin typeface="Arial" panose="020B0604020202020204" pitchFamily="34" charset="0"/>
                <a:cs typeface="Arial" panose="020B0604020202020204" pitchFamily="34" charset="0"/>
              </a:rPr>
              <a:t>Understand YOUR emotions first before understanding YOUR customers’ emotions.</a:t>
            </a:r>
          </a:p>
          <a:p>
            <a:pPr>
              <a:buNone/>
            </a:pPr>
            <a:endParaRPr lang="en-US" sz="3400" b="1" dirty="0" smtClean="0"/>
          </a:p>
          <a:p>
            <a:r>
              <a:rPr lang="en-US" sz="3400" b="1" dirty="0" smtClean="0">
                <a:latin typeface="Arial" panose="020B0604020202020204" pitchFamily="34" charset="0"/>
                <a:cs typeface="Arial" panose="020B0604020202020204" pitchFamily="34" charset="0"/>
              </a:rPr>
              <a:t>Negative emotions = No business</a:t>
            </a:r>
          </a:p>
          <a:p>
            <a:pPr>
              <a:buNone/>
            </a:pPr>
            <a:endParaRPr lang="en-US" sz="3400" b="1" dirty="0" smtClean="0">
              <a:latin typeface="Arial" panose="020B0604020202020204" pitchFamily="34" charset="0"/>
              <a:cs typeface="Arial" panose="020B0604020202020204" pitchFamily="34" charset="0"/>
            </a:endParaRPr>
          </a:p>
          <a:p>
            <a:r>
              <a:rPr lang="en-US" sz="3400" b="1" dirty="0" smtClean="0">
                <a:latin typeface="Arial" panose="020B0604020202020204" pitchFamily="34" charset="0"/>
                <a:cs typeface="Arial" panose="020B0604020202020204" pitchFamily="34" charset="0"/>
              </a:rPr>
              <a:t>Recall YOUR failures when YOU become overconfident.</a:t>
            </a:r>
          </a:p>
          <a:p>
            <a:pPr>
              <a:buNone/>
            </a:pPr>
            <a:endParaRPr lang="en-US" sz="3400" b="1" dirty="0" smtClean="0">
              <a:latin typeface="Arial" panose="020B0604020202020204" pitchFamily="34" charset="0"/>
              <a:cs typeface="Arial" panose="020B0604020202020204" pitchFamily="34" charset="0"/>
            </a:endParaRPr>
          </a:p>
          <a:p>
            <a:r>
              <a:rPr lang="en-US" sz="3400" b="1" dirty="0" smtClean="0">
                <a:latin typeface="Arial" panose="020B0604020202020204" pitchFamily="34" charset="0"/>
                <a:cs typeface="Arial" panose="020B0604020202020204" pitchFamily="34" charset="0"/>
              </a:rPr>
              <a:t>Remember YOUR moments of shame when YOU enjoy moments of greatness.</a:t>
            </a:r>
          </a:p>
          <a:p>
            <a:endParaRPr lang="en-US" sz="4000" b="1" dirty="0" smtClean="0">
              <a:latin typeface="Arial" panose="020B0604020202020204" pitchFamily="34" charset="0"/>
              <a:cs typeface="Arial" panose="020B0604020202020204" pitchFamily="34" charset="0"/>
            </a:endParaRPr>
          </a:p>
          <a:p>
            <a:endParaRPr lang="en-US" sz="4000" b="1" dirty="0" smtClean="0">
              <a:latin typeface="Arial" panose="020B0604020202020204" pitchFamily="34" charset="0"/>
              <a:cs typeface="Arial" panose="020B0604020202020204" pitchFamily="34" charset="0"/>
            </a:endParaRPr>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57902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8237764" cy="87085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Documents and Settings\madiha.minhas\Desktop\salesperson-types-208x300.jpg"/>
          <p:cNvPicPr>
            <a:picLocks noChangeAspect="1" noChangeArrowheads="1"/>
          </p:cNvPicPr>
          <p:nvPr/>
        </p:nvPicPr>
        <p:blipFill>
          <a:blip r:embed="rId2"/>
          <a:stretch>
            <a:fillRect/>
          </a:stretch>
        </p:blipFill>
        <p:spPr bwMode="auto">
          <a:xfrm>
            <a:off x="0" y="1502229"/>
            <a:ext cx="9144000" cy="5355770"/>
          </a:xfrm>
          <a:prstGeom prst="rect">
            <a:avLst/>
          </a:prstGeom>
          <a:noFill/>
        </p:spPr>
      </p:pic>
      <p:sp>
        <p:nvSpPr>
          <p:cNvPr id="3" name="Content Placeholder 2"/>
          <p:cNvSpPr>
            <a:spLocks noGrp="1"/>
          </p:cNvSpPr>
          <p:nvPr>
            <p:ph idx="1"/>
          </p:nvPr>
        </p:nvSpPr>
        <p:spPr>
          <a:xfrm>
            <a:off x="342900" y="1709057"/>
            <a:ext cx="8458200" cy="457200"/>
          </a:xfrm>
        </p:spPr>
        <p:txBody>
          <a:bodyPr>
            <a:noAutofit/>
          </a:bodyPr>
          <a:lstStyle/>
          <a:p>
            <a:pPr algn="ctr">
              <a:buNone/>
            </a:pPr>
            <a:r>
              <a:rPr lang="en-US" sz="4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Become The Greatest Salesman in the World by controlling YOUR emotions.</a:t>
            </a:r>
          </a:p>
        </p:txBody>
      </p:sp>
      <p:sp>
        <p:nvSpPr>
          <p:cNvPr id="4" name="Content Placeholder 2"/>
          <p:cNvSpPr txBox="1">
            <a:spLocks/>
          </p:cNvSpPr>
          <p:nvPr/>
        </p:nvSpPr>
        <p:spPr>
          <a:xfrm>
            <a:off x="457200" y="337459"/>
            <a:ext cx="8458200" cy="685800"/>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buFont typeface="Arial" panose="020B0604020202020204" pitchFamily="34" charset="0"/>
              <a:buNone/>
            </a:pPr>
            <a:r>
              <a:rPr lang="en-US" sz="4400" b="1" dirty="0" smtClean="0">
                <a:solidFill>
                  <a:srgbClr val="FFFF00"/>
                </a:solidFill>
                <a:latin typeface="Arial" panose="020B0604020202020204" pitchFamily="34" charset="0"/>
                <a:cs typeface="Arial" panose="020B0604020202020204" pitchFamily="34" charset="0"/>
              </a:rPr>
              <a:t>YOU are the master of YOUR emotions.</a:t>
            </a:r>
          </a:p>
          <a:p>
            <a:pPr algn="just"/>
            <a:endParaRPr lang="en-US" sz="1800" dirty="0" smtClean="0">
              <a:solidFill>
                <a:srgbClr val="7030A0"/>
              </a:solidFill>
              <a:latin typeface="Maiandra GD"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6324600"/>
            <a:ext cx="870857" cy="308815"/>
          </a:xfrm>
          <a:prstGeom prst="rect">
            <a:avLst/>
          </a:prstGeom>
        </p:spPr>
      </p:pic>
    </p:spTree>
    <p:extLst>
      <p:ext uri="{BB962C8B-B14F-4D97-AF65-F5344CB8AC3E}">
        <p14:creationId xmlns:p14="http://schemas.microsoft.com/office/powerpoint/2010/main" val="75043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Documents and Settings\madiha.minhas\Desktop\ThinkingMan_12345.gif"/>
          <p:cNvPicPr>
            <a:picLocks noChangeAspect="1" noChangeArrowheads="1"/>
          </p:cNvPicPr>
          <p:nvPr/>
        </p:nvPicPr>
        <p:blipFill>
          <a:blip r:embed="rId2" cstate="screen"/>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457200"/>
            <a:ext cx="8229600" cy="533400"/>
          </a:xfrm>
        </p:spPr>
        <p:txBody>
          <a:bodyPr>
            <a:noAutofit/>
          </a:bodyPr>
          <a:lstStyle/>
          <a:p>
            <a:r>
              <a:rPr lang="en-US" sz="4800" b="1" dirty="0" smtClean="0">
                <a:solidFill>
                  <a:srgbClr val="FFFF00"/>
                </a:solidFill>
                <a:latin typeface="Arial" panose="020B0604020202020204" pitchFamily="34" charset="0"/>
                <a:cs typeface="Arial" panose="020B0604020202020204" pitchFamily="34" charset="0"/>
              </a:rPr>
              <a:t>THOUGHT CONTROL</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513126"/>
            <a:ext cx="3992336" cy="1219200"/>
          </a:xfrm>
        </p:spPr>
        <p:txBody>
          <a:bodyPr>
            <a:normAutofit fontScale="25000" lnSpcReduction="20000"/>
          </a:bodyPr>
          <a:lstStyle/>
          <a:p>
            <a:pPr>
              <a:lnSpc>
                <a:spcPct val="150000"/>
              </a:lnSpc>
            </a:pPr>
            <a:r>
              <a:rPr lang="en-US" sz="11200" b="1" dirty="0" smtClean="0">
                <a:solidFill>
                  <a:schemeClr val="bg1">
                    <a:lumMod val="95000"/>
                  </a:schemeClr>
                </a:solidFill>
                <a:latin typeface="Arial" panose="020B0604020202020204" pitchFamily="34" charset="0"/>
                <a:cs typeface="Arial" panose="020B0604020202020204" pitchFamily="34" charset="0"/>
              </a:rPr>
              <a:t>Never permit YOUR thoughts to control YOUR actions.</a:t>
            </a:r>
          </a:p>
          <a:p>
            <a:pPr>
              <a:lnSpc>
                <a:spcPct val="150000"/>
              </a:lnSpc>
            </a:pPr>
            <a:r>
              <a:rPr lang="en-US" sz="11200" b="1" dirty="0" smtClean="0">
                <a:solidFill>
                  <a:schemeClr val="bg1">
                    <a:lumMod val="95000"/>
                  </a:schemeClr>
                </a:solidFill>
                <a:latin typeface="Arial" panose="020B0604020202020204" pitchFamily="34" charset="0"/>
                <a:cs typeface="Arial" panose="020B0604020202020204" pitchFamily="34" charset="0"/>
              </a:rPr>
              <a:t>Always use YOUR actions to control YOUR thoughts. </a:t>
            </a:r>
          </a:p>
          <a:p>
            <a:pPr>
              <a:lnSpc>
                <a:spcPct val="150000"/>
              </a:lnSpc>
            </a:pPr>
            <a:r>
              <a:rPr lang="en-US" sz="11200" b="1" dirty="0" smtClean="0">
                <a:solidFill>
                  <a:schemeClr val="bg1">
                    <a:lumMod val="95000"/>
                  </a:schemeClr>
                </a:solidFill>
                <a:latin typeface="Arial" panose="020B0604020202020204" pitchFamily="34" charset="0"/>
                <a:cs typeface="Arial" panose="020B0604020202020204" pitchFamily="34" charset="0"/>
              </a:rPr>
              <a:t>Never lose hope and control of yourself.</a:t>
            </a:r>
          </a:p>
          <a:p>
            <a:pPr>
              <a:lnSpc>
                <a:spcPct val="150000"/>
              </a:lnSpc>
            </a:pPr>
            <a:endParaRPr lang="en-US" sz="1800" dirty="0" smtClean="0">
              <a:solidFill>
                <a:schemeClr val="bg1">
                  <a:lumMod val="95000"/>
                </a:schemeClr>
              </a:solidFill>
            </a:endParaRPr>
          </a:p>
          <a:p>
            <a:pPr>
              <a:lnSpc>
                <a:spcPct val="150000"/>
              </a:lnSpc>
            </a:pPr>
            <a:endParaRPr lang="en-US" sz="1800" dirty="0" smtClean="0">
              <a:solidFill>
                <a:schemeClr val="bg1">
                  <a:lumMod val="9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6400800"/>
            <a:ext cx="870857" cy="308815"/>
          </a:xfrm>
          <a:prstGeom prst="rect">
            <a:avLst/>
          </a:prstGeom>
        </p:spPr>
      </p:pic>
    </p:spTree>
    <p:extLst>
      <p:ext uri="{BB962C8B-B14F-4D97-AF65-F5344CB8AC3E}">
        <p14:creationId xmlns:p14="http://schemas.microsoft.com/office/powerpoint/2010/main" val="389371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madiha.minhas\Desktop\got-patience-680x510.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012370" y="1219200"/>
            <a:ext cx="8001001" cy="609600"/>
          </a:xfrm>
        </p:spPr>
        <p:txBody>
          <a:bodyPr>
            <a:noAutofit/>
          </a:bodyPr>
          <a:lstStyle/>
          <a:p>
            <a:r>
              <a:rPr lang="en-US" sz="3600" b="1" dirty="0" smtClean="0">
                <a:solidFill>
                  <a:srgbClr val="92D050"/>
                </a:solidFill>
                <a:latin typeface="Arial" panose="020B0604020202020204" pitchFamily="34" charset="0"/>
                <a:cs typeface="Arial" panose="020B0604020202020204" pitchFamily="34" charset="0"/>
              </a:rPr>
              <a:t>TOLERANCE FOR MOODY PEOPLE</a:t>
            </a:r>
            <a:endParaRPr lang="en-US" sz="3600" b="1" dirty="0">
              <a:solidFill>
                <a:srgbClr val="92D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895600" y="1785257"/>
            <a:ext cx="6017078" cy="1676400"/>
          </a:xfrm>
        </p:spPr>
        <p:txBody>
          <a:bodyPr>
            <a:noAutofit/>
          </a:bodyPr>
          <a:lstStyle/>
          <a:p>
            <a:pPr algn="just"/>
            <a:r>
              <a:rPr lang="en-US" sz="2000" b="1" dirty="0" smtClean="0">
                <a:latin typeface="Arial" panose="020B0604020202020204" pitchFamily="34" charset="0"/>
                <a:cs typeface="Arial" panose="020B0604020202020204" pitchFamily="34" charset="0"/>
              </a:rPr>
              <a:t>Do not get offended by moody and irritable people.</a:t>
            </a:r>
          </a:p>
          <a:p>
            <a:pPr algn="just"/>
            <a:r>
              <a:rPr lang="en-US" sz="2000" b="1" dirty="0" smtClean="0">
                <a:latin typeface="Arial" panose="020B0604020202020204" pitchFamily="34" charset="0"/>
                <a:cs typeface="Arial" panose="020B0604020202020204" pitchFamily="34" charset="0"/>
              </a:rPr>
              <a:t>This will only cause YOU to lose YOUR patience, YOUR temper and ultimately the sale.</a:t>
            </a:r>
          </a:p>
          <a:p>
            <a:pPr algn="just"/>
            <a:r>
              <a:rPr lang="en-US" sz="2000" b="1" dirty="0" smtClean="0">
                <a:latin typeface="Arial" panose="020B0604020202020204" pitchFamily="34" charset="0"/>
                <a:cs typeface="Arial" panose="020B0604020202020204" pitchFamily="34" charset="0"/>
              </a:rPr>
              <a:t>Be understanding, patient and try to set a positive emotional tone.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514" y="152400"/>
            <a:ext cx="870857" cy="308815"/>
          </a:xfrm>
          <a:prstGeom prst="rect">
            <a:avLst/>
          </a:prstGeom>
        </p:spPr>
      </p:pic>
    </p:spTree>
    <p:extLst>
      <p:ext uri="{BB962C8B-B14F-4D97-AF65-F5344CB8AC3E}">
        <p14:creationId xmlns:p14="http://schemas.microsoft.com/office/powerpoint/2010/main" val="362090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8153400" cy="838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00" name="Picture 4" descr="http://tobiasmastgrave.files.wordpress.com/2011/11/rejection-stamp.jpg"/>
          <p:cNvPicPr>
            <a:picLocks noChangeAspect="1" noChangeArrowheads="1"/>
          </p:cNvPicPr>
          <p:nvPr/>
        </p:nvPicPr>
        <p:blipFill>
          <a:blip r:embed="rId2"/>
          <a:srcRect/>
          <a:stretch>
            <a:fillRect/>
          </a:stretch>
        </p:blipFill>
        <p:spPr bwMode="auto">
          <a:xfrm>
            <a:off x="4876800" y="1524001"/>
            <a:ext cx="4267200" cy="5334000"/>
          </a:xfrm>
          <a:prstGeom prst="rect">
            <a:avLst/>
          </a:prstGeom>
          <a:noFill/>
        </p:spPr>
      </p:pic>
      <p:sp>
        <p:nvSpPr>
          <p:cNvPr id="2" name="Title 1"/>
          <p:cNvSpPr>
            <a:spLocks noGrp="1"/>
          </p:cNvSpPr>
          <p:nvPr>
            <p:ph type="title"/>
          </p:nvPr>
        </p:nvSpPr>
        <p:spPr>
          <a:xfrm>
            <a:off x="457200" y="228600"/>
            <a:ext cx="8001000" cy="609600"/>
          </a:xfrm>
        </p:spPr>
        <p:txBody>
          <a:bodyPr>
            <a:noAutofit/>
          </a:bodyPr>
          <a:lstStyle/>
          <a:p>
            <a:r>
              <a:rPr lang="en-US" b="1" dirty="0" smtClean="0">
                <a:solidFill>
                  <a:srgbClr val="C00000"/>
                </a:solidFill>
                <a:effectLst>
                  <a:outerShdw blurRad="38100" dist="38100" dir="2700000" algn="tl">
                    <a:srgbClr val="000000">
                      <a:alpha val="43137"/>
                    </a:srgbClr>
                  </a:outerShdw>
                </a:effectLst>
                <a:latin typeface="Maiandra GD" pitchFamily="34" charset="0"/>
              </a:rPr>
              <a:t>IMMUNITY TO REJECTION</a:t>
            </a:r>
            <a:endParaRPr lang="en-US" b="1" dirty="0">
              <a:solidFill>
                <a:srgbClr val="C00000"/>
              </a:solidFill>
              <a:effectLst>
                <a:outerShdw blurRad="38100" dist="38100" dir="2700000" algn="tl">
                  <a:srgbClr val="000000">
                    <a:alpha val="43137"/>
                  </a:srgbClr>
                </a:outerShdw>
              </a:effectLst>
              <a:latin typeface="Maiandra GD" pitchFamily="34" charset="0"/>
            </a:endParaRPr>
          </a:p>
        </p:txBody>
      </p:sp>
      <p:sp>
        <p:nvSpPr>
          <p:cNvPr id="3" name="Content Placeholder 2"/>
          <p:cNvSpPr>
            <a:spLocks noGrp="1"/>
          </p:cNvSpPr>
          <p:nvPr>
            <p:ph idx="1"/>
          </p:nvPr>
        </p:nvSpPr>
        <p:spPr>
          <a:xfrm>
            <a:off x="0" y="1143000"/>
            <a:ext cx="5715000" cy="1905000"/>
          </a:xfrm>
        </p:spPr>
        <p:txBody>
          <a:bodyPr>
            <a:noAutofit/>
          </a:bodyPr>
          <a:lstStyle/>
          <a:p>
            <a:pPr>
              <a:lnSpc>
                <a:spcPct val="200000"/>
              </a:lnSpc>
            </a:pPr>
            <a:r>
              <a:rPr lang="en-US" sz="2200" b="1" dirty="0" smtClean="0">
                <a:latin typeface="Arial" panose="020B0604020202020204" pitchFamily="34" charset="0"/>
                <a:cs typeface="Arial" panose="020B0604020202020204" pitchFamily="34" charset="0"/>
              </a:rPr>
              <a:t>Do not take offense to rejection because  it is a clear sign of personal insecurity.</a:t>
            </a:r>
          </a:p>
          <a:p>
            <a:pPr>
              <a:lnSpc>
                <a:spcPct val="200000"/>
              </a:lnSpc>
            </a:pPr>
            <a:r>
              <a:rPr lang="en-US" sz="2200" b="1" dirty="0" smtClean="0">
                <a:latin typeface="Arial" panose="020B0604020202020204" pitchFamily="34" charset="0"/>
                <a:cs typeface="Arial" panose="020B0604020202020204" pitchFamily="34" charset="0"/>
              </a:rPr>
              <a:t>Address all the objections and leave the customer with the positive impression.</a:t>
            </a:r>
          </a:p>
          <a:p>
            <a:pPr>
              <a:lnSpc>
                <a:spcPct val="200000"/>
              </a:lnSpc>
            </a:pPr>
            <a:r>
              <a:rPr lang="en-US" sz="2200" b="1" dirty="0" smtClean="0">
                <a:latin typeface="Arial" panose="020B0604020202020204" pitchFamily="34" charset="0"/>
                <a:cs typeface="Arial" panose="020B0604020202020204" pitchFamily="34" charset="0"/>
              </a:rPr>
              <a:t>Do not be afraid to cal again a person who at one time was not too receptive.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0486" y="6400800"/>
            <a:ext cx="870857" cy="308815"/>
          </a:xfrm>
          <a:prstGeom prst="rect">
            <a:avLst/>
          </a:prstGeom>
        </p:spPr>
      </p:pic>
    </p:spTree>
    <p:extLst>
      <p:ext uri="{BB962C8B-B14F-4D97-AF65-F5344CB8AC3E}">
        <p14:creationId xmlns:p14="http://schemas.microsoft.com/office/powerpoint/2010/main" val="324180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olbTugofWar.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108857"/>
            <a:ext cx="8229600" cy="2133600"/>
          </a:xfrm>
        </p:spPr>
        <p:txBody>
          <a:bodyPr>
            <a:noAutofit/>
          </a:bodyPr>
          <a:lstStyle/>
          <a:p>
            <a:pPr algn="ctr">
              <a:buNone/>
            </a:pPr>
            <a:endParaRPr lang="en-US" dirty="0" smtClean="0">
              <a:solidFill>
                <a:schemeClr val="bg1"/>
              </a:solidFill>
              <a:latin typeface="Maiandra GD" pitchFamily="34" charset="0"/>
            </a:endParaRPr>
          </a:p>
          <a:p>
            <a:pPr algn="ctr">
              <a:buNone/>
            </a:pPr>
            <a:r>
              <a:rPr lang="en-US" sz="5400" b="1" dirty="0" smtClean="0">
                <a:solidFill>
                  <a:srgbClr val="FFFF00"/>
                </a:solidFill>
                <a:latin typeface="Arial" panose="020B0604020202020204" pitchFamily="34" charset="0"/>
                <a:cs typeface="Arial" panose="020B0604020202020204" pitchFamily="34" charset="0"/>
              </a:rPr>
              <a:t>Action = Reaction</a:t>
            </a:r>
          </a:p>
          <a:p>
            <a:pPr algn="ctr">
              <a:buNone/>
            </a:pPr>
            <a:endParaRPr lang="en-US" sz="3600" b="1" dirty="0" smtClean="0">
              <a:solidFill>
                <a:srgbClr val="FFFF00"/>
              </a:solidFill>
              <a:latin typeface="Arial" panose="020B0604020202020204" pitchFamily="34" charset="0"/>
              <a:cs typeface="Arial" panose="020B0604020202020204" pitchFamily="34" charset="0"/>
            </a:endParaRPr>
          </a:p>
          <a:p>
            <a:pPr algn="ctr">
              <a:buNone/>
            </a:pPr>
            <a:r>
              <a:rPr lang="en-US" sz="3600" b="1" dirty="0" smtClean="0">
                <a:solidFill>
                  <a:srgbClr val="FFFF00"/>
                </a:solidFill>
                <a:latin typeface="Arial" panose="020B0604020202020204" pitchFamily="34" charset="0"/>
                <a:cs typeface="Arial" panose="020B0604020202020204" pitchFamily="34" charset="0"/>
              </a:rPr>
              <a:t>If Reaction = Action, try a different action </a:t>
            </a:r>
          </a:p>
          <a:p>
            <a:endParaRPr lang="en-US" dirty="0">
              <a:solidFill>
                <a:schemeClr val="bg1"/>
              </a:solidFill>
              <a:latin typeface="Maiandra GD" pitchFamily="34" charset="0"/>
            </a:endParaRPr>
          </a:p>
        </p:txBody>
      </p:sp>
      <p:cxnSp>
        <p:nvCxnSpPr>
          <p:cNvPr id="6" name="Straight Connector 5"/>
          <p:cNvCxnSpPr/>
          <p:nvPr/>
        </p:nvCxnSpPr>
        <p:spPr>
          <a:xfrm rot="5400000">
            <a:off x="3502839" y="1648281"/>
            <a:ext cx="182880" cy="15240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248400"/>
            <a:ext cx="870857" cy="308815"/>
          </a:xfrm>
          <a:prstGeom prst="rect">
            <a:avLst/>
          </a:prstGeom>
        </p:spPr>
      </p:pic>
    </p:spTree>
    <p:extLst>
      <p:ext uri="{BB962C8B-B14F-4D97-AF65-F5344CB8AC3E}">
        <p14:creationId xmlns:p14="http://schemas.microsoft.com/office/powerpoint/2010/main" val="402438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beb2c3603004283b813813afa4f74be.jpg"/>
          <p:cNvPicPr>
            <a:picLocks noChangeAspect="1"/>
          </p:cNvPicPr>
          <p:nvPr/>
        </p:nvPicPr>
        <p:blipFill>
          <a:blip r:embed="rId2"/>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6324600"/>
            <a:ext cx="870857" cy="308815"/>
          </a:xfrm>
          <a:prstGeom prst="rect">
            <a:avLst/>
          </a:prstGeom>
        </p:spPr>
      </p:pic>
    </p:spTree>
    <p:extLst>
      <p:ext uri="{BB962C8B-B14F-4D97-AF65-F5344CB8AC3E}">
        <p14:creationId xmlns:p14="http://schemas.microsoft.com/office/powerpoint/2010/main" val="390823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Batool.Ahmed\Desktop\images\images (3).jpg"/>
          <p:cNvPicPr>
            <a:picLocks noChangeAspect="1" noChangeArrowheads="1"/>
          </p:cNvPicPr>
          <p:nvPr/>
        </p:nvPicPr>
        <p:blipFill>
          <a:blip r:embed="rId2" cstate="screen"/>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81643" y="152400"/>
            <a:ext cx="8931729" cy="762000"/>
          </a:xfrm>
        </p:spPr>
        <p:txBody>
          <a:bodyPr>
            <a:noAutofit/>
          </a:bodyPr>
          <a:lstStyle/>
          <a:p>
            <a:pPr algn="ctr"/>
            <a:r>
              <a:rPr lang="en-US" sz="3600" b="1" dirty="0" smtClean="0">
                <a:solidFill>
                  <a:srgbClr val="FFFF00"/>
                </a:solidFill>
                <a:latin typeface="Arial" panose="020B0604020202020204" pitchFamily="34" charset="0"/>
                <a:cs typeface="Arial" panose="020B0604020202020204" pitchFamily="34" charset="0"/>
              </a:rPr>
              <a:t>DIFFERENCE BETWEEN SUCCESS AND FAILURE </a:t>
            </a:r>
            <a:endParaRPr lang="en-US" sz="36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3788229"/>
            <a:ext cx="8534400" cy="2194560"/>
          </a:xfrm>
        </p:spPr>
        <p:txBody>
          <a:bodyPr>
            <a:noAutofit/>
          </a:bodyPr>
          <a:lstStyle/>
          <a:p>
            <a:r>
              <a:rPr lang="en-US" sz="2400" b="1" dirty="0" smtClean="0">
                <a:solidFill>
                  <a:schemeClr val="bg1"/>
                </a:solidFill>
                <a:latin typeface="Arial" panose="020B0604020202020204" pitchFamily="34" charset="0"/>
                <a:cs typeface="Arial" panose="020B0604020202020204" pitchFamily="34" charset="0"/>
              </a:rPr>
              <a:t>Successful people habitually do things that lead to success while failures do not</a:t>
            </a:r>
          </a:p>
          <a:p>
            <a:pPr>
              <a:buNone/>
            </a:pPr>
            <a:endParaRPr lang="en-US" sz="2400" b="1" dirty="0" smtClean="0">
              <a:solidFill>
                <a:schemeClr val="bg1"/>
              </a:solidFill>
              <a:latin typeface="Arial" panose="020B0604020202020204" pitchFamily="34" charset="0"/>
              <a:cs typeface="Arial" panose="020B0604020202020204" pitchFamily="34" charset="0"/>
            </a:endParaRPr>
          </a:p>
          <a:p>
            <a:r>
              <a:rPr lang="en-US" sz="2400" b="1" dirty="0" smtClean="0">
                <a:solidFill>
                  <a:schemeClr val="bg1"/>
                </a:solidFill>
                <a:latin typeface="Arial" panose="020B0604020202020204" pitchFamily="34" charset="0"/>
                <a:cs typeface="Arial" panose="020B0604020202020204" pitchFamily="34" charset="0"/>
              </a:rPr>
              <a:t>Observe the habits of successful people </a:t>
            </a:r>
          </a:p>
          <a:p>
            <a:pPr>
              <a:buNone/>
            </a:pPr>
            <a:endParaRPr lang="en-US" sz="2400" b="1" dirty="0" smtClean="0">
              <a:solidFill>
                <a:schemeClr val="bg1"/>
              </a:solidFill>
              <a:latin typeface="Arial" panose="020B0604020202020204" pitchFamily="34" charset="0"/>
              <a:cs typeface="Arial" panose="020B0604020202020204" pitchFamily="34" charset="0"/>
            </a:endParaRPr>
          </a:p>
          <a:p>
            <a:r>
              <a:rPr lang="en-US" sz="2400" b="1" dirty="0" smtClean="0">
                <a:solidFill>
                  <a:schemeClr val="bg1"/>
                </a:solidFill>
                <a:latin typeface="Arial" panose="020B0604020202020204" pitchFamily="34" charset="0"/>
                <a:cs typeface="Arial" panose="020B0604020202020204" pitchFamily="34" charset="0"/>
              </a:rPr>
              <a:t>Then develop those habits as a standard part of YOUR daily life</a:t>
            </a:r>
            <a:endParaRPr lang="en-US" sz="24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58431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990600"/>
            <a:ext cx="6858000" cy="1371600"/>
          </a:xfrm>
        </p:spPr>
        <p:txBody>
          <a:bodyPr>
            <a:noAutofit/>
          </a:bodyPr>
          <a:lstStyle/>
          <a:p>
            <a:r>
              <a:rPr lang="en-US" sz="6000" b="1" dirty="0" smtClean="0">
                <a:latin typeface="Arial" panose="020B0604020202020204" pitchFamily="34" charset="0"/>
                <a:cs typeface="Arial" panose="020B0604020202020204" pitchFamily="34" charset="0"/>
              </a:rPr>
              <a:t>HUMOR</a:t>
            </a:r>
            <a:endParaRPr lang="en-US" sz="60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295400" y="3048000"/>
            <a:ext cx="6858000" cy="173355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VII.</a:t>
            </a:r>
            <a:endParaRPr lang="en-US" sz="1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08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3.bp.blogspot.com/_362uDk1pmcw/TAn1Bi9NAuI/AAAAAAAAAC4/XOtcnmJm_Qw/s1600/business-successgreat%2Bsuccess.jpg"/>
          <p:cNvPicPr>
            <a:picLocks noChangeAspect="1" noChangeArrowheads="1"/>
          </p:cNvPicPr>
          <p:nvPr/>
        </p:nvPicPr>
        <p:blipFill rotWithShape="1">
          <a:blip r:embed="rId2"/>
          <a:srcRect t="28413"/>
          <a:stretch/>
        </p:blipFill>
        <p:spPr bwMode="auto">
          <a:xfrm>
            <a:off x="0" y="0"/>
            <a:ext cx="9144000" cy="6847118"/>
          </a:xfrm>
          <a:prstGeom prst="rect">
            <a:avLst/>
          </a:prstGeom>
          <a:noFill/>
        </p:spPr>
      </p:pic>
      <p:sp>
        <p:nvSpPr>
          <p:cNvPr id="3" name="Content Placeholder 2"/>
          <p:cNvSpPr>
            <a:spLocks noGrp="1"/>
          </p:cNvSpPr>
          <p:nvPr>
            <p:ph idx="1"/>
          </p:nvPr>
        </p:nvSpPr>
        <p:spPr>
          <a:xfrm>
            <a:off x="267237" y="3733793"/>
            <a:ext cx="8876763" cy="2024743"/>
          </a:xfrm>
        </p:spPr>
        <p:txBody>
          <a:bodyPr>
            <a:noAutofit/>
          </a:bodyPr>
          <a:lstStyle/>
          <a:p>
            <a:pPr algn="r">
              <a:buNone/>
            </a:pPr>
            <a:endParaRPr lang="en-US" b="1" dirty="0" smtClean="0"/>
          </a:p>
          <a:p>
            <a:r>
              <a:rPr lang="en-US" sz="4000" b="1" dirty="0" smtClean="0">
                <a:solidFill>
                  <a:srgbClr val="FFFF00"/>
                </a:solidFill>
                <a:effectLst>
                  <a:outerShdw blurRad="38100" dist="38100" dir="2700000" algn="tl">
                    <a:srgbClr val="000000">
                      <a:alpha val="43137"/>
                    </a:srgbClr>
                  </a:outerShdw>
                </a:effectLst>
              </a:rPr>
              <a:t>Believe that: this too shall pass</a:t>
            </a:r>
            <a:endParaRPr lang="en-US" sz="1800" b="1" dirty="0" smtClean="0">
              <a:solidFill>
                <a:srgbClr val="FFFF00"/>
              </a:solidFill>
              <a:effectLst>
                <a:outerShdw blurRad="38100" dist="38100" dir="2700000" algn="tl">
                  <a:srgbClr val="000000">
                    <a:alpha val="43137"/>
                  </a:srgbClr>
                </a:outerShdw>
              </a:effectLst>
            </a:endParaRPr>
          </a:p>
          <a:p>
            <a:r>
              <a:rPr lang="en-US" sz="4000" b="1" dirty="0" smtClean="0">
                <a:solidFill>
                  <a:srgbClr val="FFFF00"/>
                </a:solidFill>
                <a:effectLst>
                  <a:outerShdw blurRad="38100" dist="38100" dir="2700000" algn="tl">
                    <a:srgbClr val="000000">
                      <a:alpha val="43137"/>
                    </a:srgbClr>
                  </a:outerShdw>
                </a:effectLst>
              </a:rPr>
              <a:t> Enjoy today’s happiness, today!</a:t>
            </a:r>
            <a:endParaRPr lang="en-US" sz="2800" b="1" dirty="0" smtClean="0">
              <a:solidFill>
                <a:srgbClr val="FFFF00"/>
              </a:solidFill>
              <a:effectLst>
                <a:outerShdw blurRad="38100" dist="38100" dir="2700000" algn="tl">
                  <a:srgbClr val="000000">
                    <a:alpha val="43137"/>
                  </a:srgbClr>
                </a:outerShdw>
              </a:effectLst>
            </a:endParaRPr>
          </a:p>
          <a:p>
            <a:r>
              <a:rPr lang="en-US" sz="4000" b="1" dirty="0" smtClean="0">
                <a:solidFill>
                  <a:srgbClr val="FFFF00"/>
                </a:solidFill>
                <a:effectLst>
                  <a:outerShdw blurRad="38100" dist="38100" dir="2700000" algn="tl">
                    <a:srgbClr val="000000">
                      <a:alpha val="43137"/>
                    </a:srgbClr>
                  </a:outerShdw>
                </a:effectLst>
              </a:rPr>
              <a:t> Happiness leads to success</a:t>
            </a:r>
            <a:endParaRPr lang="en-US" sz="4000" b="1" dirty="0">
              <a:solidFill>
                <a:srgbClr val="FFFF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68588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1"/>
            <a:ext cx="8305798" cy="13607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iral 2.jpg"/>
          <p:cNvPicPr>
            <a:picLocks noChangeAspect="1"/>
          </p:cNvPicPr>
          <p:nvPr/>
        </p:nvPicPr>
        <p:blipFill>
          <a:blip r:embed="rId2" cstate="screen"/>
          <a:stretch>
            <a:fillRect/>
          </a:stretch>
        </p:blipFill>
        <p:spPr>
          <a:xfrm>
            <a:off x="3886200" y="1513114"/>
            <a:ext cx="5257800" cy="5344886"/>
          </a:xfrm>
          <a:prstGeom prst="rect">
            <a:avLst/>
          </a:prstGeom>
        </p:spPr>
      </p:pic>
      <p:sp>
        <p:nvSpPr>
          <p:cNvPr id="2" name="Title 1"/>
          <p:cNvSpPr>
            <a:spLocks noGrp="1"/>
          </p:cNvSpPr>
          <p:nvPr>
            <p:ph type="title"/>
          </p:nvPr>
        </p:nvSpPr>
        <p:spPr>
          <a:xfrm>
            <a:off x="457200" y="457200"/>
            <a:ext cx="8229600" cy="685800"/>
          </a:xfrm>
        </p:spPr>
        <p:txBody>
          <a:bodyPr>
            <a:noAutofit/>
          </a:bodyPr>
          <a:lstStyle/>
          <a:p>
            <a:r>
              <a:rPr lang="en-US" sz="3600" b="1" dirty="0" smtClean="0">
                <a:solidFill>
                  <a:srgbClr val="FFFF00"/>
                </a:solidFill>
                <a:latin typeface="Arial" panose="020B0604020202020204" pitchFamily="34" charset="0"/>
                <a:cs typeface="Arial" panose="020B0604020202020204" pitchFamily="34" charset="0"/>
              </a:rPr>
              <a:t>LAUGHTER EFFECTS PHYSICAL CONDITIONS</a:t>
            </a:r>
            <a:endParaRPr lang="en-US" sz="36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1256" y="1818833"/>
            <a:ext cx="3929743" cy="1447800"/>
          </a:xfrm>
        </p:spPr>
        <p:txBody>
          <a:bodyPr>
            <a:noAutofit/>
          </a:bodyPr>
          <a:lstStyle/>
          <a:p>
            <a:r>
              <a:rPr lang="en-US" sz="2800" b="1" dirty="0" smtClean="0">
                <a:latin typeface="Arial" panose="020B0604020202020204" pitchFamily="34" charset="0"/>
                <a:cs typeface="Arial" panose="020B0604020202020204" pitchFamily="34" charset="0"/>
              </a:rPr>
              <a:t>A good sense of humor frees from stress and anxiety</a:t>
            </a:r>
          </a:p>
          <a:p>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Positive energy and enthusiasm are a vital part of sales process, which comes through Humor</a:t>
            </a:r>
          </a:p>
          <a:p>
            <a:endParaRPr lang="en-US"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400800"/>
            <a:ext cx="870857" cy="308815"/>
          </a:xfrm>
          <a:prstGeom prst="rect">
            <a:avLst/>
          </a:prstGeom>
        </p:spPr>
      </p:pic>
    </p:spTree>
    <p:extLst>
      <p:ext uri="{BB962C8B-B14F-4D97-AF65-F5344CB8AC3E}">
        <p14:creationId xmlns:p14="http://schemas.microsoft.com/office/powerpoint/2010/main" val="266109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7696200" cy="1295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http://bundlepost.files.wordpress.com/2011/05/relationship.jpg"/>
          <p:cNvPicPr>
            <a:picLocks noChangeAspect="1" noChangeArrowheads="1"/>
          </p:cNvPicPr>
          <p:nvPr/>
        </p:nvPicPr>
        <p:blipFill>
          <a:blip r:embed="rId2" cstate="screen"/>
          <a:stretch>
            <a:fillRect/>
          </a:stretch>
        </p:blipFill>
        <p:spPr bwMode="auto">
          <a:xfrm>
            <a:off x="3771900" y="1534887"/>
            <a:ext cx="5372100" cy="5323115"/>
          </a:xfrm>
          <a:prstGeom prst="rect">
            <a:avLst/>
          </a:prstGeom>
          <a:noFill/>
        </p:spPr>
      </p:pic>
      <p:sp>
        <p:nvSpPr>
          <p:cNvPr id="4" name="Title 1"/>
          <p:cNvSpPr>
            <a:spLocks noGrp="1"/>
          </p:cNvSpPr>
          <p:nvPr>
            <p:ph type="title"/>
          </p:nvPr>
        </p:nvSpPr>
        <p:spPr>
          <a:xfrm>
            <a:off x="237978" y="348343"/>
            <a:ext cx="8229600" cy="685800"/>
          </a:xfrm>
        </p:spPr>
        <p:txBody>
          <a:bodyPr>
            <a:normAutofit fontScale="90000"/>
          </a:bodyPr>
          <a:lstStyle/>
          <a:p>
            <a:r>
              <a:rPr lang="en-US" sz="4000" b="1" dirty="0" smtClean="0">
                <a:solidFill>
                  <a:srgbClr val="FFFF00"/>
                </a:solidFill>
                <a:latin typeface="Arial" panose="020B0604020202020204" pitchFamily="34" charset="0"/>
                <a:cs typeface="Arial" panose="020B0604020202020204" pitchFamily="34" charset="0"/>
              </a:rPr>
              <a:t>THE ABILITY TO LAUGH AT YOURSELF</a:t>
            </a:r>
            <a:endParaRPr lang="en-US" sz="40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1643" y="1605643"/>
            <a:ext cx="4071257" cy="2590800"/>
          </a:xfrm>
        </p:spPr>
        <p:txBody>
          <a:bodyPr>
            <a:normAutofit fontScale="25000" lnSpcReduction="20000"/>
          </a:bodyPr>
          <a:lstStyle/>
          <a:p>
            <a:pPr>
              <a:lnSpc>
                <a:spcPct val="200000"/>
              </a:lnSpc>
            </a:pPr>
            <a:r>
              <a:rPr lang="en-US" sz="8800" b="1" dirty="0" smtClean="0">
                <a:latin typeface="Arial" panose="020B0604020202020204" pitchFamily="34" charset="0"/>
                <a:cs typeface="Arial" panose="020B0604020202020204" pitchFamily="34" charset="0"/>
              </a:rPr>
              <a:t>Laughter: The best Medicine</a:t>
            </a:r>
          </a:p>
          <a:p>
            <a:pPr>
              <a:lnSpc>
                <a:spcPct val="200000"/>
              </a:lnSpc>
            </a:pPr>
            <a:r>
              <a:rPr lang="en-US" sz="8800" b="1" dirty="0" smtClean="0">
                <a:latin typeface="Arial" panose="020B0604020202020204" pitchFamily="34" charset="0"/>
                <a:cs typeface="Arial" panose="020B0604020202020204" pitchFamily="34" charset="0"/>
              </a:rPr>
              <a:t>Helps maintain the most important relationship: the one with YOU</a:t>
            </a:r>
          </a:p>
          <a:p>
            <a:pPr>
              <a:lnSpc>
                <a:spcPct val="200000"/>
              </a:lnSpc>
            </a:pPr>
            <a:r>
              <a:rPr lang="en-US" sz="8800" b="1" dirty="0" smtClean="0">
                <a:latin typeface="Arial" panose="020B0604020202020204" pitchFamily="34" charset="0"/>
                <a:cs typeface="Arial" panose="020B0604020202020204" pitchFamily="34" charset="0"/>
              </a:rPr>
              <a:t>People love happy people</a:t>
            </a:r>
          </a:p>
          <a:p>
            <a:pPr>
              <a:lnSpc>
                <a:spcPct val="200000"/>
              </a:lnSpc>
            </a:pPr>
            <a:r>
              <a:rPr lang="en-US" sz="8800" b="1" dirty="0" smtClean="0">
                <a:latin typeface="Arial" panose="020B0604020202020204" pitchFamily="34" charset="0"/>
                <a:cs typeface="Arial" panose="020B0604020202020204" pitchFamily="34" charset="0"/>
              </a:rPr>
              <a:t>Laughter is contagious</a:t>
            </a:r>
          </a:p>
          <a:p>
            <a:pPr>
              <a:lnSpc>
                <a:spcPct val="200000"/>
              </a:lnSpc>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17640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4.bp.blogspot.com/-_AR3C_7lsKk/TcqSPH5u_cI/AAAAAAAABK4/EbczQx0ESBU/s1600/Crossroads.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5105400"/>
            <a:ext cx="4724400" cy="1143000"/>
          </a:xfrm>
        </p:spPr>
        <p:txBody>
          <a:bodyPr>
            <a:normAutofit fontScale="90000"/>
          </a:bodyPr>
          <a:lstStyle/>
          <a:p>
            <a:pPr algn="ctr"/>
            <a:r>
              <a:rPr lang="en-US" dirty="0" smtClean="0">
                <a:solidFill>
                  <a:schemeClr val="bg1"/>
                </a:solidFill>
                <a:latin typeface="Maiandra GD" pitchFamily="34" charset="0"/>
              </a:rPr>
              <a:t>LAUGHING IN THE FACE OF ADVERSITY</a:t>
            </a:r>
            <a:endParaRPr lang="en-US" dirty="0">
              <a:solidFill>
                <a:schemeClr val="bg1"/>
              </a:solidFill>
              <a:latin typeface="Maiandra GD" pitchFamily="34" charset="0"/>
            </a:endParaRPr>
          </a:p>
        </p:txBody>
      </p:sp>
      <p:sp>
        <p:nvSpPr>
          <p:cNvPr id="3" name="Content Placeholder 2"/>
          <p:cNvSpPr>
            <a:spLocks noGrp="1"/>
          </p:cNvSpPr>
          <p:nvPr>
            <p:ph sz="quarter" idx="2"/>
          </p:nvPr>
        </p:nvSpPr>
        <p:spPr/>
        <p:txBody>
          <a:bodyPr/>
          <a:lstStyle/>
          <a:p>
            <a:endParaRPr lang="en-US" dirty="0" smtClean="0"/>
          </a:p>
          <a:p>
            <a:endParaRPr lang="en-US" dirty="0" smtClean="0"/>
          </a:p>
          <a:p>
            <a:endParaRPr lang="en-US" dirty="0" smtClean="0"/>
          </a:p>
          <a:p>
            <a:endParaRPr lang="en-US" dirty="0"/>
          </a:p>
        </p:txBody>
      </p:sp>
      <p:sp>
        <p:nvSpPr>
          <p:cNvPr id="9" name="Content Placeholder 8"/>
          <p:cNvSpPr>
            <a:spLocks noGrp="1"/>
          </p:cNvSpPr>
          <p:nvPr>
            <p:ph sz="quarter" idx="4"/>
          </p:nvPr>
        </p:nvSpPr>
        <p:spPr>
          <a:xfrm>
            <a:off x="4800600" y="4016830"/>
            <a:ext cx="4267200" cy="2688771"/>
          </a:xfrm>
        </p:spPr>
        <p:txBody>
          <a:bodyPr>
            <a:normAutofit fontScale="62500" lnSpcReduction="20000"/>
          </a:bodyPr>
          <a:lstStyle/>
          <a:p>
            <a:pPr>
              <a:buClrTx/>
            </a:pPr>
            <a:r>
              <a:rPr lang="en-US" sz="3200" b="1" dirty="0" smtClean="0">
                <a:latin typeface="Arial" panose="020B0604020202020204" pitchFamily="34" charset="0"/>
                <a:cs typeface="Arial" panose="020B0604020202020204" pitchFamily="34" charset="0"/>
              </a:rPr>
              <a:t>Laughter removes adversity’s power </a:t>
            </a:r>
          </a:p>
          <a:p>
            <a:pPr>
              <a:buClrTx/>
              <a:buNone/>
            </a:pPr>
            <a:r>
              <a:rPr lang="en-US" sz="3200" b="1" dirty="0" smtClean="0">
                <a:latin typeface="Arial" panose="020B0604020202020204" pitchFamily="34" charset="0"/>
                <a:cs typeface="Arial" panose="020B0604020202020204" pitchFamily="34" charset="0"/>
              </a:rPr>
              <a:t>     to intimidate others</a:t>
            </a:r>
          </a:p>
          <a:p>
            <a:pPr>
              <a:buClrTx/>
            </a:pPr>
            <a:r>
              <a:rPr lang="en-US" sz="3200" b="1" dirty="0" smtClean="0">
                <a:latin typeface="Arial" panose="020B0604020202020204" pitchFamily="34" charset="0"/>
                <a:cs typeface="Arial" panose="020B0604020202020204" pitchFamily="34" charset="0"/>
              </a:rPr>
              <a:t>Laughter can be the best revenge; </a:t>
            </a:r>
          </a:p>
          <a:p>
            <a:pPr>
              <a:buClrTx/>
              <a:buNone/>
            </a:pPr>
            <a:r>
              <a:rPr lang="en-US" sz="3200" b="1" dirty="0" smtClean="0">
                <a:latin typeface="Arial" panose="020B0604020202020204" pitchFamily="34" charset="0"/>
                <a:cs typeface="Arial" panose="020B0604020202020204" pitchFamily="34" charset="0"/>
              </a:rPr>
              <a:t>     a smile can turn the world around</a:t>
            </a:r>
          </a:p>
          <a:p>
            <a:pPr>
              <a:buClrTx/>
            </a:pPr>
            <a:r>
              <a:rPr lang="en-US" sz="3200" b="1" dirty="0" smtClean="0">
                <a:latin typeface="Arial" panose="020B0604020202020204" pitchFamily="34" charset="0"/>
                <a:cs typeface="Arial" panose="020B0604020202020204" pitchFamily="34" charset="0"/>
              </a:rPr>
              <a:t>Laughter brings in Positivity</a:t>
            </a:r>
          </a:p>
          <a:p>
            <a:pPr>
              <a:buClrTx/>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6477000"/>
            <a:ext cx="870857" cy="308815"/>
          </a:xfrm>
          <a:prstGeom prst="rect">
            <a:avLst/>
          </a:prstGeom>
        </p:spPr>
      </p:pic>
    </p:spTree>
    <p:extLst>
      <p:ext uri="{BB962C8B-B14F-4D97-AF65-F5344CB8AC3E}">
        <p14:creationId xmlns:p14="http://schemas.microsoft.com/office/powerpoint/2010/main" val="209434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2191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81000"/>
            <a:ext cx="7620000" cy="838200"/>
          </a:xfrm>
        </p:spPr>
        <p:txBody>
          <a:bodyPr>
            <a:normAutofit fontScale="90000"/>
          </a:bodyPr>
          <a:lstStyle/>
          <a:p>
            <a:r>
              <a:rPr lang="en-US" sz="4400" b="1" dirty="0" smtClean="0">
                <a:solidFill>
                  <a:srgbClr val="FFFF00"/>
                </a:solidFill>
                <a:latin typeface="Arial" panose="020B0604020202020204" pitchFamily="34" charset="0"/>
                <a:cs typeface="Arial" panose="020B0604020202020204" pitchFamily="34" charset="0"/>
              </a:rPr>
              <a:t>EXCHANGING SMILES FOR GOLD</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86400" y="1513114"/>
            <a:ext cx="3403600" cy="1371600"/>
          </a:xfrm>
        </p:spPr>
        <p:txBody>
          <a:bodyPr>
            <a:noAutofit/>
          </a:bodyPr>
          <a:lstStyle/>
          <a:p>
            <a:r>
              <a:rPr lang="en-US" sz="3200" b="1" dirty="0" smtClean="0">
                <a:latin typeface="Arial" panose="020B0604020202020204" pitchFamily="34" charset="0"/>
                <a:cs typeface="Arial" panose="020B0604020202020204" pitchFamily="34" charset="0"/>
              </a:rPr>
              <a:t>Happiness given is a precious gift</a:t>
            </a:r>
          </a:p>
          <a:p>
            <a:r>
              <a:rPr lang="en-US" sz="3200" b="1" dirty="0" smtClean="0">
                <a:latin typeface="Arial" panose="020B0604020202020204" pitchFamily="34" charset="0"/>
                <a:cs typeface="Arial" panose="020B0604020202020204" pitchFamily="34" charset="0"/>
              </a:rPr>
              <a:t>People can detect insincerity</a:t>
            </a:r>
          </a:p>
          <a:p>
            <a:r>
              <a:rPr lang="en-US" sz="3200" b="1" dirty="0" smtClean="0">
                <a:latin typeface="Arial" panose="020B0604020202020204" pitchFamily="34" charset="0"/>
                <a:cs typeface="Arial" panose="020B0604020202020204" pitchFamily="34" charset="0"/>
              </a:rPr>
              <a:t>Always be genuine in YOUR transactions</a:t>
            </a:r>
            <a:endParaRPr lang="en-US" sz="3200" b="1" dirty="0">
              <a:latin typeface="Arial" panose="020B0604020202020204" pitchFamily="34" charset="0"/>
              <a:cs typeface="Arial" panose="020B0604020202020204" pitchFamily="34" charset="0"/>
            </a:endParaRPr>
          </a:p>
        </p:txBody>
      </p:sp>
      <p:pic>
        <p:nvPicPr>
          <p:cNvPr id="20482" name="Picture 2" descr="http://marketinghackz.com/wp-content/uploads/2011/05/exchange-links.jpg"/>
          <p:cNvPicPr>
            <a:picLocks noChangeAspect="1" noChangeArrowheads="1"/>
          </p:cNvPicPr>
          <p:nvPr/>
        </p:nvPicPr>
        <p:blipFill>
          <a:blip r:embed="rId2" cstate="screen"/>
          <a:stretch>
            <a:fillRect/>
          </a:stretch>
        </p:blipFill>
        <p:spPr bwMode="auto">
          <a:xfrm>
            <a:off x="1" y="1513114"/>
            <a:ext cx="5283200" cy="5344886"/>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50052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219200"/>
            <a:ext cx="6858000" cy="1066800"/>
          </a:xfrm>
        </p:spPr>
        <p:txBody>
          <a:bodyPr>
            <a:normAutofit/>
          </a:bodyPr>
          <a:lstStyle/>
          <a:p>
            <a:r>
              <a:rPr lang="en-US" sz="6000" b="1" dirty="0" smtClean="0">
                <a:latin typeface="Arial" panose="020B0604020202020204" pitchFamily="34" charset="0"/>
                <a:cs typeface="Arial" panose="020B0604020202020204" pitchFamily="34" charset="0"/>
              </a:rPr>
              <a:t>PROGRESS</a:t>
            </a:r>
            <a:endParaRPr lang="en-US" sz="6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97428" y="3058886"/>
            <a:ext cx="6858000" cy="169545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VIII.</a:t>
            </a:r>
            <a:endParaRPr lang="en-US" sz="138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411123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7696200" cy="1219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cstate="screen"/>
          <a:srcRect/>
          <a:stretch>
            <a:fillRect/>
          </a:stretch>
        </p:blipFill>
        <p:spPr bwMode="auto">
          <a:xfrm>
            <a:off x="0" y="4114800"/>
            <a:ext cx="9144000" cy="2743200"/>
          </a:xfrm>
          <a:prstGeom prst="rect">
            <a:avLst/>
          </a:prstGeom>
          <a:noFill/>
          <a:ln w="9525">
            <a:noFill/>
            <a:miter lim="800000"/>
            <a:headEnd/>
            <a:tailEnd/>
          </a:ln>
          <a:effectLst/>
        </p:spPr>
      </p:pic>
      <p:sp>
        <p:nvSpPr>
          <p:cNvPr id="2" name="Title 1"/>
          <p:cNvSpPr>
            <a:spLocks noGrp="1"/>
          </p:cNvSpPr>
          <p:nvPr>
            <p:ph type="title"/>
          </p:nvPr>
        </p:nvSpPr>
        <p:spPr>
          <a:xfrm>
            <a:off x="157844" y="348343"/>
            <a:ext cx="8153400" cy="685800"/>
          </a:xfrm>
        </p:spPr>
        <p:txBody>
          <a:bodyPr>
            <a:noAutofit/>
          </a:bodyPr>
          <a:lstStyle/>
          <a:p>
            <a:r>
              <a:rPr lang="en-US" sz="4800" b="1" dirty="0" smtClean="0">
                <a:solidFill>
                  <a:srgbClr val="FFFF00"/>
                </a:solidFill>
                <a:latin typeface="Arial" panose="020B0604020202020204" pitchFamily="34" charset="0"/>
                <a:cs typeface="Arial" panose="020B0604020202020204" pitchFamily="34" charset="0"/>
              </a:rPr>
              <a:t>GOAL SETTING</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329" y="1306286"/>
            <a:ext cx="8556172" cy="2057400"/>
          </a:xfrm>
        </p:spPr>
        <p:txBody>
          <a:bodyPr>
            <a:noAutofit/>
          </a:bodyPr>
          <a:lstStyle/>
          <a:p>
            <a:pPr>
              <a:lnSpc>
                <a:spcPct val="200000"/>
              </a:lnSpc>
            </a:pPr>
            <a:r>
              <a:rPr lang="en-US" sz="2400" b="1" dirty="0" smtClean="0">
                <a:latin typeface="Arial" panose="020B0604020202020204" pitchFamily="34" charset="0"/>
                <a:cs typeface="Arial" panose="020B0604020202020204" pitchFamily="34" charset="0"/>
              </a:rPr>
              <a:t>Goal setting is the most powerful personal achievement tool. </a:t>
            </a:r>
          </a:p>
          <a:p>
            <a:pPr>
              <a:lnSpc>
                <a:spcPct val="200000"/>
              </a:lnSpc>
            </a:pPr>
            <a:r>
              <a:rPr lang="en-US" sz="2400" b="1" dirty="0" smtClean="0">
                <a:latin typeface="Arial" panose="020B0604020202020204" pitchFamily="34" charset="0"/>
                <a:cs typeface="Arial" panose="020B0604020202020204" pitchFamily="34" charset="0"/>
              </a:rPr>
              <a:t>Set goals for the day, the week, the month</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and the year.</a:t>
            </a:r>
          </a:p>
          <a:p>
            <a:pPr>
              <a:lnSpc>
                <a:spcPct val="200000"/>
              </a:lnSpc>
            </a:pPr>
            <a:r>
              <a:rPr lang="en-US" sz="2400" b="1" dirty="0" smtClean="0">
                <a:latin typeface="Arial" panose="020B0604020202020204" pitchFamily="34" charset="0"/>
                <a:cs typeface="Arial" panose="020B0604020202020204" pitchFamily="34" charset="0"/>
              </a:rPr>
              <a:t>Set time limits for achieving the goals.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43473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srcRect t="8413"/>
          <a:stretch/>
        </p:blipFill>
        <p:spPr bwMode="auto">
          <a:xfrm>
            <a:off x="0" y="1"/>
            <a:ext cx="9144000" cy="6857999"/>
          </a:xfrm>
          <a:prstGeom prst="rect">
            <a:avLst/>
          </a:prstGeom>
          <a:noFill/>
          <a:ln w="9525">
            <a:noFill/>
            <a:miter lim="800000"/>
            <a:headEnd/>
            <a:tailEnd/>
          </a:ln>
          <a:effectLst/>
        </p:spPr>
      </p:pic>
      <p:sp>
        <p:nvSpPr>
          <p:cNvPr id="3" name="Content Placeholder 2"/>
          <p:cNvSpPr>
            <a:spLocks noGrp="1"/>
          </p:cNvSpPr>
          <p:nvPr>
            <p:ph sz="quarter" idx="4294967295"/>
          </p:nvPr>
        </p:nvSpPr>
        <p:spPr>
          <a:xfrm>
            <a:off x="0" y="3124200"/>
            <a:ext cx="9144000" cy="1828800"/>
          </a:xfrm>
        </p:spPr>
        <p:txBody>
          <a:bodyPr>
            <a:noAutofit/>
          </a:bodyPr>
          <a:lstStyle/>
          <a:p>
            <a:pPr algn="just">
              <a:lnSpc>
                <a:spcPct val="150000"/>
              </a:lnSpc>
            </a:pPr>
            <a:r>
              <a:rPr lang="en-US" b="1" dirty="0" smtClean="0">
                <a:latin typeface="Arial" panose="020B0604020202020204" pitchFamily="34" charset="0"/>
                <a:cs typeface="Arial" panose="020B0604020202020204" pitchFamily="34" charset="0"/>
              </a:rPr>
              <a:t>Never aim for too low.</a:t>
            </a:r>
          </a:p>
          <a:p>
            <a:pPr algn="just">
              <a:lnSpc>
                <a:spcPct val="150000"/>
              </a:lnSpc>
            </a:pPr>
            <a:r>
              <a:rPr lang="en-US" b="1" dirty="0" smtClean="0">
                <a:latin typeface="Arial" panose="020B0604020202020204" pitchFamily="34" charset="0"/>
                <a:cs typeface="Arial" panose="020B0604020202020204" pitchFamily="34" charset="0"/>
              </a:rPr>
              <a:t>Tomorrow YOU will climb higher than today</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6324600"/>
            <a:ext cx="870857" cy="308815"/>
          </a:xfrm>
          <a:prstGeom prst="rect">
            <a:avLst/>
          </a:prstGeom>
        </p:spPr>
      </p:pic>
    </p:spTree>
    <p:extLst>
      <p:ext uri="{BB962C8B-B14F-4D97-AF65-F5344CB8AC3E}">
        <p14:creationId xmlns:p14="http://schemas.microsoft.com/office/powerpoint/2010/main" val="383353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2" cstate="screen"/>
          <a:stretch>
            <a:fillRect/>
          </a:stretch>
        </p:blipFill>
        <p:spPr bwMode="auto">
          <a:xfrm>
            <a:off x="0" y="0"/>
            <a:ext cx="9144000" cy="6858000"/>
          </a:xfrm>
          <a:prstGeom prst="rect">
            <a:avLst/>
          </a:prstGeom>
          <a:solidFill>
            <a:schemeClr val="bg1">
              <a:lumMod val="95000"/>
            </a:schemeClr>
          </a:solidFill>
          <a:ln w="9525">
            <a:noFill/>
            <a:miter lim="800000"/>
            <a:headEnd/>
            <a:tailEnd/>
          </a:ln>
          <a:effectLst/>
        </p:spPr>
      </p:pic>
      <p:sp>
        <p:nvSpPr>
          <p:cNvPr id="11" name="Title 10"/>
          <p:cNvSpPr>
            <a:spLocks noGrp="1"/>
          </p:cNvSpPr>
          <p:nvPr>
            <p:ph type="title"/>
          </p:nvPr>
        </p:nvSpPr>
        <p:spPr>
          <a:xfrm>
            <a:off x="106135" y="5606143"/>
            <a:ext cx="2060122" cy="838200"/>
          </a:xfrm>
        </p:spPr>
        <p:txBody>
          <a:bodyPr>
            <a:noAutofit/>
          </a:bodyPr>
          <a:lstStyle/>
          <a:p>
            <a:r>
              <a:rPr lang="en-US" sz="7200" b="1" dirty="0" smtClean="0">
                <a:solidFill>
                  <a:srgbClr val="FF0000"/>
                </a:solidFill>
                <a:latin typeface="Arial" panose="020B0604020202020204" pitchFamily="34" charset="0"/>
                <a:cs typeface="Arial" panose="020B0604020202020204" pitchFamily="34" charset="0"/>
              </a:rPr>
              <a:t>DO’s</a:t>
            </a:r>
            <a:endParaRPr lang="en-US" sz="7200" b="1"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5029200" y="76200"/>
            <a:ext cx="4114800" cy="3505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5021035" y="152400"/>
            <a:ext cx="4049486" cy="1524000"/>
          </a:xfrm>
        </p:spPr>
        <p:txBody>
          <a:bodyPr>
            <a:noAutofit/>
          </a:bodyPr>
          <a:lstStyle/>
          <a:p>
            <a:r>
              <a:rPr lang="en-US" sz="2400" b="1" dirty="0" smtClean="0">
                <a:latin typeface="Arial" panose="020B0604020202020204" pitchFamily="34" charset="0"/>
                <a:cs typeface="Arial" panose="020B0604020202020204" pitchFamily="34" charset="0"/>
              </a:rPr>
              <a:t>Always raise YOUR goals as soon as they are attained.</a:t>
            </a:r>
          </a:p>
          <a:p>
            <a:r>
              <a:rPr lang="en-US" sz="2400" b="1" dirty="0" smtClean="0">
                <a:latin typeface="Arial" panose="020B0604020202020204" pitchFamily="34" charset="0"/>
                <a:cs typeface="Arial" panose="020B0604020202020204" pitchFamily="34" charset="0"/>
              </a:rPr>
              <a:t>Always strive to make the next hour better than this one.</a:t>
            </a:r>
          </a:p>
          <a:p>
            <a:r>
              <a:rPr lang="en-US" sz="2400" b="1" dirty="0" smtClean="0">
                <a:latin typeface="Arial" panose="020B0604020202020204" pitchFamily="34" charset="0"/>
                <a:cs typeface="Arial" panose="020B0604020202020204" pitchFamily="34" charset="0"/>
              </a:rPr>
              <a:t>Always remember that YOU will rise when YOU stumble</a:t>
            </a:r>
            <a:r>
              <a:rPr lang="en-US" sz="2400" dirty="0" smtClean="0">
                <a:solidFill>
                  <a:srgbClr val="FF0000"/>
                </a:solidFill>
              </a:rPr>
              <a:t>.</a:t>
            </a:r>
            <a:endParaRPr lang="en-US" sz="2400"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400800"/>
            <a:ext cx="870857" cy="308815"/>
          </a:xfrm>
          <a:prstGeom prst="rect">
            <a:avLst/>
          </a:prstGeom>
        </p:spPr>
      </p:pic>
    </p:spTree>
    <p:extLst>
      <p:ext uri="{BB962C8B-B14F-4D97-AF65-F5344CB8AC3E}">
        <p14:creationId xmlns:p14="http://schemas.microsoft.com/office/powerpoint/2010/main" val="195934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Documents and Settings\Batool.Ahmed\Desktop\images\images (6).jpg"/>
          <p:cNvPicPr>
            <a:picLocks noChangeAspect="1" noChangeArrowheads="1"/>
          </p:cNvPicPr>
          <p:nvPr/>
        </p:nvPicPr>
        <p:blipFill>
          <a:blip r:embed="rId2" cstate="screen"/>
          <a:srcRect/>
          <a:stretch>
            <a:fillRect/>
          </a:stretch>
        </p:blipFill>
        <p:spPr bwMode="auto">
          <a:xfrm>
            <a:off x="4800600" y="1578429"/>
            <a:ext cx="4343400" cy="5279571"/>
          </a:xfrm>
          <a:prstGeom prst="rect">
            <a:avLst/>
          </a:prstGeom>
          <a:noFill/>
        </p:spPr>
      </p:pic>
      <p:sp>
        <p:nvSpPr>
          <p:cNvPr id="2" name="Title 1"/>
          <p:cNvSpPr>
            <a:spLocks noGrp="1"/>
          </p:cNvSpPr>
          <p:nvPr>
            <p:ph type="title"/>
          </p:nvPr>
        </p:nvSpPr>
        <p:spPr>
          <a:xfrm>
            <a:off x="152400" y="457200"/>
            <a:ext cx="8036378" cy="914400"/>
          </a:xfrm>
        </p:spPr>
        <p:txBody>
          <a:bodyPr>
            <a:normAutofit fontScale="90000"/>
          </a:bodyPr>
          <a:lstStyle/>
          <a:p>
            <a:pPr algn="ctr"/>
            <a:r>
              <a:rPr lang="en-US" sz="4400" b="1" dirty="0" smtClean="0">
                <a:solidFill>
                  <a:srgbClr val="FFFF00"/>
                </a:solidFill>
                <a:latin typeface="Arial" panose="020B0604020202020204" pitchFamily="34" charset="0"/>
                <a:cs typeface="Arial" panose="020B0604020202020204" pitchFamily="34" charset="0"/>
              </a:rPr>
              <a:t>SUBSTITUTING VS. OMITTING HABITS </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9916" y="1676400"/>
            <a:ext cx="4294742" cy="2057400"/>
          </a:xfrm>
          <a:noFill/>
        </p:spPr>
        <p:txBody>
          <a:bodyPr>
            <a:noAutofit/>
          </a:bodyPr>
          <a:lstStyle/>
          <a:p>
            <a:r>
              <a:rPr lang="en-US" sz="3200" b="1" dirty="0" smtClean="0">
                <a:solidFill>
                  <a:schemeClr val="tx2"/>
                </a:solidFill>
                <a:latin typeface="Arial" panose="020B0604020202020204" pitchFamily="34" charset="0"/>
                <a:cs typeface="Arial" panose="020B0604020202020204" pitchFamily="34" charset="0"/>
              </a:rPr>
              <a:t>Only a habit can subdue another habit </a:t>
            </a:r>
          </a:p>
          <a:p>
            <a:pPr>
              <a:buNone/>
            </a:pPr>
            <a:endParaRPr lang="en-US" sz="3200" b="1" dirty="0" smtClean="0">
              <a:solidFill>
                <a:schemeClr val="tx2"/>
              </a:solidFill>
              <a:latin typeface="Arial" panose="020B0604020202020204" pitchFamily="34" charset="0"/>
              <a:cs typeface="Arial" panose="020B0604020202020204" pitchFamily="34" charset="0"/>
            </a:endParaRPr>
          </a:p>
          <a:p>
            <a:r>
              <a:rPr lang="en-US" sz="3200" b="1" dirty="0" smtClean="0">
                <a:solidFill>
                  <a:schemeClr val="tx2"/>
                </a:solidFill>
                <a:latin typeface="Arial" panose="020B0604020202020204" pitchFamily="34" charset="0"/>
                <a:cs typeface="Arial" panose="020B0604020202020204" pitchFamily="34" charset="0"/>
              </a:rPr>
              <a:t>Believe that YOU will stop being late for meetings and you will actually start being early!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60232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62594" y="87086"/>
            <a:ext cx="3124200" cy="990600"/>
          </a:xfrm>
        </p:spPr>
        <p:txBody>
          <a:bodyPr>
            <a:normAutofit fontScale="90000"/>
          </a:bodyPr>
          <a:lstStyle/>
          <a:p>
            <a:r>
              <a:rPr lang="en-US" sz="6000" b="1" dirty="0" smtClean="0">
                <a:latin typeface="Arial" panose="020B0604020202020204" pitchFamily="34" charset="0"/>
                <a:cs typeface="Arial" panose="020B0604020202020204" pitchFamily="34" charset="0"/>
              </a:rPr>
              <a:t>DON’Ts</a:t>
            </a:r>
            <a:endParaRPr lang="en-US" sz="6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9807" y="3820879"/>
            <a:ext cx="8890908" cy="2133600"/>
          </a:xfrm>
        </p:spPr>
        <p:txBody>
          <a:bodyPr>
            <a:noAutofit/>
          </a:bodyPr>
          <a:lstStyle/>
          <a:p>
            <a:pPr>
              <a:lnSpc>
                <a:spcPct val="150000"/>
              </a:lnSpc>
            </a:pPr>
            <a:r>
              <a:rPr lang="en-US" b="1" dirty="0" smtClean="0">
                <a:solidFill>
                  <a:schemeClr val="bg1"/>
                </a:solidFill>
                <a:latin typeface="Arial" panose="020B0604020202020204" pitchFamily="34" charset="0"/>
                <a:cs typeface="Arial" panose="020B0604020202020204" pitchFamily="34" charset="0"/>
              </a:rPr>
              <a:t>Do not brag about YOUR accomplishments.</a:t>
            </a:r>
          </a:p>
          <a:p>
            <a:pPr>
              <a:lnSpc>
                <a:spcPct val="150000"/>
              </a:lnSpc>
            </a:pPr>
            <a:r>
              <a:rPr lang="en-US" b="1" dirty="0" smtClean="0">
                <a:solidFill>
                  <a:schemeClr val="bg1"/>
                </a:solidFill>
                <a:latin typeface="Arial" panose="020B0604020202020204" pitchFamily="34" charset="0"/>
                <a:cs typeface="Arial" panose="020B0604020202020204" pitchFamily="34" charset="0"/>
              </a:rPr>
              <a:t>Do not be afraid when YOU fail to achieve YOUR goals.</a:t>
            </a:r>
          </a:p>
          <a:p>
            <a:pPr>
              <a:lnSpc>
                <a:spcPct val="150000"/>
              </a:lnSpc>
            </a:pPr>
            <a:r>
              <a:rPr lang="en-US" b="1" dirty="0" smtClean="0">
                <a:solidFill>
                  <a:schemeClr val="bg1"/>
                </a:solidFill>
                <a:latin typeface="Arial" panose="020B0604020202020204" pitchFamily="34" charset="0"/>
                <a:cs typeface="Arial" panose="020B0604020202020204" pitchFamily="34" charset="0"/>
              </a:rPr>
              <a:t>Do not be afraid to declare what YOU want for  YOUR future.</a:t>
            </a:r>
          </a:p>
          <a:p>
            <a:pPr>
              <a:lnSpc>
                <a:spcPct val="150000"/>
              </a:lnSpc>
            </a:pPr>
            <a:r>
              <a:rPr lang="en-US" b="1" dirty="0" smtClean="0">
                <a:solidFill>
                  <a:schemeClr val="bg1"/>
                </a:solidFill>
                <a:latin typeface="Arial" panose="020B0604020202020204" pitchFamily="34" charset="0"/>
                <a:cs typeface="Arial" panose="020B0604020202020204" pitchFamily="34" charset="0"/>
              </a:rPr>
              <a:t>Do not wait for the opportunity; create the opportunity.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29116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http://carlastransportservices.com/wp-content/uploads/2011/01/Green-Profit.jpg"/>
          <p:cNvPicPr>
            <a:picLocks noChangeAspect="1" noChangeArrowheads="1"/>
          </p:cNvPicPr>
          <p:nvPr/>
        </p:nvPicPr>
        <p:blipFill>
          <a:blip r:embed="rId2" cstate="screen"/>
          <a:stretch>
            <a:fillRect/>
          </a:stretch>
        </p:blipFill>
        <p:spPr bwMode="auto">
          <a:xfrm>
            <a:off x="4710793" y="1545770"/>
            <a:ext cx="4433207" cy="5225143"/>
          </a:xfrm>
          <a:prstGeom prst="rect">
            <a:avLst/>
          </a:prstGeom>
          <a:noFill/>
        </p:spPr>
      </p:pic>
      <p:sp>
        <p:nvSpPr>
          <p:cNvPr id="3" name="Content Placeholder 2"/>
          <p:cNvSpPr>
            <a:spLocks noGrp="1"/>
          </p:cNvSpPr>
          <p:nvPr>
            <p:ph idx="1"/>
          </p:nvPr>
        </p:nvSpPr>
        <p:spPr>
          <a:xfrm>
            <a:off x="-16332" y="1632857"/>
            <a:ext cx="4751614" cy="1981200"/>
          </a:xfrm>
        </p:spPr>
        <p:txBody>
          <a:bodyPr>
            <a:noAutofit/>
          </a:bodyPr>
          <a:lstStyle/>
          <a:p>
            <a:pPr>
              <a:lnSpc>
                <a:spcPct val="200000"/>
              </a:lnSpc>
            </a:pPr>
            <a:r>
              <a:rPr lang="en-US" b="1" dirty="0" smtClean="0">
                <a:latin typeface="Arial" panose="020B0604020202020204" pitchFamily="34" charset="0"/>
                <a:cs typeface="Arial" panose="020B0604020202020204" pitchFamily="34" charset="0"/>
              </a:rPr>
              <a:t>Strive to surpass YOUR own achievements. </a:t>
            </a:r>
          </a:p>
          <a:p>
            <a:pPr>
              <a:lnSpc>
                <a:spcPct val="200000"/>
              </a:lnSpc>
            </a:pPr>
            <a:r>
              <a:rPr lang="en-US" b="1" dirty="0" smtClean="0">
                <a:latin typeface="Arial" panose="020B0604020202020204" pitchFamily="34" charset="0"/>
                <a:cs typeface="Arial" panose="020B0604020202020204" pitchFamily="34" charset="0"/>
              </a:rPr>
              <a:t>Develop an attitude of self satisfaction, self confidence and high self esteem.</a:t>
            </a:r>
          </a:p>
          <a:p>
            <a:pPr>
              <a:lnSpc>
                <a:spcPct val="200000"/>
              </a:lnSpc>
            </a:pPr>
            <a:r>
              <a:rPr lang="en-US" b="1" dirty="0" smtClean="0">
                <a:latin typeface="Arial" panose="020B0604020202020204" pitchFamily="34" charset="0"/>
                <a:cs typeface="Arial" panose="020B0604020202020204" pitchFamily="34" charset="0"/>
              </a:rPr>
              <a:t>For gauging YOUR progress, use YOUR past achievements as the starting point</a:t>
            </a:r>
            <a:r>
              <a:rPr lang="en-US" sz="2000" b="1" dirty="0" smtClean="0">
                <a:latin typeface="Arial" panose="020B0604020202020204" pitchFamily="34" charset="0"/>
                <a:cs typeface="Arial" panose="020B0604020202020204" pitchFamily="34" charset="0"/>
              </a:rPr>
              <a:t>. </a:t>
            </a:r>
          </a:p>
        </p:txBody>
      </p:sp>
      <p:sp>
        <p:nvSpPr>
          <p:cNvPr id="2" name="Rectangle 1"/>
          <p:cNvSpPr/>
          <p:nvPr/>
        </p:nvSpPr>
        <p:spPr>
          <a:xfrm>
            <a:off x="304800" y="222961"/>
            <a:ext cx="7696200" cy="1323439"/>
          </a:xfrm>
          <a:prstGeom prst="rect">
            <a:avLst/>
          </a:prstGeom>
        </p:spPr>
        <p:txBody>
          <a:bodyPr wrap="square">
            <a:spAutoFit/>
          </a:bodyPr>
          <a:lstStyle/>
          <a:p>
            <a:pPr algn="ctr"/>
            <a:r>
              <a:rPr lang="en-US" sz="8000" b="1" dirty="0">
                <a:solidFill>
                  <a:srgbClr val="FFFF00"/>
                </a:solidFill>
                <a:latin typeface="Arial" panose="020B0604020202020204" pitchFamily="34" charset="0"/>
                <a:cs typeface="Arial" panose="020B0604020202020204" pitchFamily="34" charset="0"/>
              </a:rPr>
              <a:t>DO’s</a:t>
            </a:r>
            <a:endParaRPr lang="en-US" sz="8000" dirty="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06332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1143000"/>
            <a:ext cx="6858000" cy="2057400"/>
          </a:xfrm>
        </p:spPr>
        <p:txBody>
          <a:bodyPr>
            <a:noAutofit/>
          </a:bodyPr>
          <a:lstStyle/>
          <a:p>
            <a:r>
              <a:rPr lang="en-US" sz="6000" b="1" dirty="0" smtClean="0">
                <a:latin typeface="Arial" panose="020B0604020202020204" pitchFamily="34" charset="0"/>
                <a:cs typeface="Arial" panose="020B0604020202020204" pitchFamily="34" charset="0"/>
              </a:rPr>
              <a:t>ACTION</a:t>
            </a:r>
            <a:endParaRPr lang="en-US" sz="60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295400" y="3200400"/>
            <a:ext cx="6858000" cy="158115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IX.</a:t>
            </a:r>
            <a:endParaRPr lang="en-US" sz="13800" b="1"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9478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otc.com.pk/app/webroot/files/image/About%20US/vision.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5029200" y="1066800"/>
            <a:ext cx="3924298" cy="1981200"/>
          </a:xfrm>
        </p:spPr>
        <p:txBody>
          <a:bodyPr>
            <a:noAutofit/>
          </a:bodyPr>
          <a:lstStyle/>
          <a:p>
            <a:pPr>
              <a:lnSpc>
                <a:spcPct val="150000"/>
              </a:lnSpc>
            </a:pPr>
            <a:r>
              <a:rPr lang="en-US"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actions chosen make dreams a reality </a:t>
            </a:r>
            <a:r>
              <a:rPr lang="en-US" sz="24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(Beware: that’s for nightmares too!!)</a:t>
            </a:r>
          </a:p>
          <a:p>
            <a:pPr>
              <a:lnSpc>
                <a:spcPct val="150000"/>
              </a:lnSpc>
            </a:pPr>
            <a:r>
              <a:rPr lang="en-US" b="1"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 NOW</a:t>
            </a:r>
            <a:endParaRPr lang="en-US"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57026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8229600" cy="1066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http://www.business-strategy-innovation.com/uploaded_images/Thought-Leadership-787948.jpg"/>
          <p:cNvPicPr>
            <a:picLocks noChangeAspect="1" noChangeArrowheads="1"/>
          </p:cNvPicPr>
          <p:nvPr/>
        </p:nvPicPr>
        <p:blipFill>
          <a:blip r:embed="rId2" cstate="screen"/>
          <a:stretch>
            <a:fillRect/>
          </a:stretch>
        </p:blipFill>
        <p:spPr bwMode="auto">
          <a:xfrm>
            <a:off x="3510643" y="1545771"/>
            <a:ext cx="5633357" cy="5312228"/>
          </a:xfrm>
          <a:prstGeom prst="rect">
            <a:avLst/>
          </a:prstGeom>
          <a:noFill/>
        </p:spPr>
      </p:pic>
      <p:sp>
        <p:nvSpPr>
          <p:cNvPr id="2" name="Title 1"/>
          <p:cNvSpPr>
            <a:spLocks noGrp="1"/>
          </p:cNvSpPr>
          <p:nvPr>
            <p:ph type="title"/>
          </p:nvPr>
        </p:nvSpPr>
        <p:spPr>
          <a:xfrm>
            <a:off x="457200" y="217716"/>
            <a:ext cx="8229600" cy="762000"/>
          </a:xfrm>
        </p:spPr>
        <p:txBody>
          <a:bodyPr>
            <a:normAutofit fontScale="90000"/>
          </a:bodyPr>
          <a:lstStyle/>
          <a:p>
            <a:r>
              <a:rPr lang="en-US" sz="4400" b="1" dirty="0" smtClean="0">
                <a:solidFill>
                  <a:srgbClr val="FFFF00"/>
                </a:solidFill>
                <a:latin typeface="Arial" panose="020B0604020202020204" pitchFamily="34" charset="0"/>
                <a:cs typeface="Arial" panose="020B0604020202020204" pitchFamily="34" charset="0"/>
              </a:rPr>
              <a:t>CAUSE OF PROCRASTINATION</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464" y="1807029"/>
            <a:ext cx="3192236" cy="1828800"/>
          </a:xfrm>
        </p:spPr>
        <p:txBody>
          <a:bodyPr>
            <a:noAutofit/>
          </a:bodyPr>
          <a:lstStyle/>
          <a:p>
            <a:r>
              <a:rPr lang="en-US" sz="2800" b="1" dirty="0" smtClean="0">
                <a:latin typeface="Arial" panose="020B0604020202020204" pitchFamily="34" charset="0"/>
                <a:cs typeface="Arial" panose="020B0604020202020204" pitchFamily="34" charset="0"/>
              </a:rPr>
              <a:t>Conquer fear; know the source of YOUR fears</a:t>
            </a:r>
          </a:p>
          <a:p>
            <a:pPr>
              <a:buNone/>
            </a:pPr>
            <a:endParaRPr lang="en-US" sz="12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Conquer YOUR thoughts</a:t>
            </a:r>
          </a:p>
          <a:p>
            <a:pPr>
              <a:buNone/>
            </a:pPr>
            <a:endParaRPr lang="en-US" sz="12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Turn undesirable thoughts into desirable ones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477000"/>
            <a:ext cx="870857" cy="308815"/>
          </a:xfrm>
          <a:prstGeom prst="rect">
            <a:avLst/>
          </a:prstGeom>
        </p:spPr>
      </p:pic>
    </p:spTree>
    <p:extLst>
      <p:ext uri="{BB962C8B-B14F-4D97-AF65-F5344CB8AC3E}">
        <p14:creationId xmlns:p14="http://schemas.microsoft.com/office/powerpoint/2010/main" val="38722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3.bp.blogspot.com/-rw5nsAjgJfY/To4d09B9ElI/AAAAAAAAAHI/SmUlK2jX-84/s1600/potential.jpg"/>
          <p:cNvPicPr>
            <a:picLocks noChangeAspect="1" noChangeArrowheads="1"/>
          </p:cNvPicPr>
          <p:nvPr/>
        </p:nvPicPr>
        <p:blipFill>
          <a:blip r:embed="rId2" cstate="screen"/>
          <a:srcRect/>
          <a:stretch>
            <a:fillRect/>
          </a:stretch>
        </p:blipFill>
        <p:spPr bwMode="auto">
          <a:xfrm>
            <a:off x="-10886" y="-32657"/>
            <a:ext cx="9144000" cy="6858000"/>
          </a:xfrm>
          <a:prstGeom prst="rect">
            <a:avLst/>
          </a:prstGeom>
          <a:noFill/>
        </p:spPr>
      </p:pic>
      <p:sp>
        <p:nvSpPr>
          <p:cNvPr id="2" name="Title 1"/>
          <p:cNvSpPr>
            <a:spLocks noGrp="1"/>
          </p:cNvSpPr>
          <p:nvPr>
            <p:ph type="title"/>
          </p:nvPr>
        </p:nvSpPr>
        <p:spPr>
          <a:xfrm>
            <a:off x="285750" y="163286"/>
            <a:ext cx="8229600" cy="914400"/>
          </a:xfrm>
        </p:spPr>
        <p:txBody>
          <a:bodyPr>
            <a:normAutofit fontScale="90000"/>
          </a:bodyPr>
          <a:lstStyle/>
          <a:p>
            <a:pPr algn="ctr"/>
            <a:r>
              <a:rPr lang="en-US" sz="4400" b="1" dirty="0" smtClean="0">
                <a:solidFill>
                  <a:srgbClr val="FFFF00"/>
                </a:solidFill>
                <a:latin typeface="Arial" panose="020B0604020202020204" pitchFamily="34" charset="0"/>
                <a:cs typeface="Arial" panose="020B0604020202020204" pitchFamily="34" charset="0"/>
              </a:rPr>
              <a:t>CONQUERING THE BUTTERFLIES</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2"/>
          </p:nvPr>
        </p:nvSpPr>
        <p:spPr>
          <a:xfrm>
            <a:off x="46264" y="5029200"/>
            <a:ext cx="9029700" cy="1295400"/>
          </a:xfrm>
        </p:spPr>
        <p:txBody>
          <a:bodyPr>
            <a:normAutofit fontScale="25000" lnSpcReduction="20000"/>
          </a:bodyPr>
          <a:lstStyle/>
          <a:p>
            <a:r>
              <a:rPr lang="en-US" sz="11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 YOUR potential to benefit others = increase YOUR value</a:t>
            </a:r>
          </a:p>
          <a:p>
            <a:r>
              <a:rPr lang="en-US" sz="11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Turn the image around in YOUR mind</a:t>
            </a:r>
          </a:p>
          <a:p>
            <a:r>
              <a:rPr lang="en-US" sz="11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Visualize positive outcomes</a:t>
            </a:r>
          </a:p>
          <a:p>
            <a:pPr>
              <a:buNone/>
            </a:pPr>
            <a:endParaRPr lang="en-US" sz="1900" dirty="0" smtClean="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6400800"/>
            <a:ext cx="870857" cy="308815"/>
          </a:xfrm>
          <a:prstGeom prst="rect">
            <a:avLst/>
          </a:prstGeom>
        </p:spPr>
      </p:pic>
    </p:spTree>
    <p:extLst>
      <p:ext uri="{BB962C8B-B14F-4D97-AF65-F5344CB8AC3E}">
        <p14:creationId xmlns:p14="http://schemas.microsoft.com/office/powerpoint/2010/main" val="389031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8458200" cy="990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ink.png"/>
          <p:cNvPicPr>
            <a:picLocks noChangeAspect="1"/>
          </p:cNvPicPr>
          <p:nvPr/>
        </p:nvPicPr>
        <p:blipFill>
          <a:blip r:embed="rId2" cstate="screen"/>
          <a:stretch>
            <a:fillRect/>
          </a:stretch>
        </p:blipFill>
        <p:spPr>
          <a:xfrm>
            <a:off x="4724400" y="1524000"/>
            <a:ext cx="4419600" cy="5334000"/>
          </a:xfrm>
          <a:prstGeom prst="rect">
            <a:avLst/>
          </a:prstGeom>
        </p:spPr>
      </p:pic>
      <p:sp>
        <p:nvSpPr>
          <p:cNvPr id="2" name="Title 1"/>
          <p:cNvSpPr>
            <a:spLocks noGrp="1"/>
          </p:cNvSpPr>
          <p:nvPr>
            <p:ph type="title"/>
          </p:nvPr>
        </p:nvSpPr>
        <p:spPr>
          <a:xfrm>
            <a:off x="304800" y="152400"/>
            <a:ext cx="8534400" cy="990600"/>
          </a:xfrm>
        </p:spPr>
        <p:txBody>
          <a:bodyPr>
            <a:normAutofit/>
          </a:bodyPr>
          <a:lstStyle/>
          <a:p>
            <a:r>
              <a:rPr lang="en-US" sz="4400" b="1" dirty="0" smtClean="0">
                <a:solidFill>
                  <a:srgbClr val="FFFF00"/>
                </a:solidFill>
                <a:latin typeface="Arial" panose="020B0604020202020204" pitchFamily="34" charset="0"/>
                <a:cs typeface="Arial" panose="020B0604020202020204" pitchFamily="34" charset="0"/>
              </a:rPr>
              <a:t>DEVELOP THE ACTION HABIT</a:t>
            </a:r>
            <a:endParaRPr lang="en-US" sz="4400" b="1" dirty="0">
              <a:solidFill>
                <a:srgbClr val="FFFF00"/>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2"/>
          </p:nvPr>
        </p:nvSpPr>
        <p:spPr>
          <a:xfrm>
            <a:off x="0" y="1676400"/>
            <a:ext cx="4724400" cy="3200400"/>
          </a:xfrm>
        </p:spPr>
        <p:txBody>
          <a:bodyPr>
            <a:normAutofit fontScale="25000" lnSpcReduction="20000"/>
          </a:bodyPr>
          <a:lstStyle/>
          <a:p>
            <a:endParaRPr lang="en-US" dirty="0" smtClean="0"/>
          </a:p>
          <a:p>
            <a:r>
              <a:rPr lang="en-US" sz="11200" b="1" dirty="0" smtClean="0">
                <a:latin typeface="Arial" panose="020B0604020202020204" pitchFamily="34" charset="0"/>
                <a:cs typeface="Arial" panose="020B0604020202020204" pitchFamily="34" charset="0"/>
              </a:rPr>
              <a:t>Trigger YOUR subconscious repeatedly</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Repeat to yourself:  </a:t>
            </a:r>
            <a:r>
              <a:rPr lang="en-US" sz="11200" b="1" i="1" dirty="0" smtClean="0">
                <a:latin typeface="Arial" panose="020B0604020202020204" pitchFamily="34" charset="0"/>
                <a:cs typeface="Arial" panose="020B0604020202020204" pitchFamily="34" charset="0"/>
              </a:rPr>
              <a:t>I will act NOW!!!</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Don’t analyze, just act: the action will become second nature to YOU ultimately</a:t>
            </a:r>
          </a:p>
          <a:p>
            <a:pPr>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514" y="6324600"/>
            <a:ext cx="870857" cy="308815"/>
          </a:xfrm>
          <a:prstGeom prst="rect">
            <a:avLst/>
          </a:prstGeom>
        </p:spPr>
      </p:pic>
    </p:spTree>
    <p:extLst>
      <p:ext uri="{BB962C8B-B14F-4D97-AF65-F5344CB8AC3E}">
        <p14:creationId xmlns:p14="http://schemas.microsoft.com/office/powerpoint/2010/main" val="264227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ivate.com/wp-content/uploads/2008/05/motivat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21771" y="381000"/>
            <a:ext cx="7919112" cy="685800"/>
          </a:xfrm>
        </p:spPr>
        <p:txBody>
          <a:bodyPr>
            <a:normAutofit fontScale="90000"/>
          </a:bodyPr>
          <a:lstStyle/>
          <a:p>
            <a:r>
              <a:rPr lang="en-US" b="1" dirty="0" smtClean="0">
                <a:solidFill>
                  <a:srgbClr val="FFFF00"/>
                </a:solidFill>
                <a:latin typeface="Arial" panose="020B0604020202020204" pitchFamily="34" charset="0"/>
                <a:cs typeface="Arial" panose="020B0604020202020204" pitchFamily="34" charset="0"/>
              </a:rPr>
              <a:t>HUNGER MOTIVATES YOU TO ACT</a:t>
            </a: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972" y="1905000"/>
            <a:ext cx="4261757" cy="2209800"/>
          </a:xfrm>
        </p:spPr>
        <p:txBody>
          <a:bodyPr>
            <a:noAutofit/>
          </a:bodyPr>
          <a:lstStyle/>
          <a:p>
            <a:pPr>
              <a:lnSpc>
                <a:spcPct val="150000"/>
              </a:lnSpc>
            </a:pPr>
            <a:r>
              <a:rPr lang="en-US" sz="2400" b="1" dirty="0" smtClean="0">
                <a:solidFill>
                  <a:schemeClr val="bg1"/>
                </a:solidFill>
                <a:latin typeface="Arial" panose="020B0604020202020204" pitchFamily="34" charset="0"/>
                <a:cs typeface="Arial" panose="020B0604020202020204" pitchFamily="34" charset="0"/>
              </a:rPr>
              <a:t>Success comes to those who thoroughly want it</a:t>
            </a:r>
          </a:p>
          <a:p>
            <a:pPr>
              <a:lnSpc>
                <a:spcPct val="150000"/>
              </a:lnSpc>
            </a:pPr>
            <a:r>
              <a:rPr lang="en-US" sz="2400" b="1" dirty="0" smtClean="0">
                <a:solidFill>
                  <a:schemeClr val="bg1"/>
                </a:solidFill>
                <a:latin typeface="Arial" panose="020B0604020202020204" pitchFamily="34" charset="0"/>
                <a:cs typeface="Arial" panose="020B0604020202020204" pitchFamily="34" charset="0"/>
              </a:rPr>
              <a:t>Success comes if its importance is felt</a:t>
            </a:r>
          </a:p>
          <a:p>
            <a:pPr>
              <a:lnSpc>
                <a:spcPct val="150000"/>
              </a:lnSpc>
            </a:pPr>
            <a:r>
              <a:rPr lang="en-US" sz="2400" b="1" dirty="0" smtClean="0">
                <a:solidFill>
                  <a:schemeClr val="bg1"/>
                </a:solidFill>
                <a:latin typeface="Arial" panose="020B0604020202020204" pitchFamily="34" charset="0"/>
                <a:cs typeface="Arial" panose="020B0604020202020204" pitchFamily="34" charset="0"/>
              </a:rPr>
              <a:t>Develop hunger for success, thirst for happiness and peace of mind</a:t>
            </a:r>
            <a:endParaRPr lang="en-US" sz="24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6400800"/>
            <a:ext cx="870857" cy="308815"/>
          </a:xfrm>
          <a:prstGeom prst="rect">
            <a:avLst/>
          </a:prstGeom>
        </p:spPr>
      </p:pic>
    </p:spTree>
    <p:extLst>
      <p:ext uri="{BB962C8B-B14F-4D97-AF65-F5344CB8AC3E}">
        <p14:creationId xmlns:p14="http://schemas.microsoft.com/office/powerpoint/2010/main" val="214173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1447800"/>
            <a:ext cx="6858000" cy="1143000"/>
          </a:xfrm>
        </p:spPr>
        <p:txBody>
          <a:bodyPr>
            <a:noAutofit/>
          </a:bodyPr>
          <a:lstStyle/>
          <a:p>
            <a:r>
              <a:rPr lang="en-US" sz="6000" b="1" dirty="0" smtClean="0">
                <a:latin typeface="Arial" panose="020B0604020202020204" pitchFamily="34" charset="0"/>
                <a:cs typeface="Arial" panose="020B0604020202020204" pitchFamily="34" charset="0"/>
              </a:rPr>
              <a:t>PRAYER</a:t>
            </a:r>
            <a:endParaRPr lang="en-US" sz="60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284514" y="3200400"/>
            <a:ext cx="6858000" cy="158115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X.</a:t>
            </a:r>
            <a:endParaRPr lang="en-US" sz="13800" b="1"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51582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2"/>
          </p:nvPr>
        </p:nvSpPr>
        <p:spPr>
          <a:xfrm>
            <a:off x="304799" y="315686"/>
            <a:ext cx="7620001" cy="914400"/>
          </a:xfrm>
        </p:spPr>
        <p:txBody>
          <a:bodyPr>
            <a:noAutofit/>
          </a:bodyPr>
          <a:lstStyle/>
          <a:p>
            <a:pPr>
              <a:buNone/>
            </a:pPr>
            <a:r>
              <a:rPr lang="en-US" sz="3600" b="1" dirty="0" smtClean="0">
                <a:solidFill>
                  <a:srgbClr val="FFFF00"/>
                </a:solidFill>
                <a:latin typeface="Arial" panose="020B0604020202020204" pitchFamily="34" charset="0"/>
                <a:cs typeface="Arial" panose="020B0604020202020204" pitchFamily="34" charset="0"/>
              </a:rPr>
              <a:t>Seek guidance, learn rather than achieve results</a:t>
            </a:r>
            <a:endParaRPr lang="en-US" sz="3600" b="1" dirty="0">
              <a:solidFill>
                <a:srgbClr val="FFFF00"/>
              </a:solidFill>
              <a:latin typeface="Arial" panose="020B0604020202020204" pitchFamily="34" charset="0"/>
              <a:cs typeface="Arial" panose="020B0604020202020204" pitchFamily="34" charset="0"/>
            </a:endParaRPr>
          </a:p>
        </p:txBody>
      </p:sp>
      <p:pic>
        <p:nvPicPr>
          <p:cNvPr id="6146" name="Picture 2" descr="http://pastorron7.files.wordpress.com/2010/01/guidance.jpg"/>
          <p:cNvPicPr>
            <a:picLocks noChangeAspect="1" noChangeArrowheads="1"/>
          </p:cNvPicPr>
          <p:nvPr/>
        </p:nvPicPr>
        <p:blipFill>
          <a:blip r:embed="rId2" cstate="screen"/>
          <a:stretch>
            <a:fillRect/>
          </a:stretch>
        </p:blipFill>
        <p:spPr bwMode="auto">
          <a:xfrm>
            <a:off x="0" y="1611086"/>
            <a:ext cx="9078686" cy="5246914"/>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80551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C:\Documents and Settings\Batool.Ahmed\Desktop\images\images (7).jpg"/>
          <p:cNvPicPr>
            <a:picLocks noChangeAspect="1" noChangeArrowheads="1"/>
          </p:cNvPicPr>
          <p:nvPr/>
        </p:nvPicPr>
        <p:blipFill>
          <a:blip r:embed="rId2" cstate="screen"/>
          <a:stretch>
            <a:fillRect/>
          </a:stretch>
        </p:blipFill>
        <p:spPr bwMode="auto">
          <a:xfrm>
            <a:off x="4572004" y="1589314"/>
            <a:ext cx="4571997" cy="5268686"/>
          </a:xfrm>
          <a:prstGeom prst="rect">
            <a:avLst/>
          </a:prstGeom>
          <a:noFill/>
        </p:spPr>
      </p:pic>
      <p:sp>
        <p:nvSpPr>
          <p:cNvPr id="2" name="Title 1"/>
          <p:cNvSpPr>
            <a:spLocks noGrp="1"/>
          </p:cNvSpPr>
          <p:nvPr>
            <p:ph type="title"/>
          </p:nvPr>
        </p:nvSpPr>
        <p:spPr>
          <a:xfrm>
            <a:off x="76200" y="533400"/>
            <a:ext cx="8229600" cy="685800"/>
          </a:xfrm>
        </p:spPr>
        <p:txBody>
          <a:bodyPr>
            <a:noAutofit/>
          </a:bodyPr>
          <a:lstStyle/>
          <a:p>
            <a:r>
              <a:rPr lang="en-US" sz="4800" b="1" dirty="0" smtClean="0">
                <a:solidFill>
                  <a:srgbClr val="FFFF00"/>
                </a:solidFill>
                <a:latin typeface="Arial" panose="020B0604020202020204" pitchFamily="34" charset="0"/>
                <a:cs typeface="Arial" panose="020B0604020202020204" pitchFamily="34" charset="0"/>
              </a:rPr>
              <a:t>COMMITMENT TO BUILD DAILY </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3915" y="1730828"/>
            <a:ext cx="3967843" cy="2362200"/>
          </a:xfrm>
          <a:noFill/>
        </p:spPr>
        <p:txBody>
          <a:bodyPr>
            <a:normAutofit fontScale="25000" lnSpcReduction="20000"/>
          </a:bodyPr>
          <a:lstStyle/>
          <a:p>
            <a:pPr>
              <a:buNone/>
            </a:pPr>
            <a:endParaRPr lang="en-US" dirty="0" smtClean="0"/>
          </a:p>
          <a:p>
            <a:r>
              <a:rPr lang="en-US" sz="11200" b="1" dirty="0" smtClean="0">
                <a:latin typeface="Arial" panose="020B0604020202020204" pitchFamily="34" charset="0"/>
                <a:cs typeface="Arial" panose="020B0604020202020204" pitchFamily="34" charset="0"/>
              </a:rPr>
              <a:t>The integrity of YOUR words to yourself is sacred</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Stick with the job till YOU complete it </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Develop a habit of committing to YOUR work, daily</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36322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freefallselfimprovement.com/wordpress/wp-content/uploads/2010/10/fraud.jpg"/>
          <p:cNvPicPr>
            <a:picLocks noChangeAspect="1" noChangeArrowheads="1"/>
          </p:cNvPicPr>
          <p:nvPr/>
        </p:nvPicPr>
        <p:blipFill>
          <a:blip r:embed="rId2"/>
          <a:stretch>
            <a:fillRect/>
          </a:stretch>
        </p:blipFill>
        <p:spPr bwMode="auto">
          <a:xfrm>
            <a:off x="0" y="0"/>
            <a:ext cx="9146512" cy="6858000"/>
          </a:xfrm>
          <a:prstGeom prst="rect">
            <a:avLst/>
          </a:prstGeom>
          <a:noFill/>
        </p:spPr>
      </p:pic>
      <p:sp>
        <p:nvSpPr>
          <p:cNvPr id="2" name="Title 1"/>
          <p:cNvSpPr>
            <a:spLocks noGrp="1"/>
          </p:cNvSpPr>
          <p:nvPr>
            <p:ph type="title"/>
          </p:nvPr>
        </p:nvSpPr>
        <p:spPr>
          <a:xfrm>
            <a:off x="458456" y="381000"/>
            <a:ext cx="8229600" cy="685800"/>
          </a:xfrm>
        </p:spPr>
        <p:txBody>
          <a:bodyPr>
            <a:normAutofit fontScale="90000"/>
          </a:bodyPr>
          <a:lstStyle/>
          <a:p>
            <a:r>
              <a:rPr lang="en-US" sz="4000" b="1" dirty="0" smtClean="0">
                <a:solidFill>
                  <a:srgbClr val="FFFF00"/>
                </a:solidFill>
                <a:latin typeface="Arial" panose="020B0604020202020204" pitchFamily="34" charset="0"/>
                <a:cs typeface="Arial" panose="020B0604020202020204" pitchFamily="34" charset="0"/>
              </a:rPr>
              <a:t>THE INSTINCTIVE KNOWLEDGE OF GOD</a:t>
            </a:r>
            <a:endParaRPr lang="en-US" sz="40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3221" y="3254828"/>
            <a:ext cx="3341915" cy="1524000"/>
          </a:xfrm>
        </p:spPr>
        <p:txBody>
          <a:bodyPr>
            <a:noAutofit/>
          </a:bodyPr>
          <a:lstStyle/>
          <a:p>
            <a:r>
              <a:rPr lang="en-US" sz="2400" b="1" dirty="0" smtClean="0">
                <a:latin typeface="Arial" panose="020B0604020202020204" pitchFamily="34" charset="0"/>
                <a:cs typeface="Arial" panose="020B0604020202020204" pitchFamily="34" charset="0"/>
              </a:rPr>
              <a:t>Listen to YOUR inner voice</a:t>
            </a:r>
          </a:p>
          <a:p>
            <a:r>
              <a:rPr lang="en-US" sz="2400" b="1" dirty="0" smtClean="0">
                <a:latin typeface="Arial" panose="020B0604020202020204" pitchFamily="34" charset="0"/>
                <a:cs typeface="Arial" panose="020B0604020202020204" pitchFamily="34" charset="0"/>
              </a:rPr>
              <a:t>God is a subconscious awareness</a:t>
            </a:r>
          </a:p>
          <a:p>
            <a:r>
              <a:rPr lang="en-US" sz="2400" b="1" dirty="0" smtClean="0">
                <a:latin typeface="Arial" panose="020B0604020202020204" pitchFamily="34" charset="0"/>
                <a:cs typeface="Arial" panose="020B0604020202020204" pitchFamily="34" charset="0"/>
              </a:rPr>
              <a:t>Prayer: an intensely earnest request</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856" y="6400800"/>
            <a:ext cx="870857" cy="308815"/>
          </a:xfrm>
          <a:prstGeom prst="rect">
            <a:avLst/>
          </a:prstGeom>
        </p:spPr>
      </p:pic>
    </p:spTree>
    <p:extLst>
      <p:ext uri="{BB962C8B-B14F-4D97-AF65-F5344CB8AC3E}">
        <p14:creationId xmlns:p14="http://schemas.microsoft.com/office/powerpoint/2010/main" val="7252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perfectworld.org/clipart/business/opportunity.png"/>
          <p:cNvPicPr>
            <a:picLocks noChangeAspect="1" noChangeArrowheads="1"/>
          </p:cNvPicPr>
          <p:nvPr/>
        </p:nvPicPr>
        <p:blipFill>
          <a:blip r:embed="rId2" cstate="screen"/>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04800" y="1524000"/>
            <a:ext cx="8305800" cy="762000"/>
          </a:xfrm>
        </p:spPr>
        <p:txBody>
          <a:bodyPr>
            <a:noAutofit/>
          </a:bodyPr>
          <a:lstStyle/>
          <a:p>
            <a:pPr algn="ctr"/>
            <a:r>
              <a:rPr lang="en-US" sz="6000" b="1" spc="100" dirty="0" smtClean="0">
                <a:solidFill>
                  <a:srgbClr val="FFFF00"/>
                </a:solidFill>
                <a:latin typeface="Arial" panose="020B0604020202020204" pitchFamily="34" charset="0"/>
                <a:cs typeface="Arial" panose="020B0604020202020204" pitchFamily="34" charset="0"/>
              </a:rPr>
              <a:t>SEIZE THE OPPORTUNITY</a:t>
            </a:r>
            <a:endParaRPr lang="en-US" sz="6000" b="1" spc="100"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228600" y="2590800"/>
            <a:ext cx="8915400" cy="3886200"/>
          </a:xfrm>
        </p:spPr>
        <p:txBody>
          <a:bodyPr>
            <a:normAutofit fontScale="55000" lnSpcReduction="20000"/>
          </a:bodyPr>
          <a:lstStyle/>
          <a:p>
            <a:pPr>
              <a:lnSpc>
                <a:spcPct val="200000"/>
              </a:lnSpc>
            </a:pPr>
            <a:r>
              <a:rPr lang="en-US" sz="3200" b="1" dirty="0" smtClean="0">
                <a:latin typeface="Arial" panose="020B0604020202020204" pitchFamily="34" charset="0"/>
                <a:cs typeface="Arial" panose="020B0604020202020204" pitchFamily="34" charset="0"/>
              </a:rPr>
              <a:t>‘</a:t>
            </a:r>
            <a:r>
              <a:rPr lang="en-US" sz="5900" b="1" dirty="0" smtClean="0">
                <a:latin typeface="Arial" panose="020B0604020202020204" pitchFamily="34" charset="0"/>
                <a:cs typeface="Arial" panose="020B0604020202020204" pitchFamily="34" charset="0"/>
              </a:rPr>
              <a:t>Opportunity’ is in the eye of the beholder</a:t>
            </a:r>
          </a:p>
          <a:p>
            <a:pPr>
              <a:lnSpc>
                <a:spcPct val="200000"/>
              </a:lnSpc>
            </a:pPr>
            <a:r>
              <a:rPr lang="en-US" sz="5900" b="1" dirty="0" smtClean="0">
                <a:latin typeface="Arial" panose="020B0604020202020204" pitchFamily="34" charset="0"/>
                <a:cs typeface="Arial" panose="020B0604020202020204" pitchFamily="34" charset="0"/>
              </a:rPr>
              <a:t>Positive perception</a:t>
            </a:r>
          </a:p>
          <a:p>
            <a:pPr>
              <a:lnSpc>
                <a:spcPct val="200000"/>
              </a:lnSpc>
            </a:pPr>
            <a:r>
              <a:rPr lang="en-US" sz="5900" b="1" dirty="0" smtClean="0">
                <a:latin typeface="Arial" panose="020B0604020202020204" pitchFamily="34" charset="0"/>
                <a:cs typeface="Arial" panose="020B0604020202020204" pitchFamily="34" charset="0"/>
              </a:rPr>
              <a:t>Spot opportunities as soon as they pop up</a:t>
            </a:r>
            <a:endParaRPr lang="en-US" sz="59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63095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017.jpg"/>
          <p:cNvPicPr>
            <a:picLocks noChangeAspect="1"/>
          </p:cNvPicPr>
          <p:nvPr/>
        </p:nvPicPr>
        <p:blipFill>
          <a:blip r:embed="rId2"/>
          <a:srcRect/>
          <a:stretch>
            <a:fillRect/>
          </a:stretch>
        </p:blipFill>
        <p:spPr>
          <a:xfrm>
            <a:off x="0" y="0"/>
            <a:ext cx="9144000" cy="6858000"/>
          </a:xfrm>
          <a:prstGeom prst="rect">
            <a:avLst/>
          </a:prstGeom>
        </p:spPr>
      </p:pic>
    </p:spTree>
    <p:extLst>
      <p:ext uri="{BB962C8B-B14F-4D97-AF65-F5344CB8AC3E}">
        <p14:creationId xmlns:p14="http://schemas.microsoft.com/office/powerpoint/2010/main" val="69812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ublic-domain-image.com/nature-landscape/garden-park/slides/path-on-peat-moor-in-sepia-colou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52400" y="609600"/>
            <a:ext cx="8820150" cy="609600"/>
          </a:xfrm>
        </p:spPr>
        <p:txBody>
          <a:bodyPr>
            <a:noAutofit/>
          </a:bodyPr>
          <a:lstStyle/>
          <a:p>
            <a:pPr algn="ctr"/>
            <a:r>
              <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PRAY TO FIND THE PATH TO SUCCESS</a:t>
            </a:r>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614" y="1578429"/>
            <a:ext cx="5992586" cy="2057400"/>
          </a:xfrm>
        </p:spPr>
        <p:txBody>
          <a:bodyPr>
            <a:noAutofit/>
          </a:bodyPr>
          <a:lstStyle/>
          <a:p>
            <a:pPr>
              <a:lnSpc>
                <a:spcPct val="200000"/>
              </a:lnSpc>
            </a:pPr>
            <a:r>
              <a:rPr lang="en-US"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Accept failures as temporary (and success too!)</a:t>
            </a:r>
          </a:p>
          <a:p>
            <a:pPr>
              <a:lnSpc>
                <a:spcPct val="200000"/>
              </a:lnSpc>
            </a:pPr>
            <a:r>
              <a:rPr lang="en-US"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Slow and steady…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6324600"/>
            <a:ext cx="870857" cy="308815"/>
          </a:xfrm>
          <a:prstGeom prst="rect">
            <a:avLst/>
          </a:prstGeom>
        </p:spPr>
      </p:pic>
    </p:spTree>
    <p:extLst>
      <p:ext uri="{BB962C8B-B14F-4D97-AF65-F5344CB8AC3E}">
        <p14:creationId xmlns:p14="http://schemas.microsoft.com/office/powerpoint/2010/main" val="242897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adiha.minhas\Desktop\2086641_23234fb0f8.jpg"/>
          <p:cNvPicPr>
            <a:picLocks noGrp="1" noChangeAspect="1" noChangeArrowheads="1"/>
          </p:cNvPicPr>
          <p:nvPr>
            <p:ph idx="1"/>
          </p:nvPr>
        </p:nvPicPr>
        <p:blipFill>
          <a:blip r:embed="rId2"/>
          <a:stretch>
            <a:fillRect/>
          </a:stretch>
        </p:blipFill>
        <p:spPr bwMode="auto">
          <a:xfrm>
            <a:off x="0" y="0"/>
            <a:ext cx="9144000" cy="6858000"/>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400800"/>
            <a:ext cx="870857" cy="308815"/>
          </a:xfrm>
          <a:prstGeom prst="rect">
            <a:avLst/>
          </a:prstGeom>
        </p:spPr>
      </p:pic>
    </p:spTree>
    <p:extLst>
      <p:ext uri="{BB962C8B-B14F-4D97-AF65-F5344CB8AC3E}">
        <p14:creationId xmlns:p14="http://schemas.microsoft.com/office/powerpoint/2010/main" val="235215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2964" y="258550"/>
            <a:ext cx="7688036" cy="1036850"/>
          </a:xfrm>
        </p:spPr>
        <p:txBody>
          <a:bodyPr>
            <a:noAutofit/>
          </a:bodyPr>
          <a:lstStyle/>
          <a:p>
            <a:r>
              <a:rPr lang="en-US" sz="4000" b="1" dirty="0">
                <a:solidFill>
                  <a:srgbClr val="FFFF00"/>
                </a:solidFill>
                <a:latin typeface="Arial" panose="020B0604020202020204" pitchFamily="34" charset="0"/>
                <a:cs typeface="Arial" panose="020B0604020202020204" pitchFamily="34" charset="0"/>
              </a:rPr>
              <a:t>THE </a:t>
            </a:r>
            <a:r>
              <a:rPr lang="en-US" sz="5400" b="1" i="1" dirty="0">
                <a:solidFill>
                  <a:srgbClr val="FFFF00"/>
                </a:solidFill>
                <a:latin typeface="Arial" panose="020B0604020202020204" pitchFamily="34" charset="0"/>
                <a:cs typeface="Arial" panose="020B0604020202020204" pitchFamily="34" charset="0"/>
              </a:rPr>
              <a:t>Up </a:t>
            </a:r>
            <a:r>
              <a:rPr lang="en-US" sz="5400" b="1" i="1" dirty="0" smtClean="0">
                <a:solidFill>
                  <a:srgbClr val="FFFF00"/>
                </a:solidFill>
                <a:latin typeface="Arial" panose="020B0604020202020204" pitchFamily="34" charset="0"/>
                <a:cs typeface="Arial" panose="020B0604020202020204" pitchFamily="34" charset="0"/>
              </a:rPr>
              <a:t>Lifting</a:t>
            </a:r>
            <a:r>
              <a:rPr lang="en-US" sz="4000" b="1" dirty="0" smtClean="0">
                <a:solidFill>
                  <a:srgbClr val="FFFF00"/>
                </a:solidFill>
                <a:latin typeface="Arial" panose="020B0604020202020204" pitchFamily="34" charset="0"/>
                <a:cs typeface="Arial" panose="020B0604020202020204" pitchFamily="34" charset="0"/>
              </a:rPr>
              <a:t> SALES </a:t>
            </a:r>
            <a:r>
              <a:rPr lang="en-US" sz="4000" b="1" dirty="0">
                <a:solidFill>
                  <a:srgbClr val="FFFF00"/>
                </a:solidFill>
                <a:latin typeface="Arial" panose="020B0604020202020204" pitchFamily="34" charset="0"/>
                <a:cs typeface="Arial" panose="020B0604020202020204" pitchFamily="34" charset="0"/>
              </a:rPr>
              <a:t>TRAINING</a:t>
            </a:r>
            <a:endParaRPr lang="en-US" sz="40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
        <p:nvSpPr>
          <p:cNvPr id="6" name="TextBox 5"/>
          <p:cNvSpPr txBox="1"/>
          <p:nvPr/>
        </p:nvSpPr>
        <p:spPr>
          <a:xfrm>
            <a:off x="302078" y="1981200"/>
            <a:ext cx="2865665" cy="1938992"/>
          </a:xfrm>
          <a:prstGeom prst="rect">
            <a:avLst/>
          </a:prstGeom>
          <a:noFill/>
        </p:spPr>
        <p:txBody>
          <a:bodyPr wrap="square" rtlCol="0">
            <a:spAutoFit/>
          </a:bodyPr>
          <a:lstStyle/>
          <a:p>
            <a:pPr algn="ctr"/>
            <a:r>
              <a:rPr lang="en-US" sz="6000" b="1" dirty="0" smtClean="0"/>
              <a:t>Good Selling !</a:t>
            </a:r>
            <a:endParaRPr lang="en-US" sz="6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531" y="3907972"/>
            <a:ext cx="1264020" cy="60960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7408" y="1563435"/>
            <a:ext cx="5339443" cy="4358394"/>
          </a:xfrm>
        </p:spPr>
      </p:pic>
      <p:sp>
        <p:nvSpPr>
          <p:cNvPr id="8" name="Content Placeholder 7"/>
          <p:cNvSpPr txBox="1">
            <a:spLocks/>
          </p:cNvSpPr>
          <p:nvPr/>
        </p:nvSpPr>
        <p:spPr>
          <a:xfrm>
            <a:off x="0" y="5998030"/>
            <a:ext cx="9086850" cy="968832"/>
          </a:xfrm>
          <a:prstGeom prst="rect">
            <a:avLst/>
          </a:prstGeom>
        </p:spPr>
        <p:txBody>
          <a:bodyPr vert="horz" lIns="91440" tIns="45720" rIns="91440" bIns="45720" rtlCol="0">
            <a:normAutofit fontScale="925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US" sz="1100" dirty="0" smtClean="0"/>
              <a:t>Disclaimer: The information contained in this presentation is intended solely for your personal reference. Such information is subject to change without notice, its accuracy is not guaranteed and it may not contain all material information concerning J.W. Owens.  The Company makes no representation regarding, and assumes no responsibility or liability for, the accuracy or completeness of, or any errors or omissions in, any information contained herein. In addition, the information contains white papers , presentation from others, industry material, public or shared  information from others and J.W. Owens that may reflect the his current views with respect to future events and performance. This presentation does not constitute an offer or invitation to purchase or subscribe or to provide any service or advice, and no part of it shall form the basis of or be relied upon in connection with any contract, commitment or decision in relation thereto.</a:t>
            </a:r>
          </a:p>
          <a:p>
            <a:endParaRPr lang="en-US" dirty="0"/>
          </a:p>
        </p:txBody>
      </p:sp>
      <p:sp>
        <p:nvSpPr>
          <p:cNvPr id="9" name="TextBox 8"/>
          <p:cNvSpPr txBox="1"/>
          <p:nvPr/>
        </p:nvSpPr>
        <p:spPr>
          <a:xfrm>
            <a:off x="57151" y="1543050"/>
            <a:ext cx="3371849" cy="646331"/>
          </a:xfrm>
          <a:prstGeom prst="rect">
            <a:avLst/>
          </a:prstGeom>
          <a:noFill/>
        </p:spPr>
        <p:txBody>
          <a:bodyPr wrap="square" rtlCol="0">
            <a:spAutoFit/>
          </a:bodyPr>
          <a:lstStyle/>
          <a:p>
            <a:pPr algn="ctr"/>
            <a:r>
              <a:rPr lang="en-US" b="1" dirty="0"/>
              <a:t>This is a series of </a:t>
            </a:r>
            <a:r>
              <a:rPr lang="en-US" b="1" dirty="0" smtClean="0"/>
              <a:t>Training </a:t>
            </a:r>
            <a:r>
              <a:rPr lang="en-US" b="1" dirty="0"/>
              <a:t>for your </a:t>
            </a:r>
            <a:r>
              <a:rPr lang="en-US" b="1" dirty="0" smtClean="0"/>
              <a:t>Management TEAM</a:t>
            </a:r>
            <a:endParaRPr lang="en-US" b="1" dirty="0"/>
          </a:p>
        </p:txBody>
      </p:sp>
      <p:sp>
        <p:nvSpPr>
          <p:cNvPr id="10" name="TextBox 9"/>
          <p:cNvSpPr txBox="1"/>
          <p:nvPr/>
        </p:nvSpPr>
        <p:spPr>
          <a:xfrm>
            <a:off x="312964" y="4572000"/>
            <a:ext cx="3192236" cy="646331"/>
          </a:xfrm>
          <a:prstGeom prst="rect">
            <a:avLst/>
          </a:prstGeom>
          <a:noFill/>
        </p:spPr>
        <p:txBody>
          <a:bodyPr wrap="square" rtlCol="0">
            <a:spAutoFit/>
          </a:bodyPr>
          <a:lstStyle/>
          <a:p>
            <a:pPr algn="ctr"/>
            <a:r>
              <a:rPr lang="en-US" b="1" dirty="0" smtClean="0"/>
              <a:t>J.W. Owens - 561-372-5922 results.jwowens@gmail.com </a:t>
            </a:r>
            <a:endParaRPr lang="en-US" b="1" dirty="0"/>
          </a:p>
        </p:txBody>
      </p:sp>
      <p:sp>
        <p:nvSpPr>
          <p:cNvPr id="12" name="TextBox 11"/>
          <p:cNvSpPr txBox="1"/>
          <p:nvPr/>
        </p:nvSpPr>
        <p:spPr>
          <a:xfrm>
            <a:off x="630621" y="5334000"/>
            <a:ext cx="2569779" cy="646331"/>
          </a:xfrm>
          <a:prstGeom prst="rect">
            <a:avLst/>
          </a:prstGeom>
          <a:noFill/>
        </p:spPr>
        <p:txBody>
          <a:bodyPr wrap="square" rtlCol="0">
            <a:spAutoFit/>
          </a:bodyPr>
          <a:lstStyle/>
          <a:p>
            <a:pPr algn="ctr"/>
            <a:r>
              <a:rPr lang="en-US" b="1" dirty="0" smtClean="0">
                <a:solidFill>
                  <a:srgbClr val="0070C0"/>
                </a:solidFill>
                <a:latin typeface="Bodoni MT" panose="02070603080606020203" pitchFamily="18" charset="0"/>
              </a:rPr>
              <a:t>A Management Perspective 303 Series</a:t>
            </a:r>
            <a:endParaRPr lang="en-US" b="1"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301928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533400"/>
            <a:ext cx="8229600" cy="609600"/>
          </a:xfrm>
        </p:spPr>
        <p:txBody>
          <a:bodyPr>
            <a:noAutofit/>
          </a:bodyPr>
          <a:lstStyle/>
          <a:p>
            <a:pPr algn="ctr"/>
            <a:r>
              <a:rPr lang="en-US" sz="4800" b="1" dirty="0" smtClean="0">
                <a:solidFill>
                  <a:srgbClr val="FFFF00"/>
                </a:solidFill>
                <a:latin typeface="Arial" panose="020B0604020202020204" pitchFamily="34" charset="0"/>
                <a:cs typeface="Arial" panose="020B0604020202020204" pitchFamily="34" charset="0"/>
              </a:rPr>
              <a:t>BECOMING A NEW PERSON </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2272" y="1600200"/>
            <a:ext cx="3133184" cy="2438400"/>
          </a:xfrm>
        </p:spPr>
        <p:txBody>
          <a:bodyPr>
            <a:normAutofit fontScale="25000" lnSpcReduction="20000"/>
          </a:bodyPr>
          <a:lstStyle/>
          <a:p>
            <a:r>
              <a:rPr lang="en-US" sz="9600" b="1" dirty="0" smtClean="0">
                <a:solidFill>
                  <a:schemeClr val="tx2"/>
                </a:solidFill>
                <a:latin typeface="Arial" panose="020B0604020202020204" pitchFamily="34" charset="0"/>
                <a:cs typeface="Arial" panose="020B0604020202020204" pitchFamily="34" charset="0"/>
              </a:rPr>
              <a:t>Walk tall amongst men</a:t>
            </a:r>
          </a:p>
          <a:p>
            <a:pPr>
              <a:buNone/>
            </a:pPr>
            <a:endParaRPr lang="en-US" sz="9600" b="1" dirty="0" smtClean="0">
              <a:solidFill>
                <a:schemeClr val="tx2"/>
              </a:solidFill>
              <a:latin typeface="Arial" panose="020B0604020202020204" pitchFamily="34" charset="0"/>
              <a:cs typeface="Arial" panose="020B0604020202020204" pitchFamily="34" charset="0"/>
            </a:endParaRPr>
          </a:p>
          <a:p>
            <a:r>
              <a:rPr lang="en-US" sz="9600" b="1" dirty="0" smtClean="0">
                <a:solidFill>
                  <a:schemeClr val="tx2"/>
                </a:solidFill>
                <a:latin typeface="Arial" panose="020B0604020202020204" pitchFamily="34" charset="0"/>
                <a:cs typeface="Arial" panose="020B0604020202020204" pitchFamily="34" charset="0"/>
              </a:rPr>
              <a:t>Become a new person, believe that YOU are a new man with a new life </a:t>
            </a:r>
          </a:p>
          <a:p>
            <a:pPr>
              <a:buNone/>
            </a:pPr>
            <a:endParaRPr lang="en-US" sz="9600" b="1" dirty="0" smtClean="0">
              <a:solidFill>
                <a:schemeClr val="tx2"/>
              </a:solidFill>
              <a:latin typeface="Arial" panose="020B0604020202020204" pitchFamily="34" charset="0"/>
              <a:cs typeface="Arial" panose="020B0604020202020204" pitchFamily="34" charset="0"/>
            </a:endParaRPr>
          </a:p>
          <a:p>
            <a:r>
              <a:rPr lang="en-US" sz="9600" b="1" dirty="0" smtClean="0">
                <a:solidFill>
                  <a:schemeClr val="tx2"/>
                </a:solidFill>
                <a:latin typeface="Arial" panose="020B0604020202020204" pitchFamily="34" charset="0"/>
                <a:cs typeface="Arial" panose="020B0604020202020204" pitchFamily="34" charset="0"/>
              </a:rPr>
              <a:t>Though YOU may encounter obstacles in the new life, but do not let it deter YOU from working</a:t>
            </a:r>
          </a:p>
          <a:p>
            <a:endParaRPr lang="en-US" dirty="0">
              <a:solidFill>
                <a:schemeClr val="bg1"/>
              </a:solidFill>
            </a:endParaRPr>
          </a:p>
        </p:txBody>
      </p:sp>
      <p:pic>
        <p:nvPicPr>
          <p:cNvPr id="4" name="Picture 2" descr="Image number: 200019726-001"/>
          <p:cNvPicPr>
            <a:picLocks noChangeAspect="1" noChangeArrowheads="1"/>
          </p:cNvPicPr>
          <p:nvPr/>
        </p:nvPicPr>
        <p:blipFill>
          <a:blip r:embed="rId2" cstate="screen"/>
          <a:stretch>
            <a:fillRect/>
          </a:stretch>
        </p:blipFill>
        <p:spPr bwMode="auto">
          <a:xfrm>
            <a:off x="3590384" y="1524000"/>
            <a:ext cx="5553617" cy="5334000"/>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94350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2572</Words>
  <Application>Microsoft Office PowerPoint</Application>
  <PresentationFormat>On-screen Show (4:3)</PresentationFormat>
  <Paragraphs>386</Paragraphs>
  <Slides>85</Slides>
  <Notes>1</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THE Up Lifting  SALES TRAINING</vt:lpstr>
      <vt:lpstr>SUCCESS HABITS </vt:lpstr>
      <vt:lpstr>STARTING FRESH </vt:lpstr>
      <vt:lpstr>CHOOSE AN OPPORTUNITY OR DESPAIR </vt:lpstr>
      <vt:lpstr>WORK WITH WHAT  YOU HAVE </vt:lpstr>
      <vt:lpstr>DIFFERENCE BETWEEN SUCCESS AND FAILURE </vt:lpstr>
      <vt:lpstr>SUBSTITUTING VS. OMITTING HABITS </vt:lpstr>
      <vt:lpstr>COMMITMENT TO BUILD DAILY </vt:lpstr>
      <vt:lpstr>BECOMING A NEW PERSON </vt:lpstr>
      <vt:lpstr>LOVE</vt:lpstr>
      <vt:lpstr>PEOPLE’S SKILL  </vt:lpstr>
      <vt:lpstr>LOVE – OFFENSIVE  WEAPON </vt:lpstr>
      <vt:lpstr>THE CONSUMER DEFENSE SYSTEM </vt:lpstr>
      <vt:lpstr>THE ART OF SPOTTING  HIDDEN BENEFITS </vt:lpstr>
      <vt:lpstr>PERSUASIVE POWER OF PRAISE </vt:lpstr>
      <vt:lpstr>THE CONFRONTATIONAL ATTITUDES </vt:lpstr>
      <vt:lpstr>A PRACTICAL EXERCISE </vt:lpstr>
      <vt:lpstr>  PERSISTENCE </vt:lpstr>
      <vt:lpstr>PowerPoint Presentation</vt:lpstr>
      <vt:lpstr>IMPORTANCE OF PERSISTENCE</vt:lpstr>
      <vt:lpstr>WORDS OF FOOLS</vt:lpstr>
      <vt:lpstr>PowerPoint Presentation</vt:lpstr>
      <vt:lpstr>PowerPoint Presentation</vt:lpstr>
      <vt:lpstr>IMPORTANCE OF PERSISTENCE</vt:lpstr>
      <vt:lpstr>IGNORE REJECTION</vt:lpstr>
      <vt:lpstr>TEST OF BRAVERY</vt:lpstr>
      <vt:lpstr>ACCEPTING CHALLENGES</vt:lpstr>
      <vt:lpstr>BE THE LION NOT A LAMB</vt:lpstr>
      <vt:lpstr>THE SECRET OF SALES SUCCESS</vt:lpstr>
      <vt:lpstr>THE DARK SIDE OF SUCCESS</vt:lpstr>
      <vt:lpstr>  SELF ESTEEM </vt:lpstr>
      <vt:lpstr>YOU ARE UNIQUE!</vt:lpstr>
      <vt:lpstr>YOU ARE UNIQUE!</vt:lpstr>
      <vt:lpstr>YOU ARE DIVERSE!</vt:lpstr>
      <vt:lpstr>YOU ARE COMPETENT!</vt:lpstr>
      <vt:lpstr>YOU HAVE UNTAPPED POTENTIAL!</vt:lpstr>
      <vt:lpstr>YOU ARE A WINNER!</vt:lpstr>
      <vt:lpstr>YOU ARE EQUIPPED WITH THE PRODUCT KNOWLEDGE</vt:lpstr>
      <vt:lpstr>PowerPoint Presentation</vt:lpstr>
      <vt:lpstr>PowerPoint Presentation</vt:lpstr>
      <vt:lpstr>PowerPoint Presentation</vt:lpstr>
      <vt:lpstr>YOU CAN SEE AN OPPORTUNITY IN  ALL OPPOSITIONS</vt:lpstr>
      <vt:lpstr>TIME</vt:lpstr>
      <vt:lpstr>PowerPoint Presentation</vt:lpstr>
      <vt:lpstr>LIVE IN THE PRESENT</vt:lpstr>
      <vt:lpstr>PERSPECTIVE ON YESTERDAY</vt:lpstr>
      <vt:lpstr>Treasuring the Present</vt:lpstr>
      <vt:lpstr>BATTLING TIME KILLERS</vt:lpstr>
      <vt:lpstr>THE APPRECIATED VALUE OF TODAY</vt:lpstr>
      <vt:lpstr>EMOTIONS</vt:lpstr>
      <vt:lpstr>PowerPoint Presentation</vt:lpstr>
      <vt:lpstr>PowerPoint Presentation</vt:lpstr>
      <vt:lpstr>UNDERSTAND YOUR EMOTIONS</vt:lpstr>
      <vt:lpstr>PowerPoint Presentation</vt:lpstr>
      <vt:lpstr>THOUGHT CONTROL</vt:lpstr>
      <vt:lpstr>TOLERANCE FOR MOODY PEOPLE</vt:lpstr>
      <vt:lpstr>IMMUNITY TO REJECTION</vt:lpstr>
      <vt:lpstr>PowerPoint Presentation</vt:lpstr>
      <vt:lpstr>PowerPoint Presentation</vt:lpstr>
      <vt:lpstr>HUMOR</vt:lpstr>
      <vt:lpstr>PowerPoint Presentation</vt:lpstr>
      <vt:lpstr>LAUGHTER EFFECTS PHYSICAL CONDITIONS</vt:lpstr>
      <vt:lpstr>THE ABILITY TO LAUGH AT YOURSELF</vt:lpstr>
      <vt:lpstr>LAUGHING IN THE FACE OF ADVERSITY</vt:lpstr>
      <vt:lpstr>EXCHANGING SMILES FOR GOLD</vt:lpstr>
      <vt:lpstr>PROGRESS</vt:lpstr>
      <vt:lpstr>GOAL SETTING</vt:lpstr>
      <vt:lpstr>PowerPoint Presentation</vt:lpstr>
      <vt:lpstr>DO’s</vt:lpstr>
      <vt:lpstr>DON’Ts</vt:lpstr>
      <vt:lpstr>PowerPoint Presentation</vt:lpstr>
      <vt:lpstr>ACTION</vt:lpstr>
      <vt:lpstr>PowerPoint Presentation</vt:lpstr>
      <vt:lpstr>CAUSE OF PROCRASTINATION</vt:lpstr>
      <vt:lpstr>CONQUERING THE BUTTERFLIES</vt:lpstr>
      <vt:lpstr>DEVELOP THE ACTION HABIT</vt:lpstr>
      <vt:lpstr>HUNGER MOTIVATES YOU TO ACT</vt:lpstr>
      <vt:lpstr>PRAYER</vt:lpstr>
      <vt:lpstr>PowerPoint Presentation</vt:lpstr>
      <vt:lpstr>THE INSTINCTIVE KNOWLEDGE OF GOD</vt:lpstr>
      <vt:lpstr>SEIZE THE OPPORTUNITY</vt:lpstr>
      <vt:lpstr>PowerPoint Presentation</vt:lpstr>
      <vt:lpstr>PRAY TO FIND THE PATH TO SUCCESS</vt:lpstr>
      <vt:lpstr>PowerPoint Presentation</vt:lpstr>
      <vt:lpstr>THE Up Lifting SALES TRAINING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List of Presentations</dc:title>
  <dc:creator>JW Owens</dc:creator>
  <cp:lastModifiedBy>JW Owens</cp:lastModifiedBy>
  <cp:revision>12</cp:revision>
  <dcterms:created xsi:type="dcterms:W3CDTF">2019-02-07T22:26:28Z</dcterms:created>
  <dcterms:modified xsi:type="dcterms:W3CDTF">2019-02-23T18:06:21Z</dcterms:modified>
</cp:coreProperties>
</file>