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8" r:id="rId3"/>
    <p:sldId id="301" r:id="rId4"/>
    <p:sldId id="260" r:id="rId5"/>
    <p:sldId id="302" r:id="rId6"/>
    <p:sldId id="304" r:id="rId7"/>
    <p:sldId id="261" r:id="rId8"/>
    <p:sldId id="305" r:id="rId9"/>
    <p:sldId id="306" r:id="rId10"/>
    <p:sldId id="307" r:id="rId11"/>
    <p:sldId id="303" r:id="rId12"/>
    <p:sldId id="263" r:id="rId13"/>
    <p:sldId id="25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BFB08-62EA-42D1-B198-6F988B2D7702}" type="datetimeFigureOut">
              <a:rPr lang="en-US" smtClean="0"/>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E7A97-58DD-4C64-88AA-DBFF7D3F8599}" type="slidenum">
              <a:rPr lang="en-US" smtClean="0"/>
              <a:t>‹#›</a:t>
            </a:fld>
            <a:endParaRPr lang="en-US"/>
          </a:p>
        </p:txBody>
      </p:sp>
    </p:spTree>
    <p:extLst>
      <p:ext uri="{BB962C8B-B14F-4D97-AF65-F5344CB8AC3E}">
        <p14:creationId xmlns:p14="http://schemas.microsoft.com/office/powerpoint/2010/main" val="204849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8789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6929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603438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3"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213537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573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7488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1130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71BAC-B20C-4502-874F-C3F2184EF9EB}"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85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71BAC-B20C-4502-874F-C3F2184EF9EB}"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73351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1BAC-B20C-4502-874F-C3F2184EF9EB}"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522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479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83183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71BAC-B20C-4502-874F-C3F2184EF9EB}" type="datetimeFigureOut">
              <a:rPr lang="en-US" smtClean="0"/>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74375-F5CB-4601-9F40-DBA15B5354C6}" type="slidenum">
              <a:rPr lang="en-US" smtClean="0"/>
              <a:t>‹#›</a:t>
            </a:fld>
            <a:endParaRPr lang="en-US"/>
          </a:p>
        </p:txBody>
      </p:sp>
    </p:spTree>
    <p:extLst>
      <p:ext uri="{BB962C8B-B14F-4D97-AF65-F5344CB8AC3E}">
        <p14:creationId xmlns:p14="http://schemas.microsoft.com/office/powerpoint/2010/main" val="1908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347" r="347"/>
          <a:stretch>
            <a:fillRect/>
          </a:stretch>
        </p:blipFill>
        <p:spPr/>
      </p:pic>
      <p:sp>
        <p:nvSpPr>
          <p:cNvPr id="4" name="Rectangle 3"/>
          <p:cNvSpPr/>
          <p:nvPr/>
        </p:nvSpPr>
        <p:spPr>
          <a:xfrm>
            <a:off x="76200" y="787401"/>
            <a:ext cx="4648200" cy="172719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 y="1492587"/>
            <a:ext cx="4639656" cy="992279"/>
          </a:xfrm>
        </p:spPr>
        <p:txBody>
          <a:bodyPr>
            <a:noAutofit/>
          </a:bodyPr>
          <a:lstStyle/>
          <a:p>
            <a:pPr algn="ctr"/>
            <a:r>
              <a:rPr lang="en-US" sz="3600" b="1" dirty="0">
                <a:solidFill>
                  <a:srgbClr val="FFFF00"/>
                </a:solidFill>
              </a:rPr>
              <a:t>How to Conquer Common Sales Objections in 6 Steps</a:t>
            </a:r>
          </a:p>
        </p:txBody>
      </p:sp>
      <p:sp>
        <p:nvSpPr>
          <p:cNvPr id="3" name="Subtitle 2"/>
          <p:cNvSpPr>
            <a:spLocks noGrp="1"/>
          </p:cNvSpPr>
          <p:nvPr>
            <p:ph type="subTitle" idx="1"/>
          </p:nvPr>
        </p:nvSpPr>
        <p:spPr>
          <a:xfrm>
            <a:off x="685800" y="3810000"/>
            <a:ext cx="3840480" cy="1600200"/>
          </a:xfrm>
        </p:spPr>
        <p:txBody>
          <a:bodyPr/>
          <a:lstStyle/>
          <a:p>
            <a:r>
              <a:rPr lang="en-US" dirty="0" smtClean="0">
                <a:solidFill>
                  <a:schemeClr val="tx2"/>
                </a:solidFill>
              </a:rPr>
              <a:t>Presented by J.W. Owens</a:t>
            </a:r>
            <a:endParaRPr lang="en-US" dirty="0">
              <a:solidFill>
                <a:schemeClr val="tx2"/>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1856" y="4419600"/>
            <a:ext cx="1343025" cy="47625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96522" y="6517822"/>
            <a:ext cx="671513" cy="238125"/>
          </a:xfrm>
          <a:prstGeom prst="rect">
            <a:avLst/>
          </a:prstGeom>
        </p:spPr>
      </p:pic>
      <p:sp>
        <p:nvSpPr>
          <p:cNvPr id="8" name="TextBox 7"/>
          <p:cNvSpPr txBox="1"/>
          <p:nvPr/>
        </p:nvSpPr>
        <p:spPr>
          <a:xfrm>
            <a:off x="767445" y="3034393"/>
            <a:ext cx="3371849" cy="523220"/>
          </a:xfrm>
          <a:prstGeom prst="rect">
            <a:avLst/>
          </a:prstGeom>
          <a:noFill/>
        </p:spPr>
        <p:txBody>
          <a:bodyPr wrap="square" rtlCol="0">
            <a:spAutoFit/>
          </a:bodyPr>
          <a:lstStyle/>
          <a:p>
            <a:pPr algn="ctr"/>
            <a:r>
              <a:rPr lang="en-US" sz="1400" b="1" dirty="0">
                <a:solidFill>
                  <a:schemeClr val="tx2"/>
                </a:solidFill>
              </a:rPr>
              <a:t>This is a series of </a:t>
            </a:r>
            <a:r>
              <a:rPr lang="en-US" sz="1400" b="1" dirty="0" smtClean="0">
                <a:solidFill>
                  <a:schemeClr val="tx2"/>
                </a:solidFill>
              </a:rPr>
              <a:t>Training </a:t>
            </a:r>
            <a:r>
              <a:rPr lang="en-US" sz="1400" b="1" dirty="0">
                <a:solidFill>
                  <a:schemeClr val="tx2"/>
                </a:solidFill>
              </a:rPr>
              <a:t>for your </a:t>
            </a:r>
            <a:r>
              <a:rPr lang="en-US" sz="1400" b="1" dirty="0" smtClean="0">
                <a:solidFill>
                  <a:schemeClr val="tx2"/>
                </a:solidFill>
              </a:rPr>
              <a:t>Management TEAM</a:t>
            </a:r>
            <a:endParaRPr lang="en-US" sz="1400" b="1" dirty="0">
              <a:solidFill>
                <a:schemeClr val="tx2"/>
              </a:solidFill>
            </a:endParaRPr>
          </a:p>
        </p:txBody>
      </p:sp>
      <p:sp>
        <p:nvSpPr>
          <p:cNvPr id="9" name="Rectangle 8"/>
          <p:cNvSpPr/>
          <p:nvPr/>
        </p:nvSpPr>
        <p:spPr>
          <a:xfrm>
            <a:off x="6629399" y="6426653"/>
            <a:ext cx="2438637" cy="431347"/>
          </a:xfrm>
          <a:prstGeom prst="rect">
            <a:avLst/>
          </a:prstGeom>
          <a:solidFill>
            <a:schemeClr val="tx1"/>
          </a:solidFill>
          <a:ln>
            <a:solidFill>
              <a:srgbClr val="8B3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Management </a:t>
            </a:r>
            <a:r>
              <a:rPr lang="en-US" sz="1200" b="1" smtClean="0">
                <a:solidFill>
                  <a:srgbClr val="FFFF00"/>
                </a:solidFill>
              </a:rPr>
              <a:t>– </a:t>
            </a:r>
            <a:r>
              <a:rPr lang="en-US" sz="1200" b="1" smtClean="0">
                <a:solidFill>
                  <a:srgbClr val="FFFF00"/>
                </a:solidFill>
              </a:rPr>
              <a:t>JWO 320</a:t>
            </a:r>
            <a:endParaRPr lang="en-US" sz="1200" b="1" dirty="0">
              <a:solidFill>
                <a:srgbClr val="FFFF00"/>
              </a:solidFill>
            </a:endParaRPr>
          </a:p>
        </p:txBody>
      </p:sp>
      <p:sp>
        <p:nvSpPr>
          <p:cNvPr id="12" name="TextBox 11"/>
          <p:cNvSpPr txBox="1"/>
          <p:nvPr/>
        </p:nvSpPr>
        <p:spPr>
          <a:xfrm>
            <a:off x="1039210" y="6153159"/>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a:t>
            </a:r>
            <a:r>
              <a:rPr lang="en-US" b="1" smtClean="0">
                <a:solidFill>
                  <a:srgbClr val="0070C0"/>
                </a:solidFill>
                <a:latin typeface="Bodoni MT" panose="02070603080606020203" pitchFamily="18" charset="0"/>
              </a:rPr>
              <a:t>Perspective 303 </a:t>
            </a:r>
            <a:r>
              <a:rPr lang="en-US" b="1" dirty="0" smtClean="0">
                <a:solidFill>
                  <a:srgbClr val="0070C0"/>
                </a:solidFill>
                <a:latin typeface="Bodoni MT" panose="02070603080606020203" pitchFamily="18" charset="0"/>
              </a:rPr>
              <a:t>Series</a:t>
            </a:r>
            <a:endParaRPr lang="en-US" b="1" dirty="0">
              <a:solidFill>
                <a:srgbClr val="0070C0"/>
              </a:solidFill>
              <a:latin typeface="Bodoni MT" panose="02070603080606020203" pitchFamily="18" charset="0"/>
            </a:endParaRPr>
          </a:p>
        </p:txBody>
      </p:sp>
      <p:sp>
        <p:nvSpPr>
          <p:cNvPr id="11" name="TextBox 10"/>
          <p:cNvSpPr txBox="1"/>
          <p:nvPr/>
        </p:nvSpPr>
        <p:spPr>
          <a:xfrm>
            <a:off x="873579" y="163286"/>
            <a:ext cx="3355522" cy="369332"/>
          </a:xfrm>
          <a:prstGeom prst="rect">
            <a:avLst/>
          </a:prstGeom>
          <a:noFill/>
        </p:spPr>
        <p:txBody>
          <a:bodyPr wrap="square" rtlCol="0">
            <a:spAutoFit/>
          </a:body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9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sz="4000" b="1" dirty="0" smtClean="0">
                <a:solidFill>
                  <a:srgbClr val="FFFF00"/>
                </a:solidFill>
              </a:rPr>
              <a:t>How to Conquer Common Sales Objections in 6 Steps</a:t>
            </a:r>
            <a:endParaRPr lang="en-US" sz="4000" b="1" dirty="0">
              <a:solidFill>
                <a:srgbClr val="FFFF00"/>
              </a:solidFill>
            </a:endParaRPr>
          </a:p>
        </p:txBody>
      </p:sp>
      <p:sp>
        <p:nvSpPr>
          <p:cNvPr id="8" name="Content Placeholder 7"/>
          <p:cNvSpPr>
            <a:spLocks noGrp="1"/>
          </p:cNvSpPr>
          <p:nvPr>
            <p:ph idx="1"/>
          </p:nvPr>
        </p:nvSpPr>
        <p:spPr>
          <a:xfrm>
            <a:off x="0" y="1295400"/>
            <a:ext cx="9144000" cy="5562600"/>
          </a:xfrm>
        </p:spPr>
        <p:txBody>
          <a:bodyPr>
            <a:normAutofit fontScale="92500" lnSpcReduction="20000"/>
          </a:bodyPr>
          <a:lstStyle/>
          <a:p>
            <a:pPr marL="0" indent="0">
              <a:buNone/>
            </a:pPr>
            <a:r>
              <a:rPr lang="en-US" b="1" dirty="0" smtClean="0"/>
              <a:t>6 </a:t>
            </a:r>
            <a:r>
              <a:rPr lang="en-US" b="1" dirty="0"/>
              <a:t>Steps for Handling Objections </a:t>
            </a:r>
          </a:p>
          <a:p>
            <a:r>
              <a:rPr lang="en-US" b="1" dirty="0"/>
              <a:t>Listen:</a:t>
            </a:r>
            <a:r>
              <a:rPr lang="en-US" dirty="0"/>
              <a:t> Listen carefully to the objection. </a:t>
            </a:r>
          </a:p>
          <a:p>
            <a:r>
              <a:rPr lang="en-US" b="1" dirty="0"/>
              <a:t>Validate: </a:t>
            </a:r>
            <a:r>
              <a:rPr lang="en-US" dirty="0"/>
              <a:t>Make a statement of validation to show you listened. </a:t>
            </a:r>
          </a:p>
          <a:p>
            <a:r>
              <a:rPr lang="en-US" b="1" dirty="0"/>
              <a:t>Ask:</a:t>
            </a:r>
            <a:r>
              <a:rPr lang="en-US" dirty="0"/>
              <a:t> Confirm your understanding of the objection by asking a clarifying question. </a:t>
            </a:r>
          </a:p>
          <a:p>
            <a:r>
              <a:rPr lang="en-US" b="1" dirty="0"/>
              <a:t>Solve:</a:t>
            </a:r>
            <a:r>
              <a:rPr lang="en-US" dirty="0"/>
              <a:t> Answer objections with the appropriate solution. </a:t>
            </a:r>
          </a:p>
          <a:p>
            <a:r>
              <a:rPr lang="en-US" b="1" dirty="0"/>
              <a:t>Confirm:</a:t>
            </a:r>
            <a:r>
              <a:rPr lang="en-US" dirty="0"/>
              <a:t> Confirm that your solution covers their objection. </a:t>
            </a:r>
          </a:p>
          <a:p>
            <a:r>
              <a:rPr lang="en-US" b="1" dirty="0"/>
              <a:t>Move on:</a:t>
            </a:r>
            <a:r>
              <a:rPr lang="en-US" dirty="0"/>
              <a:t> If the customer is open to the solution move on to the next step in the sales process. </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94022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sz="4000" b="1" dirty="0" smtClean="0">
                <a:solidFill>
                  <a:srgbClr val="FFFF00"/>
                </a:solidFill>
              </a:rPr>
              <a:t>How to Conquer Common Sales Objections in 6 Steps</a:t>
            </a:r>
            <a:endParaRPr lang="en-US" sz="4000" b="1" dirty="0">
              <a:solidFill>
                <a:srgbClr val="FFFF00"/>
              </a:solidFill>
            </a:endParaRPr>
          </a:p>
        </p:txBody>
      </p:sp>
      <p:sp>
        <p:nvSpPr>
          <p:cNvPr id="8" name="Content Placeholder 7"/>
          <p:cNvSpPr>
            <a:spLocks noGrp="1"/>
          </p:cNvSpPr>
          <p:nvPr>
            <p:ph idx="1"/>
          </p:nvPr>
        </p:nvSpPr>
        <p:spPr>
          <a:xfrm>
            <a:off x="0" y="1295400"/>
            <a:ext cx="9144000" cy="5562600"/>
          </a:xfrm>
        </p:spPr>
        <p:txBody>
          <a:bodyPr>
            <a:normAutofit/>
          </a:bodyPr>
          <a:lstStyle/>
          <a:p>
            <a:pPr marL="0" indent="0">
              <a:buNone/>
            </a:pPr>
            <a:r>
              <a:rPr lang="en-US" dirty="0" smtClean="0"/>
              <a:t>Most </a:t>
            </a:r>
            <a:r>
              <a:rPr lang="en-US" dirty="0"/>
              <a:t>salespeople skip from step 1 to step 4. </a:t>
            </a:r>
            <a:endParaRPr lang="en-US" dirty="0" smtClean="0"/>
          </a:p>
          <a:p>
            <a:pPr marL="0" indent="0">
              <a:buNone/>
            </a:pPr>
            <a:endParaRPr lang="en-US" dirty="0" smtClean="0"/>
          </a:p>
          <a:p>
            <a:pPr marL="0" indent="0">
              <a:buNone/>
            </a:pPr>
            <a:r>
              <a:rPr lang="en-US" dirty="0" smtClean="0"/>
              <a:t>This </a:t>
            </a:r>
            <a:r>
              <a:rPr lang="en-US" dirty="0"/>
              <a:t>often leads to them offering the wrong solution and getting another objection</a:t>
            </a:r>
            <a:r>
              <a:rPr lang="en-US" dirty="0" smtClean="0"/>
              <a:t>.</a:t>
            </a:r>
          </a:p>
          <a:p>
            <a:pPr marL="0" indent="0">
              <a:buNone/>
            </a:pPr>
            <a:r>
              <a:rPr lang="en-US" dirty="0" smtClean="0"/>
              <a:t> </a:t>
            </a:r>
          </a:p>
          <a:p>
            <a:pPr marL="0" indent="0">
              <a:buNone/>
            </a:pPr>
            <a:r>
              <a:rPr lang="en-US" b="1" dirty="0" smtClean="0"/>
              <a:t>Use </a:t>
            </a:r>
            <a:r>
              <a:rPr lang="en-US" b="1" dirty="0"/>
              <a:t>all 6 steps </a:t>
            </a:r>
            <a:r>
              <a:rPr lang="en-US" dirty="0"/>
              <a:t>to be sure </a:t>
            </a:r>
            <a:r>
              <a:rPr lang="en-US" b="1" dirty="0"/>
              <a:t>the prospect is satisfied</a:t>
            </a:r>
            <a:r>
              <a:rPr lang="en-US" dirty="0"/>
              <a:t> that </a:t>
            </a:r>
            <a:r>
              <a:rPr lang="en-US" b="1" dirty="0"/>
              <a:t>you can handle their business and deliver what you promise.  </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488143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sz="4000" b="1" dirty="0" smtClean="0">
                <a:solidFill>
                  <a:srgbClr val="FFFF00"/>
                </a:solidFill>
              </a:rPr>
              <a:t>How to Conquer Common Sales Objections in 6 Steps</a:t>
            </a:r>
            <a:endParaRPr lang="en-US" sz="4000" b="1" dirty="0">
              <a:solidFill>
                <a:srgbClr val="FFFF00"/>
              </a:solidFill>
            </a:endParaRPr>
          </a:p>
        </p:txBody>
      </p:sp>
      <p:sp>
        <p:nvSpPr>
          <p:cNvPr id="8" name="Content Placeholder 7"/>
          <p:cNvSpPr>
            <a:spLocks noGrp="1"/>
          </p:cNvSpPr>
          <p:nvPr>
            <p:ph idx="1"/>
          </p:nvPr>
        </p:nvSpPr>
        <p:spPr>
          <a:xfrm>
            <a:off x="0" y="1295400"/>
            <a:ext cx="9144000" cy="5562600"/>
          </a:xfrm>
        </p:spPr>
        <p:txBody>
          <a:bodyPr>
            <a:normAutofit lnSpcReduction="10000"/>
          </a:bodyPr>
          <a:lstStyle/>
          <a:p>
            <a:pPr marL="0" indent="0">
              <a:buNone/>
            </a:pPr>
            <a:r>
              <a:rPr lang="en-US" dirty="0"/>
              <a:t> </a:t>
            </a:r>
            <a:r>
              <a:rPr lang="en-US" dirty="0" smtClean="0"/>
              <a:t>In </a:t>
            </a:r>
            <a:r>
              <a:rPr lang="en-US" dirty="0"/>
              <a:t>conclusion, handling objections is something </a:t>
            </a:r>
            <a:r>
              <a:rPr lang="en-US" b="1" dirty="0"/>
              <a:t>you need to review with your team frequently. </a:t>
            </a:r>
            <a:endParaRPr lang="en-US" b="1" dirty="0" smtClean="0"/>
          </a:p>
          <a:p>
            <a:pPr marL="0" indent="0">
              <a:buNone/>
            </a:pPr>
            <a:r>
              <a:rPr lang="en-US" dirty="0" smtClean="0"/>
              <a:t>Your </a:t>
            </a:r>
            <a:r>
              <a:rPr lang="en-US" dirty="0"/>
              <a:t>team should be able to handle objections with ease.  </a:t>
            </a:r>
            <a:r>
              <a:rPr lang="en-US" b="1" dirty="0"/>
              <a:t>If they use the 6 steps</a:t>
            </a:r>
            <a:r>
              <a:rPr lang="en-US" dirty="0"/>
              <a:t>, not only will it be easier, they will provide the right solutions, making the prospect feel confident and the sale will progress more quickly.  </a:t>
            </a:r>
          </a:p>
          <a:p>
            <a:pPr marL="0" indent="0" algn="ctr">
              <a:buNone/>
            </a:pPr>
            <a:r>
              <a:rPr lang="en-US" sz="3600" b="1" dirty="0"/>
              <a:t>Objections are a natural part of the sales process. </a:t>
            </a:r>
            <a:endParaRPr lang="en-US" sz="3600" b="1" dirty="0" smtClean="0"/>
          </a:p>
          <a:p>
            <a:pPr marL="0" indent="0" algn="ctr">
              <a:buNone/>
            </a:pPr>
            <a:r>
              <a:rPr lang="en-US" sz="3600" b="1" dirty="0" smtClean="0"/>
              <a:t>Prepare </a:t>
            </a:r>
            <a:r>
              <a:rPr lang="en-US" sz="3600" b="1" dirty="0"/>
              <a:t>your team to be naturals at handling them.</a:t>
            </a:r>
            <a:r>
              <a:rPr lang="en-US" dirty="0"/>
              <a:t> </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206057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408" y="102734"/>
            <a:ext cx="7854043" cy="1268866"/>
          </a:xfrm>
          <a:solidFill>
            <a:schemeClr val="tx2">
              <a:lumMod val="75000"/>
            </a:schemeClr>
          </a:solidFill>
        </p:spPr>
        <p:txBody>
          <a:bodyPr>
            <a:noAutofit/>
          </a:bodyPr>
          <a:lstStyle/>
          <a:p>
            <a:r>
              <a:rPr lang="en-US" b="1" dirty="0">
                <a:solidFill>
                  <a:srgbClr val="FFFF00"/>
                </a:solidFill>
              </a:rPr>
              <a:t>How to Conquer Common Sales Objections in 6 Steps</a:t>
            </a:r>
            <a:endParaRPr lang="en-US"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TextBox 5"/>
          <p:cNvSpPr txBox="1"/>
          <p:nvPr/>
        </p:nvSpPr>
        <p:spPr>
          <a:xfrm>
            <a:off x="302078" y="2133600"/>
            <a:ext cx="2865665"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531" y="4038600"/>
            <a:ext cx="1264020" cy="609600"/>
          </a:xfrm>
          <a:prstGeom prst="rect">
            <a:avLst/>
          </a:prstGeom>
        </p:spPr>
      </p:pic>
      <p:sp>
        <p:nvSpPr>
          <p:cNvPr id="8" name="Content Placeholder 7"/>
          <p:cNvSpPr txBox="1">
            <a:spLocks/>
          </p:cNvSpPr>
          <p:nvPr/>
        </p:nvSpPr>
        <p:spPr>
          <a:xfrm>
            <a:off x="0" y="6044137"/>
            <a:ext cx="9144000" cy="875508"/>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57151" y="1543050"/>
            <a:ext cx="337184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TEAM</a:t>
            </a:r>
            <a:endParaRPr lang="en-US" b="1" dirty="0"/>
          </a:p>
        </p:txBody>
      </p:sp>
      <p:sp>
        <p:nvSpPr>
          <p:cNvPr id="10" name="TextBox 9"/>
          <p:cNvSpPr txBox="1"/>
          <p:nvPr/>
        </p:nvSpPr>
        <p:spPr>
          <a:xfrm>
            <a:off x="173429" y="4724400"/>
            <a:ext cx="3192236"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11"/>
          <p:cNvSpPr txBox="1"/>
          <p:nvPr/>
        </p:nvSpPr>
        <p:spPr>
          <a:xfrm>
            <a:off x="484658" y="5410200"/>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303 Series</a:t>
            </a:r>
            <a:endParaRPr lang="en-US" b="1" dirty="0">
              <a:solidFill>
                <a:srgbClr val="0070C0"/>
              </a:solidFill>
              <a:latin typeface="Bodoni MT" panose="02070603080606020203" pitchFamily="18" charset="0"/>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05200" y="1543050"/>
            <a:ext cx="5352041" cy="4324350"/>
          </a:xfrm>
        </p:spPr>
      </p:pic>
    </p:spTree>
    <p:extLst>
      <p:ext uri="{BB962C8B-B14F-4D97-AF65-F5344CB8AC3E}">
        <p14:creationId xmlns:p14="http://schemas.microsoft.com/office/powerpoint/2010/main" val="110736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sz="4000" b="1" dirty="0" smtClean="0">
                <a:solidFill>
                  <a:srgbClr val="FFFF00"/>
                </a:solidFill>
              </a:rPr>
              <a:t>How to Conquer Common Sales Objections in 6 Steps</a:t>
            </a:r>
            <a:endParaRPr lang="en-US" sz="4000" b="1" dirty="0">
              <a:solidFill>
                <a:srgbClr val="FFFF00"/>
              </a:solidFill>
            </a:endParaRPr>
          </a:p>
        </p:txBody>
      </p:sp>
      <p:sp>
        <p:nvSpPr>
          <p:cNvPr id="8" name="Content Placeholder 7"/>
          <p:cNvSpPr>
            <a:spLocks noGrp="1"/>
          </p:cNvSpPr>
          <p:nvPr>
            <p:ph idx="1"/>
          </p:nvPr>
        </p:nvSpPr>
        <p:spPr>
          <a:xfrm>
            <a:off x="0" y="1295400"/>
            <a:ext cx="9144000" cy="5562600"/>
          </a:xfrm>
        </p:spPr>
        <p:txBody>
          <a:bodyPr>
            <a:normAutofit/>
          </a:bodyPr>
          <a:lstStyle/>
          <a:p>
            <a:pPr marL="0" indent="0" algn="ctr">
              <a:buNone/>
            </a:pPr>
            <a:r>
              <a:rPr lang="en-US" sz="3600" dirty="0" smtClean="0"/>
              <a:t>Are </a:t>
            </a:r>
            <a:r>
              <a:rPr lang="en-US" sz="3600" dirty="0"/>
              <a:t>members of your </a:t>
            </a:r>
            <a:r>
              <a:rPr lang="en-US" sz="3600" b="1" dirty="0"/>
              <a:t>sales team having trouble closing deals because of </a:t>
            </a:r>
            <a:r>
              <a:rPr lang="en-US" sz="3600" b="1" dirty="0" smtClean="0"/>
              <a:t>the objections</a:t>
            </a:r>
            <a:r>
              <a:rPr lang="en-US" sz="3600" b="1" dirty="0"/>
              <a:t> your prospects raise</a:t>
            </a:r>
            <a:r>
              <a:rPr lang="en-US" sz="3600" b="1" dirty="0" smtClean="0"/>
              <a:t>?</a:t>
            </a:r>
          </a:p>
          <a:p>
            <a:pPr marL="0" indent="0">
              <a:buNone/>
            </a:pPr>
            <a:r>
              <a:rPr lang="en-US" dirty="0"/>
              <a:t> </a:t>
            </a:r>
          </a:p>
          <a:p>
            <a:pPr marL="0" indent="0" algn="ctr">
              <a:buNone/>
            </a:pPr>
            <a:r>
              <a:rPr lang="en-US" sz="2800" b="1" dirty="0"/>
              <a:t>Objections are a natural part of the sales process.</a:t>
            </a:r>
            <a:r>
              <a:rPr lang="en-US" sz="2800" dirty="0"/>
              <a:t> </a:t>
            </a:r>
            <a:endParaRPr lang="en-US" sz="2800" dirty="0" smtClean="0"/>
          </a:p>
          <a:p>
            <a:pPr marL="0" indent="0" algn="ctr">
              <a:buNone/>
            </a:pPr>
            <a:r>
              <a:rPr lang="en-US" sz="2800" dirty="0" smtClean="0"/>
              <a:t>When </a:t>
            </a:r>
            <a:r>
              <a:rPr lang="en-US" sz="2800" dirty="0"/>
              <a:t>you and the prospect are taking the steps </a:t>
            </a:r>
            <a:endParaRPr lang="en-US" sz="2800" dirty="0" smtClean="0"/>
          </a:p>
          <a:p>
            <a:pPr marL="0" indent="0" algn="ctr">
              <a:buNone/>
            </a:pPr>
            <a:r>
              <a:rPr lang="en-US" sz="2800" dirty="0" smtClean="0"/>
              <a:t>to </a:t>
            </a:r>
            <a:r>
              <a:rPr lang="en-US" sz="2800" dirty="0"/>
              <a:t>move forward in the sales process it’s natural that objections will arise. </a:t>
            </a:r>
            <a:endParaRPr lang="en-US" sz="2800" dirty="0" smtClean="0"/>
          </a:p>
          <a:p>
            <a:pPr marL="0" indent="0" algn="ctr">
              <a:buNone/>
            </a:pPr>
            <a:r>
              <a:rPr lang="en-US" sz="2800" b="1" dirty="0" smtClean="0"/>
              <a:t>They </a:t>
            </a:r>
            <a:r>
              <a:rPr lang="en-US" sz="2800" b="1" dirty="0"/>
              <a:t>are questions about whether it’s a fit, it will work, it’s affordable, valuable and if it’s the right choice. </a:t>
            </a: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220390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sz="4000" b="1" dirty="0" smtClean="0">
                <a:solidFill>
                  <a:srgbClr val="FFFF00"/>
                </a:solidFill>
              </a:rPr>
              <a:t>How to Conquer Common Sales Objections in 6 Steps</a:t>
            </a:r>
            <a:endParaRPr lang="en-US" sz="4000" b="1" dirty="0">
              <a:solidFill>
                <a:srgbClr val="FFFF00"/>
              </a:solidFill>
            </a:endParaRPr>
          </a:p>
        </p:txBody>
      </p:sp>
      <p:sp>
        <p:nvSpPr>
          <p:cNvPr id="8" name="Content Placeholder 7"/>
          <p:cNvSpPr>
            <a:spLocks noGrp="1"/>
          </p:cNvSpPr>
          <p:nvPr>
            <p:ph idx="1"/>
          </p:nvPr>
        </p:nvSpPr>
        <p:spPr>
          <a:xfrm>
            <a:off x="0" y="1295400"/>
            <a:ext cx="9144000" cy="5562600"/>
          </a:xfrm>
        </p:spPr>
        <p:txBody>
          <a:bodyPr>
            <a:normAutofit fontScale="77500" lnSpcReduction="20000"/>
          </a:bodyPr>
          <a:lstStyle/>
          <a:p>
            <a:pPr marL="0" indent="0">
              <a:buNone/>
            </a:pPr>
            <a:r>
              <a:rPr lang="en-US" b="1" dirty="0" smtClean="0"/>
              <a:t>What </a:t>
            </a:r>
            <a:r>
              <a:rPr lang="en-US" b="1" dirty="0"/>
              <a:t>are Objections? </a:t>
            </a:r>
          </a:p>
          <a:p>
            <a:r>
              <a:rPr lang="en-US" sz="3400" dirty="0"/>
              <a:t>Objections usually arise because either you or the prospect don’t have a full understanding of something important. People want to feel good about their purchases whether business or personal. They want to be sure they made the right decision. So sometimes an objection is really the prospect saying, </a:t>
            </a:r>
            <a:r>
              <a:rPr lang="en-US" sz="3400" b="1" i="1" dirty="0"/>
              <a:t>“Tell me why your product is so great, so I can feel good about my purchase.” </a:t>
            </a:r>
          </a:p>
          <a:p>
            <a:r>
              <a:rPr lang="en-US" sz="3400" dirty="0"/>
              <a:t>Most objections are legitimate and should be treated that way. Many salespeople talk about having to overcome objections. I always use the term </a:t>
            </a:r>
            <a:r>
              <a:rPr lang="en-US" sz="3400" b="1" dirty="0"/>
              <a:t>“handle” </a:t>
            </a:r>
            <a:r>
              <a:rPr lang="en-US" sz="3400" dirty="0"/>
              <a:t>instead. If I have an objection, I don’t want to </a:t>
            </a:r>
            <a:r>
              <a:rPr lang="en-US" sz="3400" b="1" dirty="0"/>
              <a:t>“overcome.” </a:t>
            </a:r>
            <a:r>
              <a:rPr lang="en-US" sz="3400" dirty="0"/>
              <a:t>I want to know how you will handle that objection and make sure the purchase is a good solution for me. </a:t>
            </a:r>
            <a:endParaRPr lang="en-US" sz="3400" dirty="0" smtClean="0"/>
          </a:p>
          <a:p>
            <a:r>
              <a:rPr lang="en-US" sz="3400" dirty="0" smtClean="0"/>
              <a:t>As </a:t>
            </a:r>
            <a:r>
              <a:rPr lang="en-US" sz="3400" dirty="0"/>
              <a:t>a prospect, this will tell me a lot about how you will respond in the future if I become a customer.</a:t>
            </a: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043354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sz="4000" b="1" dirty="0" smtClean="0">
                <a:solidFill>
                  <a:srgbClr val="FFFF00"/>
                </a:solidFill>
              </a:rPr>
              <a:t>How to Conquer Common Sales Objections in 6 Steps</a:t>
            </a:r>
            <a:endParaRPr lang="en-US" sz="4000" b="1" dirty="0">
              <a:solidFill>
                <a:srgbClr val="FFFF00"/>
              </a:solidFill>
            </a:endParaRPr>
          </a:p>
        </p:txBody>
      </p:sp>
      <p:sp>
        <p:nvSpPr>
          <p:cNvPr id="8" name="Content Placeholder 7"/>
          <p:cNvSpPr>
            <a:spLocks noGrp="1"/>
          </p:cNvSpPr>
          <p:nvPr>
            <p:ph idx="1"/>
          </p:nvPr>
        </p:nvSpPr>
        <p:spPr>
          <a:xfrm>
            <a:off x="0" y="1295400"/>
            <a:ext cx="9144000" cy="5562600"/>
          </a:xfrm>
        </p:spPr>
        <p:txBody>
          <a:bodyPr>
            <a:normAutofit lnSpcReduction="10000"/>
          </a:bodyPr>
          <a:lstStyle/>
          <a:p>
            <a:pPr marL="0" indent="0">
              <a:buNone/>
            </a:pPr>
            <a:r>
              <a:rPr lang="en-US" b="1" dirty="0" smtClean="0"/>
              <a:t>4 </a:t>
            </a:r>
            <a:r>
              <a:rPr lang="en-US" b="1" dirty="0"/>
              <a:t>Categories of Objections</a:t>
            </a:r>
            <a:r>
              <a:rPr lang="en-US" dirty="0"/>
              <a:t> </a:t>
            </a:r>
          </a:p>
          <a:p>
            <a:r>
              <a:rPr lang="en-US" dirty="0"/>
              <a:t>Objections usually fall into one of 4 categories: price, timing, product or something the prospect will not disclose to you. The 4th is something like</a:t>
            </a:r>
            <a:r>
              <a:rPr lang="en-US" dirty="0" smtClean="0"/>
              <a:t>,</a:t>
            </a:r>
          </a:p>
          <a:p>
            <a:pPr marL="0" indent="0">
              <a:buNone/>
            </a:pPr>
            <a:r>
              <a:rPr lang="en-US" b="1" i="1" dirty="0" smtClean="0"/>
              <a:t>“</a:t>
            </a:r>
            <a:r>
              <a:rPr lang="en-US" b="1" i="1" dirty="0"/>
              <a:t>My brother sells the same product and I need three quotes but I’m going to buy from him.” </a:t>
            </a:r>
            <a:r>
              <a:rPr lang="en-US" sz="4000" dirty="0"/>
              <a:t>Or,</a:t>
            </a:r>
            <a:r>
              <a:rPr lang="en-US" dirty="0"/>
              <a:t> </a:t>
            </a:r>
            <a:endParaRPr lang="en-US" dirty="0" smtClean="0"/>
          </a:p>
          <a:p>
            <a:pPr marL="0" indent="0">
              <a:buNone/>
            </a:pPr>
            <a:r>
              <a:rPr lang="en-US" b="1" i="1" dirty="0" smtClean="0"/>
              <a:t>“</a:t>
            </a:r>
            <a:r>
              <a:rPr lang="en-US" b="1" i="1" dirty="0"/>
              <a:t>I don’t like you, but I’m not going to tell you that so I will throw out some other objections.” </a:t>
            </a:r>
          </a:p>
          <a:p>
            <a:r>
              <a:rPr lang="en-US" b="1" dirty="0"/>
              <a:t>No doubt, you have come across all the common objections</a:t>
            </a:r>
            <a:r>
              <a:rPr lang="en-US" dirty="0"/>
              <a:t>; the next step is to make sure you have a </a:t>
            </a:r>
            <a:r>
              <a:rPr lang="en-US" b="1" dirty="0"/>
              <a:t>process for handling them</a:t>
            </a:r>
            <a:r>
              <a:rPr lang="en-US"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523302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sz="4000" b="1" dirty="0" smtClean="0">
                <a:solidFill>
                  <a:srgbClr val="FFFF00"/>
                </a:solidFill>
              </a:rPr>
              <a:t>How to Conquer Common Sales Objections in 6 Steps</a:t>
            </a:r>
            <a:endParaRPr lang="en-US" sz="4000" b="1" dirty="0">
              <a:solidFill>
                <a:srgbClr val="FFFF00"/>
              </a:solidFill>
            </a:endParaRPr>
          </a:p>
        </p:txBody>
      </p:sp>
      <p:sp>
        <p:nvSpPr>
          <p:cNvPr id="8" name="Content Placeholder 7"/>
          <p:cNvSpPr>
            <a:spLocks noGrp="1"/>
          </p:cNvSpPr>
          <p:nvPr>
            <p:ph idx="1"/>
          </p:nvPr>
        </p:nvSpPr>
        <p:spPr>
          <a:xfrm>
            <a:off x="0" y="1295400"/>
            <a:ext cx="9144000" cy="5562600"/>
          </a:xfrm>
        </p:spPr>
        <p:txBody>
          <a:bodyPr>
            <a:normAutofit fontScale="85000" lnSpcReduction="20000"/>
          </a:bodyPr>
          <a:lstStyle/>
          <a:p>
            <a:pPr marL="0" indent="0">
              <a:buNone/>
            </a:pPr>
            <a:r>
              <a:rPr lang="en-US" b="1" dirty="0" smtClean="0"/>
              <a:t>4 </a:t>
            </a:r>
            <a:r>
              <a:rPr lang="en-US" b="1" dirty="0"/>
              <a:t>Categories of Objections</a:t>
            </a:r>
            <a:r>
              <a:rPr lang="en-US" dirty="0"/>
              <a:t> </a:t>
            </a:r>
          </a:p>
          <a:p>
            <a:r>
              <a:rPr lang="en-US" dirty="0"/>
              <a:t>Objections usually fall into one of 4 categories: price, timing, product or something the prospect will not disclose to you. The 4th is something like, “My brother sells the same product and I need three quotes but I’m going to buy from him.” Or, “I don’t like you, but I’m not going to tell you that so I will throw out some other objections.” </a:t>
            </a:r>
          </a:p>
          <a:p>
            <a:r>
              <a:rPr lang="en-US" dirty="0"/>
              <a:t>No doubt, you have come across all the common objections; the next step is to make sure you have a process for handling them. </a:t>
            </a:r>
          </a:p>
          <a:p>
            <a:r>
              <a:rPr lang="en-US" b="1" dirty="0"/>
              <a:t>The following exercise will help you:</a:t>
            </a:r>
            <a:r>
              <a:rPr lang="en-US" dirty="0"/>
              <a:t> </a:t>
            </a:r>
          </a:p>
          <a:p>
            <a:r>
              <a:rPr lang="en-US" dirty="0"/>
              <a:t>Make a list of the objections you commonly hear. </a:t>
            </a:r>
          </a:p>
          <a:p>
            <a:r>
              <a:rPr lang="en-US" dirty="0"/>
              <a:t>Write several solutions that are appropriate for those objections. </a:t>
            </a:r>
          </a:p>
          <a:p>
            <a:r>
              <a:rPr lang="en-US" dirty="0"/>
              <a:t>Craft questions that will help you understand the objections.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488304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sz="4000" b="1" dirty="0" smtClean="0">
                <a:solidFill>
                  <a:srgbClr val="FFFF00"/>
                </a:solidFill>
              </a:rPr>
              <a:t>How to Conquer Common Sales Objections in 6 Steps</a:t>
            </a:r>
            <a:endParaRPr lang="en-US" sz="4000" b="1" dirty="0">
              <a:solidFill>
                <a:srgbClr val="FFFF00"/>
              </a:solidFill>
            </a:endParaRPr>
          </a:p>
        </p:txBody>
      </p:sp>
      <p:sp>
        <p:nvSpPr>
          <p:cNvPr id="8" name="Content Placeholder 7"/>
          <p:cNvSpPr>
            <a:spLocks noGrp="1"/>
          </p:cNvSpPr>
          <p:nvPr>
            <p:ph idx="1"/>
          </p:nvPr>
        </p:nvSpPr>
        <p:spPr>
          <a:xfrm>
            <a:off x="0" y="1295400"/>
            <a:ext cx="9144000" cy="5562600"/>
          </a:xfrm>
        </p:spPr>
        <p:txBody>
          <a:bodyPr>
            <a:normAutofit fontScale="92500" lnSpcReduction="10000"/>
          </a:bodyPr>
          <a:lstStyle/>
          <a:p>
            <a:pPr marL="0" indent="0">
              <a:buNone/>
            </a:pPr>
            <a:r>
              <a:rPr lang="en-US" b="1" dirty="0" smtClean="0"/>
              <a:t>The </a:t>
            </a:r>
            <a:r>
              <a:rPr lang="en-US" b="1" dirty="0"/>
              <a:t>following exercise will help you:</a:t>
            </a:r>
            <a:r>
              <a:rPr lang="en-US" dirty="0"/>
              <a:t> </a:t>
            </a:r>
          </a:p>
          <a:p>
            <a:r>
              <a:rPr lang="en-US" dirty="0"/>
              <a:t>Make a </a:t>
            </a:r>
            <a:r>
              <a:rPr lang="en-US" b="1" dirty="0"/>
              <a:t>list of the objections </a:t>
            </a:r>
            <a:r>
              <a:rPr lang="en-US" dirty="0"/>
              <a:t>you commonly hear. </a:t>
            </a:r>
          </a:p>
          <a:p>
            <a:r>
              <a:rPr lang="en-US" b="1" dirty="0"/>
              <a:t>Write several solutions </a:t>
            </a:r>
            <a:r>
              <a:rPr lang="en-US" dirty="0"/>
              <a:t>that are appropriate for those objections. </a:t>
            </a:r>
          </a:p>
          <a:p>
            <a:r>
              <a:rPr lang="en-US" b="1" dirty="0"/>
              <a:t>Craft questions </a:t>
            </a:r>
            <a:r>
              <a:rPr lang="en-US" dirty="0"/>
              <a:t>that will help you understand the objections. </a:t>
            </a:r>
          </a:p>
          <a:p>
            <a:pPr marL="0" indent="0">
              <a:buNone/>
            </a:pPr>
            <a:r>
              <a:rPr lang="en-US" b="1" dirty="0"/>
              <a:t>Here’s an Example: </a:t>
            </a:r>
          </a:p>
          <a:p>
            <a:r>
              <a:rPr lang="en-US" b="1" dirty="0"/>
              <a:t>Objection:</a:t>
            </a:r>
            <a:r>
              <a:rPr lang="en-US" dirty="0"/>
              <a:t> The price is too high. </a:t>
            </a:r>
          </a:p>
          <a:p>
            <a:r>
              <a:rPr lang="en-US" b="1" dirty="0"/>
              <a:t>Possible solutions:</a:t>
            </a:r>
            <a:r>
              <a:rPr lang="en-US" dirty="0"/>
              <a:t> Provide financing, develop a payment plan, explain the return on investment, help them work it into the next budget, discuss the value. </a:t>
            </a:r>
            <a:endParaRPr lang="en-US" dirty="0" smtClean="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42068183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sz="4000" b="1" dirty="0" smtClean="0">
                <a:solidFill>
                  <a:srgbClr val="FFFF00"/>
                </a:solidFill>
              </a:rPr>
              <a:t>How to Conquer Common Sales Objections in 6 Steps</a:t>
            </a:r>
            <a:endParaRPr lang="en-US" sz="4000" b="1" dirty="0">
              <a:solidFill>
                <a:srgbClr val="FFFF00"/>
              </a:solidFill>
            </a:endParaRPr>
          </a:p>
        </p:txBody>
      </p:sp>
      <p:sp>
        <p:nvSpPr>
          <p:cNvPr id="8" name="Content Placeholder 7"/>
          <p:cNvSpPr>
            <a:spLocks noGrp="1"/>
          </p:cNvSpPr>
          <p:nvPr>
            <p:ph idx="1"/>
          </p:nvPr>
        </p:nvSpPr>
        <p:spPr>
          <a:xfrm>
            <a:off x="0" y="1295400"/>
            <a:ext cx="9144000" cy="5562600"/>
          </a:xfrm>
        </p:spPr>
        <p:txBody>
          <a:bodyPr>
            <a:normAutofit lnSpcReduction="10000"/>
          </a:bodyPr>
          <a:lstStyle/>
          <a:p>
            <a:pPr marL="0" indent="0" algn="ctr">
              <a:buNone/>
            </a:pPr>
            <a:r>
              <a:rPr lang="en-US" sz="4000" b="1" dirty="0" smtClean="0"/>
              <a:t>Possible </a:t>
            </a:r>
            <a:r>
              <a:rPr lang="en-US" sz="4000" b="1" dirty="0"/>
              <a:t>questions </a:t>
            </a:r>
            <a:endParaRPr lang="en-US" sz="4000" b="1" dirty="0" smtClean="0"/>
          </a:p>
          <a:p>
            <a:pPr marL="0" indent="0" algn="ctr">
              <a:buNone/>
            </a:pPr>
            <a:r>
              <a:rPr lang="en-US" b="1" dirty="0" smtClean="0"/>
              <a:t>(</a:t>
            </a:r>
            <a:r>
              <a:rPr lang="en-US" b="1" dirty="0"/>
              <a:t>you wouldn’t ask all of them</a:t>
            </a:r>
            <a:r>
              <a:rPr lang="en-US" b="1" dirty="0" smtClean="0"/>
              <a:t>):</a:t>
            </a:r>
          </a:p>
          <a:p>
            <a:pPr marL="0" indent="0">
              <a:buNone/>
            </a:pPr>
            <a:r>
              <a:rPr lang="en-US" dirty="0"/>
              <a:t> </a:t>
            </a:r>
          </a:p>
          <a:p>
            <a:r>
              <a:rPr lang="en-US" dirty="0"/>
              <a:t>What have you discovered in comparing our product to the competition? </a:t>
            </a:r>
          </a:p>
          <a:p>
            <a:r>
              <a:rPr lang="en-US" dirty="0"/>
              <a:t>How much were you planning on spending? </a:t>
            </a:r>
          </a:p>
          <a:p>
            <a:r>
              <a:rPr lang="en-US" dirty="0"/>
              <a:t>What is your budget for this purchase? </a:t>
            </a:r>
          </a:p>
          <a:p>
            <a:r>
              <a:rPr lang="en-US" dirty="0"/>
              <a:t>Would financing make the purchase possible? </a:t>
            </a:r>
          </a:p>
          <a:p>
            <a:r>
              <a:rPr lang="en-US" dirty="0"/>
              <a:t>What features and benefits would make the price work for you? </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847414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sz="4000" b="1" dirty="0" smtClean="0">
                <a:solidFill>
                  <a:srgbClr val="FFFF00"/>
                </a:solidFill>
              </a:rPr>
              <a:t>How to Conquer Common Sales Objections in 6 Steps</a:t>
            </a:r>
            <a:endParaRPr lang="en-US" sz="4000" b="1" dirty="0">
              <a:solidFill>
                <a:srgbClr val="FFFF00"/>
              </a:solidFill>
            </a:endParaRPr>
          </a:p>
        </p:txBody>
      </p:sp>
      <p:sp>
        <p:nvSpPr>
          <p:cNvPr id="8" name="Content Placeholder 7"/>
          <p:cNvSpPr>
            <a:spLocks noGrp="1"/>
          </p:cNvSpPr>
          <p:nvPr>
            <p:ph idx="1"/>
          </p:nvPr>
        </p:nvSpPr>
        <p:spPr>
          <a:xfrm>
            <a:off x="0" y="1295400"/>
            <a:ext cx="9144000" cy="5562600"/>
          </a:xfrm>
        </p:spPr>
        <p:txBody>
          <a:bodyPr>
            <a:normAutofit/>
          </a:bodyPr>
          <a:lstStyle/>
          <a:p>
            <a:pPr marL="0" indent="0">
              <a:buNone/>
            </a:pPr>
            <a:r>
              <a:rPr lang="en-US" b="1" dirty="0" smtClean="0"/>
              <a:t>Don’t </a:t>
            </a:r>
            <a:r>
              <a:rPr lang="en-US" b="1" dirty="0"/>
              <a:t>Get Stuck on Price</a:t>
            </a:r>
          </a:p>
          <a:p>
            <a:r>
              <a:rPr lang="en-US" b="1" dirty="0"/>
              <a:t>Price may be the most frequent objection</a:t>
            </a:r>
            <a:r>
              <a:rPr lang="en-US" dirty="0"/>
              <a:t>, but it is only one type of objection and often a price objection masks other types of objections. </a:t>
            </a:r>
            <a:endParaRPr lang="en-US" dirty="0" smtClean="0"/>
          </a:p>
          <a:p>
            <a:r>
              <a:rPr lang="en-US" dirty="0" smtClean="0"/>
              <a:t>Prospects </a:t>
            </a:r>
            <a:r>
              <a:rPr lang="en-US" dirty="0"/>
              <a:t>will have objections about timing, features, service, shipping and a myriad of other things but </a:t>
            </a:r>
            <a:r>
              <a:rPr lang="en-US" b="1" dirty="0"/>
              <a:t>sometimes instead of explaining those to you, they object to the price. </a:t>
            </a:r>
            <a:endParaRPr lang="en-US" b="1" dirty="0" smtClean="0"/>
          </a:p>
          <a:p>
            <a:r>
              <a:rPr lang="en-US" dirty="0" smtClean="0"/>
              <a:t>Being </a:t>
            </a:r>
            <a:r>
              <a:rPr lang="en-US" dirty="0"/>
              <a:t>prepared and </a:t>
            </a:r>
            <a:r>
              <a:rPr lang="en-US" dirty="0" smtClean="0"/>
              <a:t>asking good questions </a:t>
            </a:r>
            <a:r>
              <a:rPr lang="en-US" b="1" dirty="0" smtClean="0"/>
              <a:t>helps </a:t>
            </a:r>
            <a:r>
              <a:rPr lang="en-US" b="1" dirty="0"/>
              <a:t>you get past the price objection.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712760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Autofit/>
          </a:bodyPr>
          <a:lstStyle/>
          <a:p>
            <a:r>
              <a:rPr lang="en-US" sz="4000" b="1" dirty="0" smtClean="0">
                <a:solidFill>
                  <a:srgbClr val="FFFF00"/>
                </a:solidFill>
              </a:rPr>
              <a:t>How to Conquer Common Sales Objections in 6 Steps</a:t>
            </a:r>
            <a:endParaRPr lang="en-US" sz="4000" b="1" dirty="0">
              <a:solidFill>
                <a:srgbClr val="FFFF00"/>
              </a:solidFill>
            </a:endParaRPr>
          </a:p>
        </p:txBody>
      </p:sp>
      <p:sp>
        <p:nvSpPr>
          <p:cNvPr id="8" name="Content Placeholder 7"/>
          <p:cNvSpPr>
            <a:spLocks noGrp="1"/>
          </p:cNvSpPr>
          <p:nvPr>
            <p:ph idx="1"/>
          </p:nvPr>
        </p:nvSpPr>
        <p:spPr>
          <a:xfrm>
            <a:off x="0" y="1295400"/>
            <a:ext cx="9144000" cy="5562600"/>
          </a:xfrm>
        </p:spPr>
        <p:txBody>
          <a:bodyPr>
            <a:normAutofit/>
          </a:bodyPr>
          <a:lstStyle/>
          <a:p>
            <a:pPr marL="0" indent="0">
              <a:buNone/>
            </a:pPr>
            <a:r>
              <a:rPr lang="en-US" b="1" dirty="0" smtClean="0"/>
              <a:t>Be </a:t>
            </a:r>
            <a:r>
              <a:rPr lang="en-US" b="1" dirty="0"/>
              <a:t>Prepared</a:t>
            </a:r>
          </a:p>
          <a:p>
            <a:r>
              <a:rPr lang="en-US" dirty="0"/>
              <a:t>Handling objections is something </a:t>
            </a:r>
            <a:r>
              <a:rPr lang="en-US" b="1" dirty="0"/>
              <a:t>you will always need to be prepared to do. </a:t>
            </a:r>
            <a:endParaRPr lang="en-US" b="1" dirty="0" smtClean="0"/>
          </a:p>
          <a:p>
            <a:r>
              <a:rPr lang="en-US" dirty="0" smtClean="0"/>
              <a:t>New </a:t>
            </a:r>
            <a:r>
              <a:rPr lang="en-US" dirty="0"/>
              <a:t>objections come up, but typically we hear the same objections and </a:t>
            </a:r>
            <a:r>
              <a:rPr lang="en-US" b="1" dirty="0"/>
              <a:t>need to come up with good solutions to handle those. </a:t>
            </a:r>
            <a:endParaRPr lang="en-US" b="1" dirty="0" smtClean="0"/>
          </a:p>
          <a:p>
            <a:r>
              <a:rPr lang="en-US" dirty="0" smtClean="0"/>
              <a:t>It </a:t>
            </a:r>
            <a:r>
              <a:rPr lang="en-US" dirty="0"/>
              <a:t>is </a:t>
            </a:r>
            <a:r>
              <a:rPr lang="en-US" b="1" dirty="0"/>
              <a:t>good to do the above workshop several times a year</a:t>
            </a:r>
            <a:r>
              <a:rPr lang="en-US" dirty="0"/>
              <a:t> and remember to use the process for handling objections below. </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852722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533</Words>
  <Application>Microsoft Office PowerPoint</Application>
  <PresentationFormat>On-screen Show (4:3)</PresentationFormat>
  <Paragraphs>86</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How to Conquer Common Sales Objections in 6 Steps</vt:lpstr>
      <vt:lpstr>How to Conquer Common Sales Objections in 6 Steps</vt:lpstr>
      <vt:lpstr>How to Conquer Common Sales Objections in 6 Steps</vt:lpstr>
      <vt:lpstr>How to Conquer Common Sales Objections in 6 Steps</vt:lpstr>
      <vt:lpstr>How to Conquer Common Sales Objections in 6 Steps</vt:lpstr>
      <vt:lpstr>How to Conquer Common Sales Objections in 6 Steps</vt:lpstr>
      <vt:lpstr>How to Conquer Common Sales Objections in 6 Steps</vt:lpstr>
      <vt:lpstr>How to Conquer Common Sales Objections in 6 Steps</vt:lpstr>
      <vt:lpstr>How to Conquer Common Sales Objections in 6 Steps</vt:lpstr>
      <vt:lpstr>How to Conquer Common Sales Objections in 6 Steps</vt:lpstr>
      <vt:lpstr>How to Conquer Common Sales Objections in 6 Steps</vt:lpstr>
      <vt:lpstr>How to Conquer Common Sales Objections in 6 Steps</vt:lpstr>
      <vt:lpstr>How to Conquer Common Sales Objections in 6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List of Presentations</dc:title>
  <dc:creator>JW Owens</dc:creator>
  <cp:lastModifiedBy>JW Owens</cp:lastModifiedBy>
  <cp:revision>12</cp:revision>
  <dcterms:created xsi:type="dcterms:W3CDTF">2019-02-07T22:26:28Z</dcterms:created>
  <dcterms:modified xsi:type="dcterms:W3CDTF">2019-02-23T17:28:56Z</dcterms:modified>
</cp:coreProperties>
</file>