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58" r:id="rId3"/>
    <p:sldId id="260" r:id="rId4"/>
    <p:sldId id="261"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3BFB08-62EA-42D1-B198-6F988B2D7702}" type="datetimeFigureOut">
              <a:rPr lang="en-US" smtClean="0"/>
              <a:t>2/23/2019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DE7A97-58DD-4C64-88AA-DBFF7D3F8599}" type="slidenum">
              <a:rPr lang="en-US" smtClean="0"/>
              <a:t>‹#›</a:t>
            </a:fld>
            <a:endParaRPr lang="en-US"/>
          </a:p>
        </p:txBody>
      </p:sp>
    </p:spTree>
    <p:extLst>
      <p:ext uri="{BB962C8B-B14F-4D97-AF65-F5344CB8AC3E}">
        <p14:creationId xmlns:p14="http://schemas.microsoft.com/office/powerpoint/2010/main" val="2048494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To replace this picture, just select and delete it. Then use the Insert Picture icon to replace it with one of your own!</a:t>
            </a:r>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3801082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878968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469299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6034381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4905377" y="0"/>
            <a:ext cx="4238622"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4692653" y="0"/>
            <a:ext cx="1254127"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4546602" y="0"/>
            <a:ext cx="1146174"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971551" y="1873584"/>
            <a:ext cx="3840480" cy="2560320"/>
          </a:xfrm>
        </p:spPr>
        <p:txBody>
          <a:bodyPr anchor="b">
            <a:normAutofit/>
          </a:bodyPr>
          <a:lstStyle>
            <a:lvl1pPr algn="l">
              <a:defRPr sz="4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71551" y="4572000"/>
            <a:ext cx="384048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5" name="Picture Placeholder 14"/>
          <p:cNvSpPr>
            <a:spLocks noGrp="1"/>
          </p:cNvSpPr>
          <p:nvPr>
            <p:ph type="pic" sz="quarter" idx="10"/>
          </p:nvPr>
        </p:nvSpPr>
        <p:spPr>
          <a:xfrm>
            <a:off x="5057777" y="0"/>
            <a:ext cx="4086223"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smtClean="0"/>
              <a:t>Click icon to add picture</a:t>
            </a:r>
            <a:endParaRPr lang="en-US"/>
          </a:p>
        </p:txBody>
      </p:sp>
    </p:spTree>
    <p:extLst>
      <p:ext uri="{BB962C8B-B14F-4D97-AF65-F5344CB8AC3E}">
        <p14:creationId xmlns:p14="http://schemas.microsoft.com/office/powerpoint/2010/main" val="2135370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357314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374888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4113029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A71BAC-B20C-4502-874F-C3F2184EF9EB}" type="datetimeFigureOut">
              <a:rPr lang="en-US" smtClean="0"/>
              <a:t>2/23/2019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28584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A71BAC-B20C-4502-874F-C3F2184EF9EB}" type="datetimeFigureOut">
              <a:rPr lang="en-US" smtClean="0"/>
              <a:t>2/23/2019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733519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A71BAC-B20C-4502-874F-C3F2184EF9EB}" type="datetimeFigureOut">
              <a:rPr lang="en-US" smtClean="0"/>
              <a:t>2/23/2019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252271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479638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831831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A71BAC-B20C-4502-874F-C3F2184EF9EB}" type="datetimeFigureOut">
              <a:rPr lang="en-US" smtClean="0"/>
              <a:t>2/23/2019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574375-F5CB-4601-9F40-DBA15B5354C6}" type="slidenum">
              <a:rPr lang="en-US" smtClean="0"/>
              <a:t>‹#›</a:t>
            </a:fld>
            <a:endParaRPr lang="en-US"/>
          </a:p>
        </p:txBody>
      </p:sp>
    </p:spTree>
    <p:extLst>
      <p:ext uri="{BB962C8B-B14F-4D97-AF65-F5344CB8AC3E}">
        <p14:creationId xmlns:p14="http://schemas.microsoft.com/office/powerpoint/2010/main" val="190853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jpe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30151" r="30151"/>
          <a:stretch>
            <a:fillRect/>
          </a:stretch>
        </p:blipFill>
        <p:spPr/>
      </p:pic>
      <p:sp>
        <p:nvSpPr>
          <p:cNvPr id="4" name="Rectangle 3"/>
          <p:cNvSpPr/>
          <p:nvPr/>
        </p:nvSpPr>
        <p:spPr>
          <a:xfrm>
            <a:off x="76200" y="787401"/>
            <a:ext cx="4648200" cy="157843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 y="1492587"/>
            <a:ext cx="4639656" cy="992279"/>
          </a:xfrm>
        </p:spPr>
        <p:txBody>
          <a:bodyPr>
            <a:noAutofit/>
          </a:bodyPr>
          <a:lstStyle/>
          <a:p>
            <a:pPr algn="ctr"/>
            <a:r>
              <a:rPr lang="en-US" sz="3600" b="1" dirty="0">
                <a:solidFill>
                  <a:srgbClr val="FFFF00"/>
                </a:solidFill>
              </a:rPr>
              <a:t>5 Tips to Take Your Sales Meetings from Good to Great</a:t>
            </a:r>
          </a:p>
        </p:txBody>
      </p:sp>
      <p:sp>
        <p:nvSpPr>
          <p:cNvPr id="3" name="Subtitle 2"/>
          <p:cNvSpPr>
            <a:spLocks noGrp="1"/>
          </p:cNvSpPr>
          <p:nvPr>
            <p:ph type="subTitle" idx="1"/>
          </p:nvPr>
        </p:nvSpPr>
        <p:spPr>
          <a:xfrm>
            <a:off x="685800" y="3810000"/>
            <a:ext cx="3840480" cy="1600200"/>
          </a:xfrm>
        </p:spPr>
        <p:txBody>
          <a:bodyPr/>
          <a:lstStyle/>
          <a:p>
            <a:r>
              <a:rPr lang="en-US" dirty="0" smtClean="0">
                <a:solidFill>
                  <a:schemeClr val="tx2"/>
                </a:solidFill>
              </a:rPr>
              <a:t>Presented by J.W. Owens</a:t>
            </a:r>
            <a:endParaRPr lang="en-US" dirty="0">
              <a:solidFill>
                <a:schemeClr val="tx2"/>
              </a:solidFill>
            </a:endParaRP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81856" y="4419600"/>
            <a:ext cx="1343025" cy="476251"/>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96522" y="6517822"/>
            <a:ext cx="671513" cy="238125"/>
          </a:xfrm>
          <a:prstGeom prst="rect">
            <a:avLst/>
          </a:prstGeom>
        </p:spPr>
      </p:pic>
      <p:sp>
        <p:nvSpPr>
          <p:cNvPr id="8" name="TextBox 7"/>
          <p:cNvSpPr txBox="1"/>
          <p:nvPr/>
        </p:nvSpPr>
        <p:spPr>
          <a:xfrm>
            <a:off x="767445" y="3034393"/>
            <a:ext cx="3371849" cy="523220"/>
          </a:xfrm>
          <a:prstGeom prst="rect">
            <a:avLst/>
          </a:prstGeom>
          <a:noFill/>
        </p:spPr>
        <p:txBody>
          <a:bodyPr wrap="square" rtlCol="0">
            <a:spAutoFit/>
          </a:bodyPr>
          <a:lstStyle/>
          <a:p>
            <a:pPr algn="ctr"/>
            <a:r>
              <a:rPr lang="en-US" sz="1400" b="1" dirty="0">
                <a:solidFill>
                  <a:schemeClr val="tx2"/>
                </a:solidFill>
              </a:rPr>
              <a:t>This is a series of </a:t>
            </a:r>
            <a:r>
              <a:rPr lang="en-US" sz="1400" b="1" dirty="0" smtClean="0">
                <a:solidFill>
                  <a:schemeClr val="tx2"/>
                </a:solidFill>
              </a:rPr>
              <a:t>Training </a:t>
            </a:r>
            <a:r>
              <a:rPr lang="en-US" sz="1400" b="1" dirty="0">
                <a:solidFill>
                  <a:schemeClr val="tx2"/>
                </a:solidFill>
              </a:rPr>
              <a:t>for your </a:t>
            </a:r>
            <a:r>
              <a:rPr lang="en-US" sz="1400" b="1" dirty="0" smtClean="0">
                <a:solidFill>
                  <a:schemeClr val="tx2"/>
                </a:solidFill>
              </a:rPr>
              <a:t>Management TEAM</a:t>
            </a:r>
            <a:endParaRPr lang="en-US" sz="1400" b="1" dirty="0">
              <a:solidFill>
                <a:schemeClr val="tx2"/>
              </a:solidFill>
            </a:endParaRPr>
          </a:p>
        </p:txBody>
      </p:sp>
      <p:sp>
        <p:nvSpPr>
          <p:cNvPr id="9" name="Rectangle 8"/>
          <p:cNvSpPr/>
          <p:nvPr/>
        </p:nvSpPr>
        <p:spPr>
          <a:xfrm>
            <a:off x="6629399" y="6426653"/>
            <a:ext cx="2438637" cy="431347"/>
          </a:xfrm>
          <a:prstGeom prst="rect">
            <a:avLst/>
          </a:prstGeom>
          <a:solidFill>
            <a:schemeClr val="tx1"/>
          </a:solidFill>
          <a:ln>
            <a:solidFill>
              <a:srgbClr val="8B35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FFFF00"/>
                </a:solidFill>
              </a:rPr>
              <a:t>Management </a:t>
            </a:r>
            <a:r>
              <a:rPr lang="en-US" sz="1200" b="1" smtClean="0">
                <a:solidFill>
                  <a:srgbClr val="FFFF00"/>
                </a:solidFill>
              </a:rPr>
              <a:t>– </a:t>
            </a:r>
            <a:r>
              <a:rPr lang="en-US" sz="1200" b="1" smtClean="0">
                <a:solidFill>
                  <a:srgbClr val="FFFF00"/>
                </a:solidFill>
              </a:rPr>
              <a:t>JWO 317</a:t>
            </a:r>
            <a:endParaRPr lang="en-US" sz="1200" b="1" dirty="0">
              <a:solidFill>
                <a:srgbClr val="FFFF00"/>
              </a:solidFill>
            </a:endParaRPr>
          </a:p>
        </p:txBody>
      </p:sp>
      <p:sp>
        <p:nvSpPr>
          <p:cNvPr id="12" name="TextBox 11"/>
          <p:cNvSpPr txBox="1"/>
          <p:nvPr/>
        </p:nvSpPr>
        <p:spPr>
          <a:xfrm>
            <a:off x="1039210" y="6153159"/>
            <a:ext cx="2569779" cy="646331"/>
          </a:xfrm>
          <a:prstGeom prst="rect">
            <a:avLst/>
          </a:prstGeom>
          <a:noFill/>
        </p:spPr>
        <p:txBody>
          <a:bodyPr wrap="square" rtlCol="0">
            <a:spAutoFit/>
          </a:bodyPr>
          <a:lstStyle/>
          <a:p>
            <a:pPr algn="ctr"/>
            <a:r>
              <a:rPr lang="en-US" b="1" dirty="0" smtClean="0">
                <a:solidFill>
                  <a:srgbClr val="0070C0"/>
                </a:solidFill>
                <a:latin typeface="Bodoni MT" panose="02070603080606020203" pitchFamily="18" charset="0"/>
              </a:rPr>
              <a:t>A Management </a:t>
            </a:r>
            <a:r>
              <a:rPr lang="en-US" b="1" smtClean="0">
                <a:solidFill>
                  <a:srgbClr val="0070C0"/>
                </a:solidFill>
                <a:latin typeface="Bodoni MT" panose="02070603080606020203" pitchFamily="18" charset="0"/>
              </a:rPr>
              <a:t>Perspective 303 </a:t>
            </a:r>
            <a:r>
              <a:rPr lang="en-US" b="1" dirty="0" smtClean="0">
                <a:solidFill>
                  <a:srgbClr val="0070C0"/>
                </a:solidFill>
                <a:latin typeface="Bodoni MT" panose="02070603080606020203" pitchFamily="18" charset="0"/>
              </a:rPr>
              <a:t>Series</a:t>
            </a:r>
            <a:endParaRPr lang="en-US" b="1" dirty="0">
              <a:solidFill>
                <a:srgbClr val="0070C0"/>
              </a:solidFill>
              <a:latin typeface="Bodoni MT" panose="02070603080606020203" pitchFamily="18" charset="0"/>
            </a:endParaRPr>
          </a:p>
        </p:txBody>
      </p:sp>
      <p:sp>
        <p:nvSpPr>
          <p:cNvPr id="11" name="TextBox 10"/>
          <p:cNvSpPr txBox="1"/>
          <p:nvPr/>
        </p:nvSpPr>
        <p:spPr>
          <a:xfrm>
            <a:off x="873579" y="163286"/>
            <a:ext cx="3355522" cy="369332"/>
          </a:xfrm>
          <a:prstGeom prst="rect">
            <a:avLst/>
          </a:prstGeom>
          <a:noFill/>
        </p:spPr>
        <p:txBody>
          <a:bodyPr wrap="square" rtlCol="0">
            <a:spAutoFit/>
          </a:bodyPr>
          <a:lstStyle/>
          <a:p>
            <a:pPr algn="ctr"/>
            <a:r>
              <a:rPr lang="en-US" b="1" dirty="0" smtClean="0">
                <a:solidFill>
                  <a:srgbClr val="0070C0"/>
                </a:solidFill>
                <a:latin typeface="Times New Roman" panose="02020603050405020304" pitchFamily="18" charset="0"/>
                <a:cs typeface="Times New Roman" panose="02020603050405020304" pitchFamily="18" charset="0"/>
              </a:rPr>
              <a:t>Special Management Series</a:t>
            </a:r>
            <a:endParaRPr lang="en-US"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7945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5 Tips to Take Your Sales Meetings from Good to </a:t>
            </a:r>
            <a:r>
              <a:rPr lang="en-US" b="1" dirty="0" smtClean="0">
                <a:solidFill>
                  <a:srgbClr val="FFFF00"/>
                </a:solidFill>
              </a:rPr>
              <a:t>Great</a:t>
            </a:r>
            <a:endParaRPr lang="en-US" dirty="0">
              <a:solidFill>
                <a:srgbClr val="FFFF00"/>
              </a:solidFill>
            </a:endParaRPr>
          </a:p>
        </p:txBody>
      </p:sp>
      <p:sp>
        <p:nvSpPr>
          <p:cNvPr id="8" name="Content Placeholder 7"/>
          <p:cNvSpPr>
            <a:spLocks noGrp="1"/>
          </p:cNvSpPr>
          <p:nvPr>
            <p:ph idx="1"/>
          </p:nvPr>
        </p:nvSpPr>
        <p:spPr>
          <a:xfrm>
            <a:off x="152400" y="1371600"/>
            <a:ext cx="8915400" cy="5410200"/>
          </a:xfrm>
        </p:spPr>
        <p:txBody>
          <a:bodyPr>
            <a:normAutofit fontScale="85000" lnSpcReduction="20000"/>
          </a:bodyPr>
          <a:lstStyle/>
          <a:p>
            <a:pPr marL="0" indent="0">
              <a:buNone/>
            </a:pPr>
            <a:r>
              <a:rPr lang="en-US" b="1" dirty="0"/>
              <a:t>5 Tips to Take Your Sales Meetings from Good to Great</a:t>
            </a:r>
          </a:p>
          <a:p>
            <a:pPr marL="0" indent="0">
              <a:buNone/>
            </a:pPr>
            <a:r>
              <a:rPr lang="en-US" dirty="0"/>
              <a:t> </a:t>
            </a:r>
          </a:p>
          <a:p>
            <a:pPr marL="0" indent="0">
              <a:buNone/>
            </a:pPr>
            <a:r>
              <a:rPr lang="en-US" sz="3800" b="1" dirty="0"/>
              <a:t>If your sales meeting is good, it may look like this:</a:t>
            </a:r>
          </a:p>
          <a:p>
            <a:r>
              <a:rPr lang="en-US" b="1" dirty="0"/>
              <a:t>Congratulate</a:t>
            </a:r>
            <a:r>
              <a:rPr lang="en-US" dirty="0"/>
              <a:t> the team on wins for the week or month</a:t>
            </a:r>
          </a:p>
          <a:p>
            <a:r>
              <a:rPr lang="en-US" b="1" dirty="0"/>
              <a:t>Recognize</a:t>
            </a:r>
            <a:r>
              <a:rPr lang="en-US" dirty="0"/>
              <a:t> individuals for a job well done</a:t>
            </a:r>
          </a:p>
          <a:p>
            <a:r>
              <a:rPr lang="en-US" b="1" dirty="0"/>
              <a:t>Share success stories </a:t>
            </a:r>
            <a:r>
              <a:rPr lang="en-US" dirty="0"/>
              <a:t>on Target to Key conversions</a:t>
            </a:r>
          </a:p>
          <a:p>
            <a:r>
              <a:rPr lang="en-US" b="1" dirty="0"/>
              <a:t>Provide motivational words </a:t>
            </a:r>
            <a:r>
              <a:rPr lang="en-US" dirty="0"/>
              <a:t>to excite the team on hitting their next big goal</a:t>
            </a:r>
          </a:p>
          <a:p>
            <a:r>
              <a:rPr lang="en-US" b="1" dirty="0"/>
              <a:t>Introduction</a:t>
            </a:r>
            <a:r>
              <a:rPr lang="en-US" dirty="0"/>
              <a:t> to a great new product available for your team to sell</a:t>
            </a:r>
          </a:p>
          <a:p>
            <a:pPr algn="ctr"/>
            <a:r>
              <a:rPr lang="en-US" dirty="0"/>
              <a:t>To all those who's agendas looks like this, I applaud you! </a:t>
            </a:r>
            <a:r>
              <a:rPr lang="en-US" sz="3300" b="1" dirty="0"/>
              <a:t>This is good! But what does a </a:t>
            </a:r>
            <a:r>
              <a:rPr lang="en-US" sz="3300" b="1" i="1" dirty="0"/>
              <a:t>great</a:t>
            </a:r>
            <a:r>
              <a:rPr lang="en-US" sz="3300" b="1" dirty="0"/>
              <a:t> sales meeting look like?  </a:t>
            </a:r>
            <a:endParaRPr lang="en-US"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22203905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5 Tips to Take Your Sales Meetings from Good to </a:t>
            </a:r>
            <a:r>
              <a:rPr lang="en-US" b="1" dirty="0" smtClean="0">
                <a:solidFill>
                  <a:srgbClr val="FFFF00"/>
                </a:solidFill>
              </a:rPr>
              <a:t>Great</a:t>
            </a:r>
            <a:endParaRPr lang="en-US" dirty="0">
              <a:solidFill>
                <a:srgbClr val="FFFF00"/>
              </a:solidFill>
            </a:endParaRPr>
          </a:p>
        </p:txBody>
      </p:sp>
      <p:sp>
        <p:nvSpPr>
          <p:cNvPr id="8" name="Content Placeholder 7"/>
          <p:cNvSpPr>
            <a:spLocks noGrp="1"/>
          </p:cNvSpPr>
          <p:nvPr>
            <p:ph idx="1"/>
          </p:nvPr>
        </p:nvSpPr>
        <p:spPr>
          <a:xfrm>
            <a:off x="152400" y="1219200"/>
            <a:ext cx="8915400" cy="5638800"/>
          </a:xfrm>
        </p:spPr>
        <p:txBody>
          <a:bodyPr>
            <a:normAutofit fontScale="62500" lnSpcReduction="20000"/>
          </a:bodyPr>
          <a:lstStyle/>
          <a:p>
            <a:pPr marL="0" indent="0">
              <a:buNone/>
            </a:pPr>
            <a:r>
              <a:rPr lang="en-US" sz="7000" b="1" dirty="0" smtClean="0"/>
              <a:t>5 </a:t>
            </a:r>
            <a:r>
              <a:rPr lang="en-US" sz="7000" b="1" dirty="0"/>
              <a:t>Tips for Great Sales Meetings</a:t>
            </a:r>
          </a:p>
          <a:p>
            <a:pPr marL="0" indent="0" algn="ctr">
              <a:buNone/>
            </a:pPr>
            <a:r>
              <a:rPr lang="en-US" sz="4500" b="1" dirty="0"/>
              <a:t>Try these subtle enhancements or variances, and watch your sales meetings go from good to </a:t>
            </a:r>
            <a:r>
              <a:rPr lang="en-US" sz="4500" b="1" i="1" dirty="0"/>
              <a:t>great</a:t>
            </a:r>
            <a:r>
              <a:rPr lang="en-US" sz="4500" b="1" dirty="0"/>
              <a:t>:</a:t>
            </a:r>
          </a:p>
          <a:p>
            <a:r>
              <a:rPr lang="en-US" sz="3800" dirty="0"/>
              <a:t>When congratulating the team on a job well done, </a:t>
            </a:r>
            <a:r>
              <a:rPr lang="en-US" sz="3800" b="1" dirty="0"/>
              <a:t>point out the behaviors you observed that lead the team to achieve a goal.</a:t>
            </a:r>
            <a:r>
              <a:rPr lang="en-US" sz="3800" dirty="0"/>
              <a:t> If they haven't hit it yet, you can still apply this enhancement. Share with them the positive behaviors you are observing right now and what they can do more of to reach the goal</a:t>
            </a:r>
            <a:r>
              <a:rPr lang="en-US" sz="3800" dirty="0" smtClean="0"/>
              <a:t>.</a:t>
            </a:r>
            <a:endParaRPr lang="en-US" sz="3800" dirty="0"/>
          </a:p>
          <a:p>
            <a:r>
              <a:rPr lang="en-US" sz="3800" b="1" dirty="0"/>
              <a:t>Do the same for individual wins! </a:t>
            </a:r>
            <a:r>
              <a:rPr lang="en-US" sz="3800" dirty="0"/>
              <a:t>Share what went well for your salesperson, and why you value what they've done</a:t>
            </a:r>
            <a:r>
              <a:rPr lang="en-US" sz="3800" dirty="0" smtClean="0"/>
              <a:t>.</a:t>
            </a:r>
            <a:endParaRPr lang="en-US" sz="3800" dirty="0"/>
          </a:p>
          <a:p>
            <a:r>
              <a:rPr lang="en-US" sz="3800" dirty="0"/>
              <a:t>When sharing success stories on big account wins, </a:t>
            </a:r>
            <a:r>
              <a:rPr lang="en-US" sz="3800" b="1" dirty="0"/>
              <a:t>let the person share how they got the big win </a:t>
            </a:r>
            <a:r>
              <a:rPr lang="en-US" sz="3800" b="1" dirty="0" smtClean="0"/>
              <a:t>focusing </a:t>
            </a:r>
            <a:r>
              <a:rPr lang="en-US" sz="3800" b="1" dirty="0"/>
              <a:t>on how they discovered the account, qualified the account, started the conversation, and got to close.</a:t>
            </a:r>
            <a:r>
              <a:rPr lang="en-US" sz="3800" dirty="0"/>
              <a:t> Sharing success on the activities a salesperson accomplished to get to close is more valuable to your team's development than the close itself</a:t>
            </a:r>
            <a:r>
              <a:rPr lang="en-US" sz="3800"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39188399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5 Tips to Take Your Sales Meetings from Good to </a:t>
            </a:r>
            <a:r>
              <a:rPr lang="en-US" b="1" dirty="0" smtClean="0">
                <a:solidFill>
                  <a:srgbClr val="FFFF00"/>
                </a:solidFill>
              </a:rPr>
              <a:t>Great</a:t>
            </a:r>
            <a:endParaRPr lang="en-US" dirty="0">
              <a:solidFill>
                <a:srgbClr val="FFFF00"/>
              </a:solidFill>
            </a:endParaRPr>
          </a:p>
        </p:txBody>
      </p:sp>
      <p:sp>
        <p:nvSpPr>
          <p:cNvPr id="8" name="Content Placeholder 7"/>
          <p:cNvSpPr>
            <a:spLocks noGrp="1"/>
          </p:cNvSpPr>
          <p:nvPr>
            <p:ph idx="1"/>
          </p:nvPr>
        </p:nvSpPr>
        <p:spPr>
          <a:xfrm>
            <a:off x="152400" y="1219200"/>
            <a:ext cx="8915400" cy="5638800"/>
          </a:xfrm>
        </p:spPr>
        <p:txBody>
          <a:bodyPr>
            <a:normAutofit fontScale="62500" lnSpcReduction="20000"/>
          </a:bodyPr>
          <a:lstStyle/>
          <a:p>
            <a:pPr marL="0" indent="0">
              <a:buNone/>
            </a:pPr>
            <a:r>
              <a:rPr lang="en-US" sz="7000" b="1" dirty="0" smtClean="0"/>
              <a:t>5 </a:t>
            </a:r>
            <a:r>
              <a:rPr lang="en-US" sz="7000" b="1" dirty="0"/>
              <a:t>Tips for Great Sales Meetings</a:t>
            </a:r>
          </a:p>
          <a:p>
            <a:r>
              <a:rPr lang="en-US" sz="3800" b="1" dirty="0" smtClean="0"/>
              <a:t>Energizers </a:t>
            </a:r>
            <a:r>
              <a:rPr lang="en-US" sz="3800" b="1" dirty="0"/>
              <a:t>are a great way to get a team thinking! </a:t>
            </a:r>
            <a:r>
              <a:rPr lang="en-US" sz="3800" dirty="0"/>
              <a:t>Literally, incorporating movement into a learning opportunity is scientifically proven to help with retention. So when it's time to motivate, get the blood pumping and brainpower flowing with a fun </a:t>
            </a:r>
            <a:r>
              <a:rPr lang="en-US" sz="3800" b="1" dirty="0"/>
              <a:t>energizer</a:t>
            </a:r>
            <a:r>
              <a:rPr lang="en-US" sz="3800" b="1" dirty="0" smtClean="0"/>
              <a:t>!</a:t>
            </a:r>
            <a:endParaRPr lang="en-US" sz="3800" b="1" dirty="0"/>
          </a:p>
          <a:p>
            <a:r>
              <a:rPr lang="en-US" sz="3800" b="1" dirty="0"/>
              <a:t>Make sales training a part of every product training. </a:t>
            </a:r>
            <a:r>
              <a:rPr lang="en-US" sz="3800" dirty="0"/>
              <a:t>When training your team on new products, services, and resources you have to sell, don't just tell the sales team what it does or who it's good for. </a:t>
            </a:r>
            <a:r>
              <a:rPr lang="en-US" sz="3800" b="1" i="1" dirty="0"/>
              <a:t>Show them</a:t>
            </a:r>
            <a:r>
              <a:rPr lang="en-US" sz="3800" dirty="0"/>
              <a:t> how to use it to help them sell more. Your priority may be to educate them about the product, but their priority is how to use it as part of the solutions they sell.  </a:t>
            </a:r>
            <a:r>
              <a:rPr lang="en-US" sz="3800" b="1" dirty="0"/>
              <a:t>Exceed their expectations by combining sales training and product training.</a:t>
            </a:r>
          </a:p>
          <a:p>
            <a:r>
              <a:rPr lang="en-US" sz="3800" dirty="0"/>
              <a:t>Take your next sales meeting from </a:t>
            </a:r>
            <a:r>
              <a:rPr lang="en-US" sz="3800" b="1" dirty="0"/>
              <a:t>good to</a:t>
            </a:r>
            <a:r>
              <a:rPr lang="en-US" sz="3800" b="1" i="1" dirty="0"/>
              <a:t> great</a:t>
            </a:r>
            <a:r>
              <a:rPr lang="en-US" sz="3800" dirty="0"/>
              <a:t> with these simple enhancements to your current agenda. With just a few variances, your sellers will not only walk away </a:t>
            </a:r>
            <a:r>
              <a:rPr lang="en-US" sz="3800" b="1" dirty="0"/>
              <a:t>more motivated but also educated and energized!</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40908710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408" y="102734"/>
            <a:ext cx="7854043" cy="1268866"/>
          </a:xfrm>
          <a:solidFill>
            <a:schemeClr val="tx2">
              <a:lumMod val="75000"/>
            </a:schemeClr>
          </a:solidFill>
        </p:spPr>
        <p:txBody>
          <a:bodyPr>
            <a:noAutofit/>
          </a:bodyPr>
          <a:lstStyle/>
          <a:p>
            <a:pPr marL="0" indent="0"/>
            <a:r>
              <a:rPr lang="en-US" sz="4000" b="1" dirty="0">
                <a:solidFill>
                  <a:srgbClr val="FFFF00"/>
                </a:solidFill>
              </a:rPr>
              <a:t>5 Tips to Take Your Sales Meetings from Good to Great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
        <p:nvSpPr>
          <p:cNvPr id="6" name="TextBox 5"/>
          <p:cNvSpPr txBox="1"/>
          <p:nvPr/>
        </p:nvSpPr>
        <p:spPr>
          <a:xfrm>
            <a:off x="302078" y="2133600"/>
            <a:ext cx="2865665" cy="1938992"/>
          </a:xfrm>
          <a:prstGeom prst="rect">
            <a:avLst/>
          </a:prstGeom>
          <a:noFill/>
        </p:spPr>
        <p:txBody>
          <a:bodyPr wrap="square" rtlCol="0">
            <a:spAutoFit/>
          </a:bodyPr>
          <a:lstStyle/>
          <a:p>
            <a:pPr algn="ctr"/>
            <a:r>
              <a:rPr lang="en-US" sz="6000" b="1" dirty="0" smtClean="0">
                <a:solidFill>
                  <a:schemeClr val="tx2"/>
                </a:solidFill>
              </a:rPr>
              <a:t>Good Selling !</a:t>
            </a:r>
            <a:endParaRPr lang="en-US" sz="6000" b="1" dirty="0">
              <a:solidFill>
                <a:schemeClr val="tx2"/>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531" y="4038600"/>
            <a:ext cx="1264020" cy="609600"/>
          </a:xfrm>
          <a:prstGeom prst="rect">
            <a:avLst/>
          </a:prstGeom>
        </p:spPr>
      </p:pic>
      <p:sp>
        <p:nvSpPr>
          <p:cNvPr id="8" name="Content Placeholder 7"/>
          <p:cNvSpPr txBox="1">
            <a:spLocks/>
          </p:cNvSpPr>
          <p:nvPr/>
        </p:nvSpPr>
        <p:spPr>
          <a:xfrm>
            <a:off x="0" y="6044137"/>
            <a:ext cx="9144000" cy="875508"/>
          </a:xfrm>
          <a:prstGeom prst="rect">
            <a:avLst/>
          </a:prstGeom>
        </p:spPr>
        <p:txBody>
          <a:bodyPr vert="horz" lIns="91440" tIns="45720" rIns="91440" bIns="45720" rtlCol="0">
            <a:normAutofit fontScale="92500" lnSpcReduction="10000"/>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pPr marL="0" indent="0">
              <a:buFont typeface="Arial" panose="020B0604020202020204" pitchFamily="34" charset="0"/>
              <a:buNone/>
            </a:pPr>
            <a:r>
              <a:rPr lang="en-US" sz="1100" dirty="0" smtClean="0"/>
              <a:t>Disclaimer: The information contained in this presentation is intended solely for your personal reference. Such information is subject to change without notice, its accuracy is not guaranteed and it may not contain all material information concerning J.W. Owens.  The Company makes no representation regarding, and assumes no responsibility or liability for, the accuracy or completeness of, or any errors or omissions in, any information contained herein. In addition, the information contains white papers , shared presentation from others, industry material, public or shared  information from others and J.W. Owens that may reflect the his current views with respect to future events and performance. This presentation does not constitute an offer or invitation to purchase or subscribe or to provide any service or advice, and no part of it shall form the basis of or be relied upon in connection with any contract, commitment or decision in relation thereto.</a:t>
            </a:r>
          </a:p>
          <a:p>
            <a:endParaRPr lang="en-US" dirty="0"/>
          </a:p>
        </p:txBody>
      </p:sp>
      <p:sp>
        <p:nvSpPr>
          <p:cNvPr id="9" name="TextBox 8"/>
          <p:cNvSpPr txBox="1"/>
          <p:nvPr/>
        </p:nvSpPr>
        <p:spPr>
          <a:xfrm>
            <a:off x="57151" y="1543050"/>
            <a:ext cx="3371849" cy="646331"/>
          </a:xfrm>
          <a:prstGeom prst="rect">
            <a:avLst/>
          </a:prstGeom>
          <a:noFill/>
        </p:spPr>
        <p:txBody>
          <a:bodyPr wrap="square" rtlCol="0">
            <a:spAutoFit/>
          </a:bodyPr>
          <a:lstStyle/>
          <a:p>
            <a:pPr algn="ctr"/>
            <a:r>
              <a:rPr lang="en-US" b="1" dirty="0"/>
              <a:t>This is a series of </a:t>
            </a:r>
            <a:r>
              <a:rPr lang="en-US" b="1" dirty="0" smtClean="0"/>
              <a:t>Training </a:t>
            </a:r>
            <a:r>
              <a:rPr lang="en-US" b="1" dirty="0"/>
              <a:t>for your </a:t>
            </a:r>
            <a:r>
              <a:rPr lang="en-US" b="1" dirty="0" smtClean="0"/>
              <a:t>Management TEAM</a:t>
            </a:r>
            <a:endParaRPr lang="en-US" b="1" dirty="0"/>
          </a:p>
        </p:txBody>
      </p:sp>
      <p:sp>
        <p:nvSpPr>
          <p:cNvPr id="10" name="TextBox 9"/>
          <p:cNvSpPr txBox="1"/>
          <p:nvPr/>
        </p:nvSpPr>
        <p:spPr>
          <a:xfrm>
            <a:off x="173429" y="4724400"/>
            <a:ext cx="3192236" cy="646331"/>
          </a:xfrm>
          <a:prstGeom prst="rect">
            <a:avLst/>
          </a:prstGeom>
          <a:noFill/>
        </p:spPr>
        <p:txBody>
          <a:bodyPr wrap="square" rtlCol="0">
            <a:spAutoFit/>
          </a:bodyPr>
          <a:lstStyle/>
          <a:p>
            <a:pPr algn="ctr"/>
            <a:r>
              <a:rPr lang="en-US" b="1" dirty="0" smtClean="0">
                <a:solidFill>
                  <a:srgbClr val="002060"/>
                </a:solidFill>
              </a:rPr>
              <a:t>J.W. Owens - 561-372-5922 results.jwowens@gmail.com </a:t>
            </a:r>
            <a:endParaRPr lang="en-US" b="1" dirty="0">
              <a:solidFill>
                <a:srgbClr val="002060"/>
              </a:solidFill>
            </a:endParaRPr>
          </a:p>
        </p:txBody>
      </p:sp>
      <p:sp>
        <p:nvSpPr>
          <p:cNvPr id="12" name="TextBox 11"/>
          <p:cNvSpPr txBox="1"/>
          <p:nvPr/>
        </p:nvSpPr>
        <p:spPr>
          <a:xfrm>
            <a:off x="484658" y="5410200"/>
            <a:ext cx="2569779" cy="646331"/>
          </a:xfrm>
          <a:prstGeom prst="rect">
            <a:avLst/>
          </a:prstGeom>
          <a:noFill/>
        </p:spPr>
        <p:txBody>
          <a:bodyPr wrap="square" rtlCol="0">
            <a:spAutoFit/>
          </a:bodyPr>
          <a:lstStyle/>
          <a:p>
            <a:pPr algn="ctr"/>
            <a:r>
              <a:rPr lang="en-US" b="1" dirty="0" smtClean="0">
                <a:solidFill>
                  <a:srgbClr val="0070C0"/>
                </a:solidFill>
                <a:latin typeface="Bodoni MT" panose="02070603080606020203" pitchFamily="18" charset="0"/>
              </a:rPr>
              <a:t>A Management Perspective 303 Series</a:t>
            </a:r>
            <a:endParaRPr lang="en-US" b="1" dirty="0">
              <a:solidFill>
                <a:srgbClr val="0070C0"/>
              </a:solidFill>
              <a:latin typeface="Bodoni MT" panose="02070603080606020203" pitchFamily="18" charset="0"/>
            </a:endParaRP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450771" y="1676400"/>
            <a:ext cx="5381885" cy="4191000"/>
          </a:xfrm>
        </p:spPr>
      </p:pic>
    </p:spTree>
    <p:extLst>
      <p:ext uri="{BB962C8B-B14F-4D97-AF65-F5344CB8AC3E}">
        <p14:creationId xmlns:p14="http://schemas.microsoft.com/office/powerpoint/2010/main" val="1107360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316</Words>
  <Application>Microsoft Office PowerPoint</Application>
  <PresentationFormat>On-screen Show (4:3)</PresentationFormat>
  <Paragraphs>35</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5 Tips to Take Your Sales Meetings from Good to Great</vt:lpstr>
      <vt:lpstr>5 Tips to Take Your Sales Meetings from Good to Great</vt:lpstr>
      <vt:lpstr>5 Tips to Take Your Sales Meetings from Good to Great</vt:lpstr>
      <vt:lpstr>5 Tips to Take Your Sales Meetings from Good to Great</vt:lpstr>
      <vt:lpstr>5 Tips to Take Your Sales Meetings from Good to Great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List of Presentations</dc:title>
  <dc:creator>JW Owens</dc:creator>
  <cp:lastModifiedBy>JW Owens</cp:lastModifiedBy>
  <cp:revision>10</cp:revision>
  <dcterms:created xsi:type="dcterms:W3CDTF">2019-02-07T22:26:28Z</dcterms:created>
  <dcterms:modified xsi:type="dcterms:W3CDTF">2019-02-23T17:24:22Z</dcterms:modified>
</cp:coreProperties>
</file>