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0" r:id="rId4"/>
    <p:sldId id="261" r:id="rId5"/>
    <p:sldId id="263" r:id="rId6"/>
    <p:sldId id="264"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4676" r="34676"/>
          <a:stretch>
            <a:fillRect/>
          </a:stretch>
        </p:blipFill>
        <p:spPr/>
      </p:pic>
      <p:sp>
        <p:nvSpPr>
          <p:cNvPr id="4" name="Rectangle 3"/>
          <p:cNvSpPr/>
          <p:nvPr/>
        </p:nvSpPr>
        <p:spPr>
          <a:xfrm>
            <a:off x="7620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a:r>
              <a:rPr lang="en-US" sz="3600" b="1" dirty="0">
                <a:solidFill>
                  <a:srgbClr val="FFFF00"/>
                </a:solidFill>
              </a:rPr>
              <a:t>Top 10 Leadership (and Management) Tips for All Around Success</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a:t>
            </a:r>
            <a:r>
              <a:rPr lang="en-US" sz="1200" b="1" smtClean="0">
                <a:solidFill>
                  <a:srgbClr val="FFFF00"/>
                </a:solidFill>
              </a:rPr>
              <a:t>– </a:t>
            </a:r>
            <a:r>
              <a:rPr lang="en-US" sz="1200" b="1" smtClean="0">
                <a:solidFill>
                  <a:srgbClr val="FFFF00"/>
                </a:solidFill>
              </a:rPr>
              <a:t>JWO 316</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sz="4000" b="1" dirty="0">
                <a:solidFill>
                  <a:srgbClr val="FFFF00"/>
                </a:solidFill>
              </a:rPr>
              <a:t>Top 10 Leadership (and Management) Tips for All Around </a:t>
            </a:r>
            <a:r>
              <a:rPr lang="en-US" sz="4000" b="1" dirty="0" smtClean="0">
                <a:solidFill>
                  <a:srgbClr val="FFFF00"/>
                </a:solidFill>
              </a:rPr>
              <a:t>Success</a:t>
            </a:r>
            <a:endParaRPr lang="en-US" dirty="0"/>
          </a:p>
        </p:txBody>
      </p:sp>
      <p:sp>
        <p:nvSpPr>
          <p:cNvPr id="8" name="Content Placeholder 7"/>
          <p:cNvSpPr>
            <a:spLocks noGrp="1"/>
          </p:cNvSpPr>
          <p:nvPr>
            <p:ph idx="1"/>
          </p:nvPr>
        </p:nvSpPr>
        <p:spPr>
          <a:xfrm>
            <a:off x="152400" y="1371600"/>
            <a:ext cx="8915400" cy="5486400"/>
          </a:xfrm>
        </p:spPr>
        <p:txBody>
          <a:bodyPr>
            <a:normAutofit/>
          </a:bodyPr>
          <a:lstStyle/>
          <a:p>
            <a:pPr marL="0" indent="0">
              <a:buNone/>
            </a:pPr>
            <a:r>
              <a:rPr lang="en-US" dirty="0" smtClean="0"/>
              <a:t>Popular </a:t>
            </a:r>
            <a:r>
              <a:rPr lang="en-US" dirty="0"/>
              <a:t>leadership books often use the phrase </a:t>
            </a:r>
            <a:r>
              <a:rPr lang="en-US" b="1" dirty="0"/>
              <a:t>“born leader”</a:t>
            </a:r>
            <a:r>
              <a:rPr lang="en-US" dirty="0"/>
              <a:t> to describe those who possess a natural ability to lead others. </a:t>
            </a:r>
            <a:endParaRPr lang="en-US" dirty="0" smtClean="0"/>
          </a:p>
          <a:p>
            <a:pPr marL="0" indent="0">
              <a:buNone/>
            </a:pPr>
            <a:r>
              <a:rPr lang="en-US" dirty="0" smtClean="0"/>
              <a:t>What </a:t>
            </a:r>
            <a:r>
              <a:rPr lang="en-US" dirty="0"/>
              <a:t>many fail to mention is the number of </a:t>
            </a:r>
            <a:r>
              <a:rPr lang="en-US" b="1" dirty="0"/>
              <a:t>“natural” </a:t>
            </a:r>
            <a:r>
              <a:rPr lang="en-US" dirty="0"/>
              <a:t>leaders who had help along the way.</a:t>
            </a:r>
          </a:p>
          <a:p>
            <a:pPr marL="0" indent="0">
              <a:buNone/>
            </a:pPr>
            <a:r>
              <a:rPr lang="en-US" dirty="0"/>
              <a:t>It can take years to become an overnight success. If you are willing to do the work and follow this advice, you can certainly cut that time in half.</a:t>
            </a:r>
          </a:p>
          <a:p>
            <a:pPr marL="0" indent="0" algn="ctr">
              <a:buNone/>
            </a:pPr>
            <a:r>
              <a:rPr lang="en-US" b="1" dirty="0"/>
              <a:t>Here are 10 leadership tips for succeeding all around</a:t>
            </a:r>
            <a:r>
              <a:rPr lang="en-US" b="1" dirty="0" smtClean="0"/>
              <a:t>:</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sz="4000" b="1" dirty="0">
                <a:solidFill>
                  <a:srgbClr val="FFFF00"/>
                </a:solidFill>
              </a:rPr>
              <a:t>Top 10 Leadership (and Management) Tips for All Around </a:t>
            </a:r>
            <a:r>
              <a:rPr lang="en-US" sz="4000" b="1" dirty="0" smtClean="0">
                <a:solidFill>
                  <a:srgbClr val="FFFF00"/>
                </a:solidFill>
              </a:rPr>
              <a:t>Success</a:t>
            </a:r>
            <a:endParaRPr lang="en-US" dirty="0"/>
          </a:p>
        </p:txBody>
      </p:sp>
      <p:sp>
        <p:nvSpPr>
          <p:cNvPr id="8" name="Content Placeholder 7"/>
          <p:cNvSpPr>
            <a:spLocks noGrp="1"/>
          </p:cNvSpPr>
          <p:nvPr>
            <p:ph idx="1"/>
          </p:nvPr>
        </p:nvSpPr>
        <p:spPr>
          <a:xfrm>
            <a:off x="0" y="1371600"/>
            <a:ext cx="9067800" cy="5486400"/>
          </a:xfrm>
        </p:spPr>
        <p:txBody>
          <a:bodyPr>
            <a:normAutofit fontScale="85000" lnSpcReduction="20000"/>
          </a:bodyPr>
          <a:lstStyle/>
          <a:p>
            <a:r>
              <a:rPr lang="en-US" b="1" dirty="0" smtClean="0"/>
              <a:t>Move </a:t>
            </a:r>
            <a:r>
              <a:rPr lang="en-US" b="1" dirty="0"/>
              <a:t>forward by looking backward. </a:t>
            </a:r>
            <a:r>
              <a:rPr lang="en-US" dirty="0"/>
              <a:t>Have you been successful because of your leadership, or in spite of it? I’ve watched time and time again as companies and leaders succeed in spite of poor management skills. Now, imagine the levels of success they could have achieved if those who were in charge had great leadership skills? Or even just good leadership skills? Gather feedback about your management style and adjust accordingly.</a:t>
            </a:r>
          </a:p>
          <a:p>
            <a:r>
              <a:rPr lang="en-US" b="1" dirty="0"/>
              <a:t>Lead by example.</a:t>
            </a:r>
            <a:r>
              <a:rPr lang="en-US" dirty="0"/>
              <a:t> Behave as you would want your employees to behave, but also understand that your role is different from that of your employees.</a:t>
            </a:r>
          </a:p>
          <a:p>
            <a:r>
              <a:rPr lang="en-US" b="1" dirty="0"/>
              <a:t>Surround yourself with the right people. </a:t>
            </a:r>
            <a:r>
              <a:rPr lang="en-US" dirty="0"/>
              <a:t>Hire for fit, train for skill, and if the opportunity presents itself, hire people who are better than you. Be prepared for the arrival of new hires so they immediately feel connected to the organization</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664233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sz="4000" b="1" dirty="0">
                <a:solidFill>
                  <a:srgbClr val="FFFF00"/>
                </a:solidFill>
              </a:rPr>
              <a:t>Top 10 Leadership (and Management) Tips for All Around </a:t>
            </a:r>
            <a:r>
              <a:rPr lang="en-US" sz="4000" b="1" dirty="0" smtClean="0">
                <a:solidFill>
                  <a:srgbClr val="FFFF00"/>
                </a:solidFill>
              </a:rPr>
              <a:t>Success</a:t>
            </a:r>
            <a:endParaRPr lang="en-US" dirty="0"/>
          </a:p>
        </p:txBody>
      </p:sp>
      <p:sp>
        <p:nvSpPr>
          <p:cNvPr id="8" name="Content Placeholder 7"/>
          <p:cNvSpPr>
            <a:spLocks noGrp="1"/>
          </p:cNvSpPr>
          <p:nvPr>
            <p:ph idx="1"/>
          </p:nvPr>
        </p:nvSpPr>
        <p:spPr>
          <a:xfrm>
            <a:off x="152400" y="1219200"/>
            <a:ext cx="8915400" cy="5638800"/>
          </a:xfrm>
        </p:spPr>
        <p:txBody>
          <a:bodyPr>
            <a:normAutofit fontScale="77500" lnSpcReduction="20000"/>
          </a:bodyPr>
          <a:lstStyle/>
          <a:p>
            <a:r>
              <a:rPr lang="en-US" b="1" dirty="0" smtClean="0"/>
              <a:t>Stop </a:t>
            </a:r>
            <a:r>
              <a:rPr lang="en-US" b="1" dirty="0"/>
              <a:t>the blame game. </a:t>
            </a:r>
            <a:r>
              <a:rPr lang="en-US" dirty="0"/>
              <a:t>It’s always someone or something that is at fault. But in the end, the buck stops with you. Sure, you may not have inherited a stellar team, but that doesn’t mean you have to settle for mediocrity. You have the power to inspire people to exceed expectations. You also have the power to release people who aren’t making the grade. What you don’t get to do is blame everyone else for your team’s failure to perform.</a:t>
            </a:r>
          </a:p>
          <a:p>
            <a:r>
              <a:rPr lang="en-US" b="1" dirty="0"/>
              <a:t>Cut your losses early.</a:t>
            </a:r>
            <a:r>
              <a:rPr lang="en-US" dirty="0"/>
              <a:t> Mismatches happen, no matter how good you are at interviewing. Take action quickly to avoid having the rest of the team distracted by a poor hire.</a:t>
            </a:r>
          </a:p>
          <a:p>
            <a:r>
              <a:rPr lang="en-US" b="1" dirty="0"/>
              <a:t>Invest in yourself and your people. </a:t>
            </a:r>
            <a:r>
              <a:rPr lang="en-US" dirty="0"/>
              <a:t>Can you name one organization that has cut its way to exceptional customer service? I can’t. It’s time to put your money where your mouth is. If your firm prides itself on customer service then invest in more people to reduce the wait times, especially during peak calling hours. And while you are at it, give your employees the tools and training they need to provide exceptional service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582478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sz="4000" b="1" dirty="0">
                <a:solidFill>
                  <a:srgbClr val="FFFF00"/>
                </a:solidFill>
              </a:rPr>
              <a:t>Top 10 Leadership (and Management) Tips for All Around </a:t>
            </a:r>
            <a:r>
              <a:rPr lang="en-US" sz="4000" b="1" dirty="0" smtClean="0">
                <a:solidFill>
                  <a:srgbClr val="FFFF00"/>
                </a:solidFill>
              </a:rPr>
              <a:t>Success</a:t>
            </a:r>
            <a:endParaRPr lang="en-US" dirty="0"/>
          </a:p>
        </p:txBody>
      </p:sp>
      <p:sp>
        <p:nvSpPr>
          <p:cNvPr id="8" name="Content Placeholder 7"/>
          <p:cNvSpPr>
            <a:spLocks noGrp="1"/>
          </p:cNvSpPr>
          <p:nvPr>
            <p:ph idx="1"/>
          </p:nvPr>
        </p:nvSpPr>
        <p:spPr>
          <a:xfrm>
            <a:off x="0" y="1219200"/>
            <a:ext cx="9067800" cy="5562600"/>
          </a:xfrm>
        </p:spPr>
        <p:txBody>
          <a:bodyPr>
            <a:noAutofit/>
          </a:bodyPr>
          <a:lstStyle/>
          <a:p>
            <a:r>
              <a:rPr lang="en-US" sz="2400" b="1" dirty="0" smtClean="0"/>
              <a:t>Build </a:t>
            </a:r>
            <a:r>
              <a:rPr lang="en-US" sz="2400" b="1" dirty="0"/>
              <a:t>on strengths. </a:t>
            </a:r>
            <a:r>
              <a:rPr lang="en-US" sz="2300" dirty="0"/>
              <a:t>Everyone focuses on improving weaknesses. You can distinguish yourself by paying particular attention to areas of strength, as this is where you’ll receive the greatest return for your investment.</a:t>
            </a:r>
          </a:p>
          <a:p>
            <a:r>
              <a:rPr lang="en-US" sz="2400" b="1" dirty="0"/>
              <a:t>It’s better to be respected than love.</a:t>
            </a:r>
            <a:r>
              <a:rPr lang="en-US" sz="2400" dirty="0"/>
              <a:t> </a:t>
            </a:r>
            <a:r>
              <a:rPr lang="en-US" sz="2300" dirty="0"/>
              <a:t>As human beings, we have a natural tendency to want to be loved. But what happens when your desire to be loved interferes with your ability to lead? Effective leaders recognize it is more important to be respected by their people than adored. They make the tough decisions that are needed to secure the future of those around them, including their direct reports.</a:t>
            </a:r>
          </a:p>
          <a:p>
            <a:r>
              <a:rPr lang="en-US" sz="2400" b="1" dirty="0"/>
              <a:t>Your success depends on the success of others</a:t>
            </a:r>
            <a:r>
              <a:rPr lang="en-US" sz="2400" dirty="0"/>
              <a:t>. </a:t>
            </a:r>
            <a:r>
              <a:rPr lang="en-US" sz="2300" dirty="0"/>
              <a:t>To succeed as a manager, you will need to shift your focus from “me” to “we.” Going forward, your success will no longer be measured by your individual contribution. Instead, you will be evaluated on your ability to create and maintain a highly engaged team that is willing to give it their all</a:t>
            </a:r>
            <a:r>
              <a:rPr lang="en-US" sz="2300" dirty="0" smtClean="0"/>
              <a:t>.</a:t>
            </a:r>
            <a:endParaRPr lang="en-US" sz="23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66148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sz="4000" b="1" dirty="0">
                <a:solidFill>
                  <a:srgbClr val="FFFF00"/>
                </a:solidFill>
              </a:rPr>
              <a:t>Top 10 Leadership (and Management) Tips for All Around </a:t>
            </a:r>
            <a:r>
              <a:rPr lang="en-US" sz="4000" b="1" dirty="0" smtClean="0">
                <a:solidFill>
                  <a:srgbClr val="FFFF00"/>
                </a:solidFill>
              </a:rPr>
              <a:t>Success</a:t>
            </a:r>
            <a:endParaRPr lang="en-US" dirty="0"/>
          </a:p>
        </p:txBody>
      </p:sp>
      <p:sp>
        <p:nvSpPr>
          <p:cNvPr id="8" name="Content Placeholder 7"/>
          <p:cNvSpPr>
            <a:spLocks noGrp="1"/>
          </p:cNvSpPr>
          <p:nvPr>
            <p:ph idx="1"/>
          </p:nvPr>
        </p:nvSpPr>
        <p:spPr>
          <a:xfrm>
            <a:off x="152400" y="1371600"/>
            <a:ext cx="8915400" cy="5486400"/>
          </a:xfrm>
        </p:spPr>
        <p:txBody>
          <a:bodyPr>
            <a:normAutofit/>
          </a:bodyPr>
          <a:lstStyle/>
          <a:p>
            <a:r>
              <a:rPr lang="en-US" sz="2600" b="1" dirty="0" smtClean="0"/>
              <a:t>Find </a:t>
            </a:r>
            <a:r>
              <a:rPr lang="en-US" sz="2600" b="1" dirty="0"/>
              <a:t>a coach or a mentor. </a:t>
            </a:r>
            <a:r>
              <a:rPr lang="en-US" sz="2600" dirty="0"/>
              <a:t>You are ultimately responsible for your own success. If you are lucky, you may get approval to attend a training session this year. </a:t>
            </a:r>
            <a:r>
              <a:rPr lang="en-US" sz="2600" b="1" dirty="0"/>
              <a:t>It’s a start</a:t>
            </a:r>
            <a:r>
              <a:rPr lang="en-US" sz="2600" dirty="0"/>
              <a:t>, however training isn’t going to ultimately get you where you want to go. Find a coach or a mentor who can swiftly guide you through the landmines that exist in every organization</a:t>
            </a:r>
            <a:r>
              <a:rPr lang="en-US" sz="2600" dirty="0" smtClean="0"/>
              <a:t>.</a:t>
            </a:r>
          </a:p>
          <a:p>
            <a:pPr marL="0" indent="0">
              <a:buNone/>
            </a:pPr>
            <a:endParaRPr lang="en-US" sz="2600" dirty="0"/>
          </a:p>
          <a:p>
            <a:pPr marL="0" indent="0">
              <a:buNone/>
            </a:pPr>
            <a:r>
              <a:rPr lang="en-US" sz="2600" dirty="0"/>
              <a:t>It’s time to try something new if what you’ve been doing all along isn’t getting you the results you are seeking. </a:t>
            </a:r>
            <a:r>
              <a:rPr lang="en-US" sz="2600" b="1" dirty="0"/>
              <a:t>Choose one or two of the above tips and move those items forward. </a:t>
            </a:r>
            <a:endParaRPr lang="en-US" sz="2600" b="1" dirty="0" smtClean="0"/>
          </a:p>
          <a:p>
            <a:pPr marL="0" indent="0">
              <a:buNone/>
            </a:pPr>
            <a:r>
              <a:rPr lang="en-US" sz="2600" b="1" dirty="0" smtClean="0"/>
              <a:t>Then </a:t>
            </a:r>
            <a:r>
              <a:rPr lang="en-US" sz="2600" b="1" dirty="0"/>
              <a:t>select a few more. </a:t>
            </a:r>
            <a:r>
              <a:rPr lang="en-US" sz="2600" dirty="0"/>
              <a:t>Before long, you’ll be well on your way to becoming a natural leader who is succeeding all around.</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118959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sz="3600" b="1" dirty="0">
                <a:solidFill>
                  <a:srgbClr val="FFFF00"/>
                </a:solidFill>
              </a:rPr>
              <a:t>Top 10 Leadership (and Management) Tips for All Around Success</a:t>
            </a:r>
            <a:endParaRPr lang="en-US" sz="36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67743" y="1436221"/>
            <a:ext cx="5833382" cy="4607916"/>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435</Words>
  <Application>Microsoft Office PowerPoint</Application>
  <PresentationFormat>On-screen Show (4:3)</PresentationFormat>
  <Paragraphs>36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Top 10 Leadership (and Management) Tips for All Around Success</vt:lpstr>
      <vt:lpstr>Top 10 Leadership (and Management) Tips for All Around Success</vt:lpstr>
      <vt:lpstr>Top 10 Leadership (and Management) Tips for All Around Success</vt:lpstr>
      <vt:lpstr>Top 10 Leadership (and Management) Tips for All Around Success</vt:lpstr>
      <vt:lpstr>Top 10 Leadership (and Management) Tips for All Around Success</vt:lpstr>
      <vt:lpstr>Top 10 Leadership (and Management) Tips for All Around Success</vt:lpstr>
      <vt:lpstr>Top 10 Leadership (and Management) Tips for All Around Success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2019-02-23T17:23:35Z</dcterms:modified>
</cp:coreProperties>
</file>