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61" r:id="rId3"/>
    <p:sldId id="262" r:id="rId4"/>
    <p:sldId id="263" r:id="rId5"/>
    <p:sldId id="265" r:id="rId6"/>
    <p:sldId id="264"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5104" r="35104"/>
          <a:stretch>
            <a:fillRect/>
          </a:stretch>
        </p:blipFill>
        <p:spPr/>
      </p:pic>
      <p:sp>
        <p:nvSpPr>
          <p:cNvPr id="4" name="Rectangle 3"/>
          <p:cNvSpPr/>
          <p:nvPr/>
        </p:nvSpPr>
        <p:spPr>
          <a:xfrm>
            <a:off x="76200" y="787401"/>
            <a:ext cx="4648200" cy="142239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544" y="1143000"/>
            <a:ext cx="4639656" cy="992279"/>
          </a:xfrm>
        </p:spPr>
        <p:txBody>
          <a:bodyPr>
            <a:noAutofit/>
          </a:bodyPr>
          <a:lstStyle/>
          <a:p>
            <a:pPr algn="ctr"/>
            <a:r>
              <a:rPr lang="en-US" altLang="en-US" sz="4400" b="1" dirty="0">
                <a:solidFill>
                  <a:srgbClr val="FFFF00"/>
                </a:solidFill>
                <a:effectLst>
                  <a:outerShdw blurRad="38100" dist="38100" dir="2700000" algn="tl">
                    <a:srgbClr val="000000"/>
                  </a:outerShdw>
                </a:effectLst>
              </a:rPr>
              <a:t>3 Ways to Hire Better Sales Talent</a:t>
            </a:r>
            <a:endParaRPr lang="en-US" sz="4400" b="1" dirty="0">
              <a:solidFill>
                <a:srgbClr val="FFFF00"/>
              </a:solidFill>
            </a:endParaRP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a:t>
            </a:r>
            <a:r>
              <a:rPr lang="en-US" sz="1200" b="1" smtClean="0">
                <a:solidFill>
                  <a:srgbClr val="FFFF00"/>
                </a:solidFill>
              </a:rPr>
              <a:t>– </a:t>
            </a:r>
            <a:r>
              <a:rPr lang="en-US" sz="1200" b="1" smtClean="0">
                <a:solidFill>
                  <a:srgbClr val="FFFF00"/>
                </a:solidFill>
              </a:rPr>
              <a:t>JWO 313</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97970" y="1371600"/>
            <a:ext cx="8893630" cy="5486400"/>
          </a:xfrm>
        </p:spPr>
        <p:txBody>
          <a:bodyPr/>
          <a:lstStyle/>
          <a:p>
            <a:pPr>
              <a:lnSpc>
                <a:spcPct val="80000"/>
              </a:lnSpc>
              <a:buFontTx/>
              <a:buNone/>
            </a:pPr>
            <a:r>
              <a:rPr lang="en-US" altLang="en-US" sz="4000" b="1" dirty="0">
                <a:solidFill>
                  <a:srgbClr val="FF0000"/>
                </a:solidFill>
                <a:effectLst>
                  <a:outerShdw blurRad="38100" dist="38100" dir="2700000" algn="tl">
                    <a:srgbClr val="000000">
                      <a:alpha val="43137"/>
                    </a:srgbClr>
                  </a:outerShdw>
                </a:effectLst>
              </a:rPr>
              <a:t>#1. Define your ideal candidate.</a:t>
            </a:r>
            <a:r>
              <a:rPr lang="en-US" altLang="en-US" sz="4000" dirty="0">
                <a:solidFill>
                  <a:srgbClr val="FF0000"/>
                </a:solidFill>
                <a:effectLst>
                  <a:outerShdw blurRad="38100" dist="38100" dir="2700000" algn="tl">
                    <a:srgbClr val="000000">
                      <a:alpha val="43137"/>
                    </a:srgbClr>
                  </a:outerShdw>
                </a:effectLst>
              </a:rPr>
              <a:t> </a:t>
            </a:r>
          </a:p>
          <a:p>
            <a:pPr>
              <a:lnSpc>
                <a:spcPct val="80000"/>
              </a:lnSpc>
              <a:buFontTx/>
              <a:buNone/>
            </a:pPr>
            <a:r>
              <a:rPr lang="en-US" altLang="en-US" sz="2800" dirty="0"/>
              <a:t>	</a:t>
            </a:r>
            <a:r>
              <a:rPr lang="en-US" altLang="en-US" sz="2800" b="1" dirty="0"/>
              <a:t>Study your best sales reps and determine the characteristics </a:t>
            </a:r>
            <a:r>
              <a:rPr lang="en-US" altLang="en-US" sz="2800" dirty="0"/>
              <a:t>that differentiate them from the average ones. Find out what drives your best reps to be the best and to outperform the pack. </a:t>
            </a:r>
          </a:p>
          <a:p>
            <a:pPr>
              <a:lnSpc>
                <a:spcPct val="80000"/>
              </a:lnSpc>
              <a:buFontTx/>
              <a:buNone/>
            </a:pPr>
            <a:r>
              <a:rPr lang="en-US" altLang="en-US" sz="2800" dirty="0"/>
              <a:t>	</a:t>
            </a:r>
            <a:endParaRPr lang="en-US" altLang="en-US" sz="2800" dirty="0" smtClean="0"/>
          </a:p>
          <a:p>
            <a:pPr>
              <a:lnSpc>
                <a:spcPct val="80000"/>
              </a:lnSpc>
              <a:buFontTx/>
              <a:buNone/>
            </a:pPr>
            <a:r>
              <a:rPr lang="en-US" altLang="en-US" sz="2800" dirty="0"/>
              <a:t>	</a:t>
            </a:r>
            <a:r>
              <a:rPr lang="en-US" altLang="en-US" sz="2800" b="1" dirty="0" smtClean="0"/>
              <a:t>Discover </a:t>
            </a:r>
            <a:r>
              <a:rPr lang="en-US" altLang="en-US" sz="2800" b="1" dirty="0"/>
              <a:t>what talents are crucial to success in your unique sales environment</a:t>
            </a:r>
            <a:r>
              <a:rPr lang="en-US" altLang="en-US" sz="2800" dirty="0"/>
              <a:t>, such as the ability to quickly establish trust or dynamic relationship skills. </a:t>
            </a:r>
          </a:p>
          <a:p>
            <a:pPr>
              <a:lnSpc>
                <a:spcPct val="80000"/>
              </a:lnSpc>
              <a:buFontTx/>
              <a:buNone/>
            </a:pPr>
            <a:r>
              <a:rPr lang="en-US" altLang="en-US" sz="2800" dirty="0"/>
              <a:t>	</a:t>
            </a:r>
            <a:endParaRPr lang="en-US" altLang="en-US" sz="2800" dirty="0" smtClean="0"/>
          </a:p>
          <a:p>
            <a:pPr>
              <a:lnSpc>
                <a:spcPct val="80000"/>
              </a:lnSpc>
              <a:buFontTx/>
              <a:buNone/>
            </a:pPr>
            <a:r>
              <a:rPr lang="en-US" altLang="en-US" sz="2800" dirty="0"/>
              <a:t>	</a:t>
            </a:r>
            <a:r>
              <a:rPr lang="en-US" altLang="en-US" sz="2800" dirty="0" smtClean="0"/>
              <a:t>Then</a:t>
            </a:r>
            <a:r>
              <a:rPr lang="en-US" altLang="en-US" sz="2800" dirty="0"/>
              <a:t>, </a:t>
            </a:r>
            <a:r>
              <a:rPr lang="en-US" altLang="en-US" sz="2800" b="1" dirty="0"/>
              <a:t>when interviewing a candidate</a:t>
            </a:r>
            <a:r>
              <a:rPr lang="en-US" altLang="en-US" sz="2800" dirty="0"/>
              <a:t>, ask questions that will reveal whether that candidate has what it takes to be successful in your organization. </a:t>
            </a:r>
          </a:p>
        </p:txBody>
      </p:sp>
      <p:grpSp>
        <p:nvGrpSpPr>
          <p:cNvPr id="3" name="Group 2"/>
          <p:cNvGrpSpPr/>
          <p:nvPr/>
        </p:nvGrpSpPr>
        <p:grpSpPr>
          <a:xfrm>
            <a:off x="30314" y="7257"/>
            <a:ext cx="7970685" cy="1288143"/>
            <a:chOff x="30314" y="7257"/>
            <a:chExt cx="7970685" cy="1288143"/>
          </a:xfrm>
        </p:grpSpPr>
        <p:sp>
          <p:nvSpPr>
            <p:cNvPr id="5" name="Rectangle 4"/>
            <p:cNvSpPr/>
            <p:nvPr/>
          </p:nvSpPr>
          <p:spPr>
            <a:xfrm>
              <a:off x="97970" y="7257"/>
              <a:ext cx="7903029" cy="128814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30314" y="152400"/>
              <a:ext cx="7970685"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b="1" dirty="0" smtClean="0">
                  <a:solidFill>
                    <a:srgbClr val="FFFF00"/>
                  </a:solidFill>
                  <a:effectLst>
                    <a:outerShdw blurRad="38100" dist="38100" dir="2700000" algn="tl">
                      <a:srgbClr val="000000"/>
                    </a:outerShdw>
                  </a:effectLst>
                </a:rPr>
                <a:t>3 Ways to Hire Better Sales Talent</a:t>
              </a:r>
              <a:endParaRPr lang="en-US" b="1" dirty="0">
                <a:solidFill>
                  <a:srgbClr val="FFFF00"/>
                </a:solidFill>
              </a:endParaRPr>
            </a:p>
          </p:txBody>
        </p:sp>
      </p:gr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528448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97969" y="1371600"/>
            <a:ext cx="8903155" cy="5410200"/>
          </a:xfrm>
        </p:spPr>
        <p:txBody>
          <a:bodyPr/>
          <a:lstStyle/>
          <a:p>
            <a:pPr>
              <a:lnSpc>
                <a:spcPct val="80000"/>
              </a:lnSpc>
              <a:buFontTx/>
              <a:buNone/>
            </a:pPr>
            <a:r>
              <a:rPr lang="en-US" altLang="en-US" sz="4000" b="1" dirty="0">
                <a:solidFill>
                  <a:srgbClr val="FF0000"/>
                </a:solidFill>
                <a:effectLst>
                  <a:outerShdw blurRad="38100" dist="38100" dir="2700000" algn="tl">
                    <a:srgbClr val="000000">
                      <a:alpha val="43137"/>
                    </a:srgbClr>
                  </a:outerShdw>
                </a:effectLst>
              </a:rPr>
              <a:t>#2. Get HR out of the loop quickly. </a:t>
            </a:r>
          </a:p>
          <a:p>
            <a:pPr>
              <a:lnSpc>
                <a:spcPct val="80000"/>
              </a:lnSpc>
              <a:buFontTx/>
              <a:buNone/>
            </a:pPr>
            <a:r>
              <a:rPr lang="en-US" altLang="en-US" sz="2800" dirty="0"/>
              <a:t>	If you are too busy to meet with a candidate, </a:t>
            </a:r>
            <a:r>
              <a:rPr lang="en-US" altLang="en-US" sz="2800" b="1" dirty="0"/>
              <a:t>it says to the best candidates that you don't care whether you hire them or not. </a:t>
            </a:r>
            <a:endParaRPr lang="en-US" altLang="en-US" sz="2800" b="1" dirty="0" smtClean="0"/>
          </a:p>
          <a:p>
            <a:pPr>
              <a:lnSpc>
                <a:spcPct val="80000"/>
              </a:lnSpc>
              <a:buFontTx/>
              <a:buNone/>
            </a:pPr>
            <a:r>
              <a:rPr lang="en-US" altLang="en-US" sz="2800" b="1" dirty="0"/>
              <a:t>	</a:t>
            </a:r>
            <a:r>
              <a:rPr lang="en-US" altLang="en-US" sz="2800" dirty="0" smtClean="0"/>
              <a:t>Chances </a:t>
            </a:r>
            <a:r>
              <a:rPr lang="en-US" altLang="en-US" sz="2800" dirty="0"/>
              <a:t>are that top sales reps are interviewing more than one company. </a:t>
            </a:r>
            <a:endParaRPr lang="en-US" altLang="en-US" sz="2800" dirty="0" smtClean="0"/>
          </a:p>
          <a:p>
            <a:pPr>
              <a:lnSpc>
                <a:spcPct val="80000"/>
              </a:lnSpc>
              <a:buFontTx/>
              <a:buNone/>
            </a:pPr>
            <a:endParaRPr lang="en-US" altLang="en-US" sz="2800" dirty="0"/>
          </a:p>
          <a:p>
            <a:pPr>
              <a:lnSpc>
                <a:spcPct val="80000"/>
              </a:lnSpc>
              <a:buFontTx/>
              <a:buNone/>
            </a:pPr>
            <a:r>
              <a:rPr lang="en-US" altLang="en-US" sz="2800" dirty="0"/>
              <a:t>	If they're the kind of person you want to hire, they're going to get multiple job offers. </a:t>
            </a:r>
            <a:r>
              <a:rPr lang="en-US" altLang="en-US" sz="2800" b="1" dirty="0"/>
              <a:t>Why would they choose a company where top sales reps are "parked" in HR until the real sales manager can be bothered to give them an interview?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grpSp>
        <p:nvGrpSpPr>
          <p:cNvPr id="6" name="Group 5"/>
          <p:cNvGrpSpPr/>
          <p:nvPr/>
        </p:nvGrpSpPr>
        <p:grpSpPr>
          <a:xfrm>
            <a:off x="30314" y="7257"/>
            <a:ext cx="7970685" cy="1288143"/>
            <a:chOff x="30314" y="7257"/>
            <a:chExt cx="7970685" cy="1288143"/>
          </a:xfrm>
        </p:grpSpPr>
        <p:sp>
          <p:nvSpPr>
            <p:cNvPr id="7" name="Rectangle 6"/>
            <p:cNvSpPr/>
            <p:nvPr/>
          </p:nvSpPr>
          <p:spPr>
            <a:xfrm>
              <a:off x="97970" y="7257"/>
              <a:ext cx="7903029" cy="128814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30314" y="152400"/>
              <a:ext cx="7970685"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b="1" dirty="0" smtClean="0">
                  <a:solidFill>
                    <a:srgbClr val="FFFF00"/>
                  </a:solidFill>
                  <a:effectLst>
                    <a:outerShdw blurRad="38100" dist="38100" dir="2700000" algn="tl">
                      <a:srgbClr val="000000"/>
                    </a:outerShdw>
                  </a:effectLst>
                </a:rPr>
                <a:t>3 Ways to Hire Better Sales Talent</a:t>
              </a:r>
              <a:endParaRPr lang="en-US" b="1" dirty="0">
                <a:solidFill>
                  <a:srgbClr val="FFFF00"/>
                </a:solidFill>
              </a:endParaRPr>
            </a:p>
          </p:txBody>
        </p:sp>
      </p:grpSp>
    </p:spTree>
    <p:extLst>
      <p:ext uri="{BB962C8B-B14F-4D97-AF65-F5344CB8AC3E}">
        <p14:creationId xmlns:p14="http://schemas.microsoft.com/office/powerpoint/2010/main" val="4060476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97970" y="1371600"/>
            <a:ext cx="8588830" cy="5410200"/>
          </a:xfrm>
        </p:spPr>
        <p:txBody>
          <a:bodyPr/>
          <a:lstStyle/>
          <a:p>
            <a:pPr marL="0" indent="0">
              <a:lnSpc>
                <a:spcPct val="90000"/>
              </a:lnSpc>
              <a:buNone/>
            </a:pPr>
            <a:r>
              <a:rPr lang="en-US" altLang="en-US" sz="3600" b="1" dirty="0">
                <a:solidFill>
                  <a:srgbClr val="FF0000"/>
                </a:solidFill>
                <a:effectLst>
                  <a:outerShdw blurRad="38100" dist="38100" dir="2700000" algn="tl">
                    <a:srgbClr val="000000">
                      <a:alpha val="43137"/>
                    </a:srgbClr>
                  </a:outerShdw>
                </a:effectLst>
              </a:rPr>
              <a:t>#3 Hire for attitude rather than experience</a:t>
            </a:r>
            <a:r>
              <a:rPr lang="en-US" altLang="en-US" sz="3600" b="1" dirty="0"/>
              <a:t>.</a:t>
            </a:r>
            <a:r>
              <a:rPr lang="en-US" altLang="en-US" sz="3600" dirty="0"/>
              <a:t> </a:t>
            </a:r>
            <a:endParaRPr lang="en-US" altLang="en-US" sz="3600" dirty="0" smtClean="0"/>
          </a:p>
          <a:p>
            <a:pPr marL="0" indent="0">
              <a:lnSpc>
                <a:spcPct val="90000"/>
              </a:lnSpc>
              <a:buNone/>
            </a:pPr>
            <a:r>
              <a:rPr lang="en-US" altLang="en-US" sz="2800" dirty="0" smtClean="0"/>
              <a:t>Conventional </a:t>
            </a:r>
            <a:r>
              <a:rPr lang="en-US" altLang="en-US" sz="2800" dirty="0"/>
              <a:t>wisdom says to hire reps with sales experience, preferably from your competitors. However, many years of experience can mean that the candidate has had one year of bad experience repeated many times over. </a:t>
            </a:r>
          </a:p>
          <a:p>
            <a:pPr>
              <a:lnSpc>
                <a:spcPct val="90000"/>
              </a:lnSpc>
              <a:buFontTx/>
              <a:buNone/>
            </a:pPr>
            <a:r>
              <a:rPr lang="en-US" altLang="en-US" sz="2800" dirty="0"/>
              <a:t>	So don't focus on what your candidates have done in the past. Instead, </a:t>
            </a:r>
            <a:r>
              <a:rPr lang="en-US" altLang="en-US" sz="2800" b="1" dirty="0"/>
              <a:t>focus on their potential future as sales reps in your organization.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grpSp>
        <p:nvGrpSpPr>
          <p:cNvPr id="6" name="Group 5"/>
          <p:cNvGrpSpPr/>
          <p:nvPr/>
        </p:nvGrpSpPr>
        <p:grpSpPr>
          <a:xfrm>
            <a:off x="30314" y="7257"/>
            <a:ext cx="7970685" cy="1288143"/>
            <a:chOff x="30314" y="7257"/>
            <a:chExt cx="7970685" cy="1288143"/>
          </a:xfrm>
        </p:grpSpPr>
        <p:sp>
          <p:nvSpPr>
            <p:cNvPr id="7" name="Rectangle 6"/>
            <p:cNvSpPr/>
            <p:nvPr/>
          </p:nvSpPr>
          <p:spPr>
            <a:xfrm>
              <a:off x="97970" y="7257"/>
              <a:ext cx="7903029" cy="128814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30314" y="152400"/>
              <a:ext cx="7970685"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b="1" dirty="0" smtClean="0">
                  <a:solidFill>
                    <a:srgbClr val="FFFF00"/>
                  </a:solidFill>
                  <a:effectLst>
                    <a:outerShdw blurRad="38100" dist="38100" dir="2700000" algn="tl">
                      <a:srgbClr val="000000"/>
                    </a:outerShdw>
                  </a:effectLst>
                </a:rPr>
                <a:t>3 Ways to Hire Better Sales Talent</a:t>
              </a:r>
              <a:endParaRPr lang="en-US" b="1" dirty="0">
                <a:solidFill>
                  <a:srgbClr val="FFFF00"/>
                </a:solidFill>
              </a:endParaRPr>
            </a:p>
          </p:txBody>
        </p:sp>
      </p:grpSp>
    </p:spTree>
    <p:extLst>
      <p:ext uri="{BB962C8B-B14F-4D97-AF65-F5344CB8AC3E}">
        <p14:creationId xmlns:p14="http://schemas.microsoft.com/office/powerpoint/2010/main" val="2209674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97969" y="1371600"/>
            <a:ext cx="8903155" cy="5410200"/>
          </a:xfrm>
        </p:spPr>
        <p:txBody>
          <a:bodyPr>
            <a:normAutofit fontScale="85000" lnSpcReduction="20000"/>
          </a:bodyPr>
          <a:lstStyle/>
          <a:p>
            <a:pPr marL="0" indent="0">
              <a:buNone/>
            </a:pPr>
            <a:r>
              <a:rPr lang="en-US" sz="2800" b="1" dirty="0">
                <a:solidFill>
                  <a:srgbClr val="FF0000"/>
                </a:solidFill>
              </a:rPr>
              <a:t>1. </a:t>
            </a:r>
            <a:r>
              <a:rPr lang="en-US" sz="2800" b="1" dirty="0">
                <a:solidFill>
                  <a:srgbClr val="0070C0"/>
                </a:solidFill>
              </a:rPr>
              <a:t>Define and Build an Employer </a:t>
            </a:r>
            <a:r>
              <a:rPr lang="en-US" sz="2800" b="1" dirty="0" smtClean="0">
                <a:solidFill>
                  <a:srgbClr val="0070C0"/>
                </a:solidFill>
              </a:rPr>
              <a:t>Brand</a:t>
            </a:r>
            <a:endParaRPr lang="en-US" sz="2800" dirty="0">
              <a:solidFill>
                <a:srgbClr val="0070C0"/>
              </a:solidFill>
            </a:endParaRPr>
          </a:p>
          <a:p>
            <a:pPr marL="0" indent="0">
              <a:buNone/>
            </a:pPr>
            <a:r>
              <a:rPr lang="en-US" sz="2800" b="1" dirty="0" smtClean="0"/>
              <a:t>	Position </a:t>
            </a:r>
            <a:r>
              <a:rPr lang="en-US" sz="2800" b="1" dirty="0"/>
              <a:t>the Company as a Market Leader</a:t>
            </a:r>
            <a:endParaRPr lang="en-US" sz="2800" dirty="0"/>
          </a:p>
          <a:p>
            <a:pPr marL="0" indent="0">
              <a:buNone/>
            </a:pPr>
            <a:r>
              <a:rPr lang="en-US" sz="2800" b="1" dirty="0" smtClean="0"/>
              <a:t>	Offer </a:t>
            </a:r>
            <a:r>
              <a:rPr lang="en-US" sz="2800" b="1" dirty="0"/>
              <a:t>a Pro-Sales Culture</a:t>
            </a:r>
            <a:endParaRPr lang="en-US" sz="2800" dirty="0"/>
          </a:p>
          <a:p>
            <a:pPr marL="0" indent="0">
              <a:buNone/>
            </a:pPr>
            <a:r>
              <a:rPr lang="en-US" sz="2800" b="1" dirty="0" smtClean="0"/>
              <a:t>	Create </a:t>
            </a:r>
            <a:r>
              <a:rPr lang="en-US" sz="2800" b="1" dirty="0"/>
              <a:t>a Strong Career </a:t>
            </a:r>
            <a:r>
              <a:rPr lang="en-US" sz="2800" b="1" dirty="0" smtClean="0"/>
              <a:t>Track</a:t>
            </a:r>
          </a:p>
          <a:p>
            <a:pPr marL="0" indent="0">
              <a:buNone/>
            </a:pPr>
            <a:endParaRPr lang="en-US" sz="2800" dirty="0"/>
          </a:p>
          <a:p>
            <a:pPr marL="0" indent="0">
              <a:buNone/>
            </a:pPr>
            <a:r>
              <a:rPr lang="en-US" sz="2800" b="1" dirty="0" smtClean="0">
                <a:solidFill>
                  <a:srgbClr val="FF0000"/>
                </a:solidFill>
              </a:rPr>
              <a:t>2</a:t>
            </a:r>
            <a:r>
              <a:rPr lang="en-US" sz="2800" b="1" dirty="0">
                <a:solidFill>
                  <a:srgbClr val="FF0000"/>
                </a:solidFill>
              </a:rPr>
              <a:t>. </a:t>
            </a:r>
            <a:r>
              <a:rPr lang="en-US" sz="2800" b="1" dirty="0">
                <a:solidFill>
                  <a:srgbClr val="0070C0"/>
                </a:solidFill>
              </a:rPr>
              <a:t>Offer Market Leading </a:t>
            </a:r>
            <a:r>
              <a:rPr lang="en-US" sz="2800" b="1" dirty="0" smtClean="0">
                <a:solidFill>
                  <a:srgbClr val="0070C0"/>
                </a:solidFill>
              </a:rPr>
              <a:t>Compensation</a:t>
            </a:r>
          </a:p>
          <a:p>
            <a:pPr marL="0" indent="0">
              <a:buNone/>
            </a:pPr>
            <a:endParaRPr lang="en-US" sz="2800" b="1" dirty="0"/>
          </a:p>
          <a:p>
            <a:pPr marL="0" indent="0">
              <a:buNone/>
            </a:pPr>
            <a:r>
              <a:rPr lang="en-US" sz="2800" b="1" dirty="0" smtClean="0">
                <a:solidFill>
                  <a:srgbClr val="FF0000"/>
                </a:solidFill>
              </a:rPr>
              <a:t>3</a:t>
            </a:r>
            <a:r>
              <a:rPr lang="en-US" sz="2800" b="1" dirty="0">
                <a:solidFill>
                  <a:srgbClr val="FF0000"/>
                </a:solidFill>
              </a:rPr>
              <a:t>. </a:t>
            </a:r>
            <a:r>
              <a:rPr lang="en-US" sz="2800" b="1" dirty="0">
                <a:solidFill>
                  <a:srgbClr val="0070C0"/>
                </a:solidFill>
              </a:rPr>
              <a:t>Emphasize Job Meaning and Impact</a:t>
            </a:r>
          </a:p>
          <a:p>
            <a:pPr marL="0" indent="0">
              <a:buNone/>
            </a:pPr>
            <a:endParaRPr lang="en-US" sz="2800" b="1" dirty="0" smtClean="0"/>
          </a:p>
          <a:p>
            <a:pPr marL="0" indent="0" algn="ctr">
              <a:buNone/>
            </a:pPr>
            <a:r>
              <a:rPr lang="en-US" sz="2800" b="1" dirty="0" smtClean="0">
                <a:solidFill>
                  <a:srgbClr val="FF0000"/>
                </a:solidFill>
              </a:rPr>
              <a:t>Offer </a:t>
            </a:r>
            <a:r>
              <a:rPr lang="en-US" sz="2800" b="1" dirty="0">
                <a:solidFill>
                  <a:srgbClr val="FF0000"/>
                </a:solidFill>
              </a:rPr>
              <a:t>The Best to Get The Best</a:t>
            </a:r>
          </a:p>
          <a:p>
            <a:pPr marL="0" indent="0">
              <a:buNone/>
            </a:pPr>
            <a:r>
              <a:rPr lang="en-US" sz="2600" b="1" dirty="0"/>
              <a:t>Talented salespeople are highly sought-after </a:t>
            </a:r>
            <a:r>
              <a:rPr lang="en-US" sz="2600" dirty="0"/>
              <a:t>— they are used to receiving numerous job offers from a range of employers. Directly competing with other companies for a limited pool of </a:t>
            </a:r>
            <a:r>
              <a:rPr lang="en-US" sz="2600" b="1" dirty="0"/>
              <a:t>top-tier candidates requires that leaders emphasize their employee brand, offer above-average compensation and stress the potential </a:t>
            </a:r>
            <a:r>
              <a:rPr lang="en-US" sz="2600" dirty="0"/>
              <a:t>for each job candidate to impact their company in a meaningful way.</a:t>
            </a:r>
          </a:p>
          <a:p>
            <a:pPr marL="0" indent="0">
              <a:lnSpc>
                <a:spcPct val="90000"/>
              </a:lnSpc>
              <a:buNone/>
            </a:pPr>
            <a:endParaRPr lang="en-US" altLang="en-US" sz="30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grpSp>
        <p:nvGrpSpPr>
          <p:cNvPr id="6" name="Group 5"/>
          <p:cNvGrpSpPr/>
          <p:nvPr/>
        </p:nvGrpSpPr>
        <p:grpSpPr>
          <a:xfrm>
            <a:off x="30314" y="7257"/>
            <a:ext cx="7970685" cy="1288143"/>
            <a:chOff x="30314" y="7257"/>
            <a:chExt cx="7970685" cy="1288143"/>
          </a:xfrm>
        </p:grpSpPr>
        <p:sp>
          <p:nvSpPr>
            <p:cNvPr id="7" name="Rectangle 6"/>
            <p:cNvSpPr/>
            <p:nvPr/>
          </p:nvSpPr>
          <p:spPr>
            <a:xfrm>
              <a:off x="97970" y="7257"/>
              <a:ext cx="7903029" cy="128814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30314" y="152400"/>
              <a:ext cx="7970685"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b="1" dirty="0" smtClean="0">
                  <a:solidFill>
                    <a:srgbClr val="FFFF00"/>
                  </a:solidFill>
                  <a:effectLst>
                    <a:outerShdw blurRad="38100" dist="38100" dir="2700000" algn="tl">
                      <a:srgbClr val="000000"/>
                    </a:outerShdw>
                  </a:effectLst>
                </a:rPr>
                <a:t>3 Ways to Hire Better Sales Talent</a:t>
              </a:r>
              <a:endParaRPr lang="en-US" b="1" dirty="0">
                <a:solidFill>
                  <a:srgbClr val="FFFF00"/>
                </a:solidFill>
              </a:endParaRPr>
            </a:p>
          </p:txBody>
        </p:sp>
      </p:grpSp>
    </p:spTree>
    <p:extLst>
      <p:ext uri="{BB962C8B-B14F-4D97-AF65-F5344CB8AC3E}">
        <p14:creationId xmlns:p14="http://schemas.microsoft.com/office/powerpoint/2010/main" val="3427854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p:txBody>
          <a:bodyPr/>
          <a:lstStyle/>
          <a:p>
            <a:pPr>
              <a:buFontTx/>
              <a:buNone/>
            </a:pPr>
            <a:r>
              <a:rPr lang="en-US" altLang="en-US" dirty="0"/>
              <a:t>			</a:t>
            </a:r>
          </a:p>
          <a:p>
            <a:pPr>
              <a:buFontTx/>
              <a:buNone/>
            </a:pPr>
            <a:r>
              <a:rPr lang="en-US" altLang="en-US" dirty="0"/>
              <a:t>			</a:t>
            </a:r>
            <a:r>
              <a:rPr lang="en-US" altLang="en-US" sz="5400" b="1" dirty="0">
                <a:solidFill>
                  <a:srgbClr val="FF0000"/>
                </a:solidFill>
              </a:rPr>
              <a:t>Good Hunting!</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grpSp>
        <p:nvGrpSpPr>
          <p:cNvPr id="7" name="Group 6"/>
          <p:cNvGrpSpPr/>
          <p:nvPr/>
        </p:nvGrpSpPr>
        <p:grpSpPr>
          <a:xfrm>
            <a:off x="30314" y="7257"/>
            <a:ext cx="7970685" cy="1288143"/>
            <a:chOff x="30314" y="7257"/>
            <a:chExt cx="7970685" cy="1288143"/>
          </a:xfrm>
        </p:grpSpPr>
        <p:sp>
          <p:nvSpPr>
            <p:cNvPr id="8" name="Rectangle 7"/>
            <p:cNvSpPr/>
            <p:nvPr/>
          </p:nvSpPr>
          <p:spPr>
            <a:xfrm>
              <a:off x="97970" y="7257"/>
              <a:ext cx="7903029" cy="128814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30314" y="152400"/>
              <a:ext cx="7970685"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b="1" dirty="0" smtClean="0">
                  <a:solidFill>
                    <a:srgbClr val="FFFF00"/>
                  </a:solidFill>
                  <a:effectLst>
                    <a:outerShdw blurRad="38100" dist="38100" dir="2700000" algn="tl">
                      <a:srgbClr val="000000"/>
                    </a:outerShdw>
                  </a:effectLst>
                </a:rPr>
                <a:t>3 Ways to Hire Better Sales Talent</a:t>
              </a:r>
              <a:endParaRPr lang="en-US" b="1" dirty="0">
                <a:solidFill>
                  <a:srgbClr val="FFFF00"/>
                </a:solidFill>
              </a:endParaRPr>
            </a:p>
          </p:txBody>
        </p:sp>
      </p:grpSp>
    </p:spTree>
    <p:extLst>
      <p:ext uri="{BB962C8B-B14F-4D97-AF65-F5344CB8AC3E}">
        <p14:creationId xmlns:p14="http://schemas.microsoft.com/office/powerpoint/2010/main" val="2587138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grpSp>
        <p:nvGrpSpPr>
          <p:cNvPr id="13" name="Group 12"/>
          <p:cNvGrpSpPr/>
          <p:nvPr/>
        </p:nvGrpSpPr>
        <p:grpSpPr>
          <a:xfrm>
            <a:off x="30314" y="7257"/>
            <a:ext cx="7970685" cy="1288143"/>
            <a:chOff x="30314" y="7257"/>
            <a:chExt cx="7970685" cy="1288143"/>
          </a:xfrm>
        </p:grpSpPr>
        <p:sp>
          <p:nvSpPr>
            <p:cNvPr id="14" name="Rectangle 13"/>
            <p:cNvSpPr/>
            <p:nvPr/>
          </p:nvSpPr>
          <p:spPr>
            <a:xfrm>
              <a:off x="97970" y="7257"/>
              <a:ext cx="7903029" cy="128814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30314" y="152400"/>
              <a:ext cx="7970685"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b="1" dirty="0" smtClean="0">
                  <a:solidFill>
                    <a:srgbClr val="FFFF00"/>
                  </a:solidFill>
                  <a:effectLst>
                    <a:outerShdw blurRad="38100" dist="38100" dir="2700000" algn="tl">
                      <a:srgbClr val="000000"/>
                    </a:outerShdw>
                  </a:effectLst>
                </a:rPr>
                <a:t>3 Ways to Hire Better Sales Talent</a:t>
              </a:r>
              <a:endParaRPr lang="en-US" b="1" dirty="0">
                <a:solidFill>
                  <a:srgbClr val="FFFF00"/>
                </a:solidFill>
              </a:endParaRPr>
            </a:p>
          </p:txBody>
        </p:sp>
      </p:grpSp>
      <p:pic>
        <p:nvPicPr>
          <p:cNvPr id="16" name="Content Placeholder 1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65665" y="1676401"/>
            <a:ext cx="5486400" cy="3886200"/>
          </a:xfrm>
        </p:spPr>
      </p:pic>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367</Words>
  <Application>Microsoft Office PowerPoint</Application>
  <PresentationFormat>On-screen Show (4:3)</PresentationFormat>
  <Paragraphs>46</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3 Ways to Hire Better Sales Talent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10</cp:revision>
  <dcterms:created xsi:type="dcterms:W3CDTF">2019-02-07T22:26:28Z</dcterms:created>
  <dcterms:modified xsi:type="dcterms:W3CDTF">2019-02-23T17:21:04Z</dcterms:modified>
</cp:coreProperties>
</file>