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1" r:id="rId3"/>
    <p:sldId id="262" r:id="rId4"/>
    <p:sldId id="263" r:id="rId5"/>
    <p:sldId id="264" r:id="rId6"/>
    <p:sldId id="265"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6458" r="36458"/>
          <a:stretch>
            <a:fillRect/>
          </a:stretch>
        </p:blipFill>
        <p:spPr/>
      </p:pic>
      <p:sp>
        <p:nvSpPr>
          <p:cNvPr id="4" name="Rectangle 3"/>
          <p:cNvSpPr/>
          <p:nvPr/>
        </p:nvSpPr>
        <p:spPr>
          <a:xfrm>
            <a:off x="76200" y="787401"/>
            <a:ext cx="4648200" cy="1879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750921"/>
            <a:ext cx="4639656" cy="992279"/>
          </a:xfrm>
        </p:spPr>
        <p:txBody>
          <a:bodyPr>
            <a:noAutofit/>
          </a:bodyPr>
          <a:lstStyle/>
          <a:p>
            <a:pPr algn="ctr"/>
            <a:r>
              <a:rPr lang="en-US" altLang="en-US" sz="4400" b="1" dirty="0">
                <a:solidFill>
                  <a:srgbClr val="FFFF00"/>
                </a:solidFill>
              </a:rPr>
              <a:t>Four ways to M</a:t>
            </a:r>
            <a:r>
              <a:rPr lang="en-US" altLang="en-US" sz="4400" b="1" dirty="0" smtClean="0">
                <a:solidFill>
                  <a:srgbClr val="FFFF00"/>
                </a:solidFill>
              </a:rPr>
              <a:t>arshal </a:t>
            </a:r>
            <a:r>
              <a:rPr lang="en-US" altLang="en-US" sz="4400" b="1" dirty="0">
                <a:solidFill>
                  <a:srgbClr val="FFFF00"/>
                </a:solidFill>
              </a:rPr>
              <a:t>the </a:t>
            </a:r>
            <a:r>
              <a:rPr lang="en-US" altLang="en-US" sz="4400" b="1" dirty="0" smtClean="0">
                <a:solidFill>
                  <a:srgbClr val="FFFF00"/>
                </a:solidFill>
              </a:rPr>
              <a:t>Power </a:t>
            </a:r>
            <a:r>
              <a:rPr lang="en-US" altLang="en-US" sz="4400" b="1" dirty="0">
                <a:solidFill>
                  <a:srgbClr val="FFFF00"/>
                </a:solidFill>
              </a:rPr>
              <a:t>of </a:t>
            </a:r>
            <a:r>
              <a:rPr lang="en-US" altLang="en-US" sz="4400" b="1" dirty="0" smtClean="0">
                <a:solidFill>
                  <a:srgbClr val="FFFF00"/>
                </a:solidFill>
              </a:rPr>
              <a:t>Testimonials</a:t>
            </a:r>
            <a:endParaRPr lang="en-US" sz="4400" b="1" dirty="0">
              <a:solidFill>
                <a:srgbClr val="FFFF00"/>
              </a:solidFill>
            </a:endParaRP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rgbClr val="FFFF00"/>
                </a:solidFill>
              </a:rPr>
              <a:t>Management – </a:t>
            </a:r>
            <a:r>
              <a:rPr lang="en-US" sz="1200" b="1" smtClean="0">
                <a:solidFill>
                  <a:srgbClr val="FFFF00"/>
                </a:solidFill>
              </a:rPr>
              <a:t>JWO 310</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pPr marL="0" indent="0">
              <a:lnSpc>
                <a:spcPct val="80000"/>
              </a:lnSpc>
              <a:buNone/>
            </a:pPr>
            <a:r>
              <a:rPr lang="en-US" altLang="en-US" sz="4000" dirty="0"/>
              <a:t>One positive testimonial can be worth more than a dozen slickly printed sales brochures.</a:t>
            </a:r>
          </a:p>
          <a:p>
            <a:pPr>
              <a:lnSpc>
                <a:spcPct val="80000"/>
              </a:lnSpc>
            </a:pPr>
            <a:endParaRPr lang="en-US" altLang="en-US" sz="4000" dirty="0"/>
          </a:p>
          <a:p>
            <a:pPr>
              <a:lnSpc>
                <a:spcPct val="80000"/>
              </a:lnSpc>
            </a:pPr>
            <a:endParaRPr lang="en-US" altLang="en-US" sz="4000" dirty="0"/>
          </a:p>
          <a:p>
            <a:pPr marL="0" indent="0" algn="ctr">
              <a:lnSpc>
                <a:spcPct val="80000"/>
              </a:lnSpc>
              <a:buNone/>
            </a:pPr>
            <a:r>
              <a:rPr lang="en-US" altLang="en-US" sz="5400" b="1" dirty="0"/>
              <a:t>Here’s how to get </a:t>
            </a:r>
            <a:endParaRPr lang="en-US" altLang="en-US" sz="5400" b="1" dirty="0" smtClean="0"/>
          </a:p>
          <a:p>
            <a:pPr marL="0" indent="0" algn="ctr">
              <a:lnSpc>
                <a:spcPct val="80000"/>
              </a:lnSpc>
              <a:buNone/>
            </a:pPr>
            <a:r>
              <a:rPr lang="en-US" altLang="en-US" sz="5400" b="1" dirty="0" smtClean="0">
                <a:solidFill>
                  <a:srgbClr val="FF0000"/>
                </a:solidFill>
              </a:rPr>
              <a:t>maximum </a:t>
            </a:r>
            <a:r>
              <a:rPr lang="en-US" altLang="en-US" sz="5400" b="1" dirty="0">
                <a:solidFill>
                  <a:srgbClr val="FF0000"/>
                </a:solidFill>
              </a:rPr>
              <a:t>value from it:</a:t>
            </a:r>
          </a:p>
        </p:txBody>
      </p:sp>
      <p:grpSp>
        <p:nvGrpSpPr>
          <p:cNvPr id="5" name="Group 4"/>
          <p:cNvGrpSpPr/>
          <p:nvPr/>
        </p:nvGrpSpPr>
        <p:grpSpPr>
          <a:xfrm>
            <a:off x="87086" y="152401"/>
            <a:ext cx="7720013" cy="1371600"/>
            <a:chOff x="87086" y="152401"/>
            <a:chExt cx="7720013" cy="1371600"/>
          </a:xfrm>
        </p:grpSpPr>
        <p:sp>
          <p:nvSpPr>
            <p:cNvPr id="6" name="Rectangle 5"/>
            <p:cNvSpPr/>
            <p:nvPr/>
          </p:nvSpPr>
          <p:spPr>
            <a:xfrm>
              <a:off x="87086" y="152401"/>
              <a:ext cx="7720013" cy="13716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175192" y="304800"/>
              <a:ext cx="75438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Four ways to marshal the power of testimonials</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67528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75192" y="1600200"/>
            <a:ext cx="8664008" cy="5105400"/>
          </a:xfrm>
        </p:spPr>
        <p:txBody>
          <a:bodyPr>
            <a:normAutofit lnSpcReduction="10000"/>
          </a:bodyPr>
          <a:lstStyle/>
          <a:p>
            <a:pPr marL="0" indent="0">
              <a:lnSpc>
                <a:spcPct val="80000"/>
              </a:lnSpc>
              <a:buNone/>
            </a:pPr>
            <a:r>
              <a:rPr lang="en-US" altLang="en-US" sz="4400" b="1" dirty="0">
                <a:solidFill>
                  <a:schemeClr val="hlink"/>
                </a:solidFill>
              </a:rPr>
              <a:t>Create a “testimonial book.”</a:t>
            </a:r>
            <a:r>
              <a:rPr lang="en-US" altLang="en-US" b="1" dirty="0"/>
              <a:t> </a:t>
            </a:r>
          </a:p>
          <a:p>
            <a:pPr>
              <a:lnSpc>
                <a:spcPct val="80000"/>
              </a:lnSpc>
              <a:buFontTx/>
              <a:buNone/>
            </a:pPr>
            <a:r>
              <a:rPr lang="en-US" altLang="en-US" dirty="0"/>
              <a:t>	Collect the testimonials you receive and put them together in one file or report</a:t>
            </a:r>
            <a:r>
              <a:rPr lang="en-US" altLang="en-US" dirty="0" smtClean="0"/>
              <a:t>.</a:t>
            </a:r>
          </a:p>
          <a:p>
            <a:pPr>
              <a:lnSpc>
                <a:spcPct val="80000"/>
              </a:lnSpc>
              <a:buFontTx/>
              <a:buNone/>
            </a:pPr>
            <a:endParaRPr lang="en-US" altLang="en-US" dirty="0"/>
          </a:p>
          <a:p>
            <a:pPr>
              <a:lnSpc>
                <a:spcPct val="80000"/>
              </a:lnSpc>
              <a:buFontTx/>
              <a:buNone/>
            </a:pPr>
            <a:r>
              <a:rPr lang="en-US" altLang="en-US" dirty="0"/>
              <a:t>	When customers ask for </a:t>
            </a:r>
            <a:r>
              <a:rPr lang="en-US" altLang="en-US" b="1" dirty="0"/>
              <a:t>information about your company and products</a:t>
            </a:r>
            <a:r>
              <a:rPr lang="en-US" altLang="en-US" dirty="0"/>
              <a:t>, provide them with a copy of your testimonial file so they can see what others have said about </a:t>
            </a:r>
            <a:r>
              <a:rPr lang="en-US" altLang="en-US" dirty="0" smtClean="0"/>
              <a:t>you.</a:t>
            </a:r>
          </a:p>
          <a:p>
            <a:pPr>
              <a:lnSpc>
                <a:spcPct val="80000"/>
              </a:lnSpc>
              <a:buFontTx/>
              <a:buNone/>
            </a:pPr>
            <a:endParaRPr lang="en-US" altLang="en-US" dirty="0"/>
          </a:p>
          <a:p>
            <a:pPr algn="ctr">
              <a:lnSpc>
                <a:spcPct val="80000"/>
              </a:lnSpc>
              <a:buFontTx/>
              <a:buNone/>
            </a:pPr>
            <a:r>
              <a:rPr lang="en-US" altLang="en-US" sz="4000" b="1" dirty="0" smtClean="0">
                <a:solidFill>
                  <a:srgbClr val="FF0000"/>
                </a:solidFill>
              </a:rPr>
              <a:t>AND  a Video Testimonial for your Social Site and More</a:t>
            </a:r>
          </a:p>
          <a:p>
            <a:pPr>
              <a:lnSpc>
                <a:spcPct val="80000"/>
              </a:lnSpc>
              <a:buFontTx/>
              <a:buNone/>
            </a:pPr>
            <a:endParaRPr lang="en-US" altLang="en-US" b="1" dirty="0"/>
          </a:p>
          <a:p>
            <a:pPr>
              <a:lnSpc>
                <a:spcPct val="80000"/>
              </a:lnSpc>
              <a:buFontTx/>
              <a:buNone/>
            </a:pPr>
            <a:endParaRPr lang="en-US" altLang="en-US" b="1" dirty="0"/>
          </a:p>
        </p:txBody>
      </p:sp>
      <p:grpSp>
        <p:nvGrpSpPr>
          <p:cNvPr id="5" name="Group 4"/>
          <p:cNvGrpSpPr/>
          <p:nvPr/>
        </p:nvGrpSpPr>
        <p:grpSpPr>
          <a:xfrm>
            <a:off x="87086" y="152401"/>
            <a:ext cx="7720013" cy="1371600"/>
            <a:chOff x="87086" y="152401"/>
            <a:chExt cx="7720013" cy="1371600"/>
          </a:xfrm>
        </p:grpSpPr>
        <p:sp>
          <p:nvSpPr>
            <p:cNvPr id="6" name="Rectangle 5"/>
            <p:cNvSpPr/>
            <p:nvPr/>
          </p:nvSpPr>
          <p:spPr>
            <a:xfrm>
              <a:off x="87086" y="152401"/>
              <a:ext cx="7720013" cy="13716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175192" y="304800"/>
              <a:ext cx="75438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Four ways to marshal the power of testimonials</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99954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75192" y="1600200"/>
            <a:ext cx="8490176" cy="5105400"/>
          </a:xfrm>
        </p:spPr>
        <p:txBody>
          <a:bodyPr/>
          <a:lstStyle/>
          <a:p>
            <a:pPr marL="0" indent="0">
              <a:lnSpc>
                <a:spcPct val="80000"/>
              </a:lnSpc>
              <a:buNone/>
            </a:pPr>
            <a:r>
              <a:rPr lang="en-US" altLang="en-US" sz="4400" b="1" dirty="0">
                <a:solidFill>
                  <a:schemeClr val="hlink"/>
                </a:solidFill>
              </a:rPr>
              <a:t>Post them online.</a:t>
            </a:r>
            <a:r>
              <a:rPr lang="en-US" altLang="en-US" b="1" dirty="0"/>
              <a:t> </a:t>
            </a:r>
          </a:p>
          <a:p>
            <a:pPr>
              <a:lnSpc>
                <a:spcPct val="80000"/>
              </a:lnSpc>
              <a:buFontTx/>
              <a:buNone/>
            </a:pPr>
            <a:r>
              <a:rPr lang="en-US" altLang="en-US" dirty="0"/>
              <a:t>	</a:t>
            </a:r>
            <a:r>
              <a:rPr lang="en-US" altLang="en-US" sz="3600" b="1" dirty="0">
                <a:solidFill>
                  <a:srgbClr val="FF0000"/>
                </a:solidFill>
              </a:rPr>
              <a:t>Scatter testimonials across your Web site. </a:t>
            </a:r>
            <a:endParaRPr lang="en-US" altLang="en-US" sz="3600" b="1" dirty="0" smtClean="0">
              <a:solidFill>
                <a:srgbClr val="FF0000"/>
              </a:solidFill>
            </a:endParaRPr>
          </a:p>
          <a:p>
            <a:pPr>
              <a:lnSpc>
                <a:spcPct val="80000"/>
              </a:lnSpc>
              <a:buFontTx/>
              <a:buNone/>
            </a:pPr>
            <a:endParaRPr lang="en-US" altLang="en-US" sz="3600" dirty="0"/>
          </a:p>
          <a:p>
            <a:pPr>
              <a:lnSpc>
                <a:spcPct val="80000"/>
              </a:lnSpc>
              <a:buFontTx/>
              <a:buNone/>
            </a:pPr>
            <a:r>
              <a:rPr lang="en-US" altLang="en-US" sz="3600" dirty="0"/>
              <a:t>	Don’t restrict them to a single area; place them high on every page. </a:t>
            </a:r>
            <a:endParaRPr lang="en-US" altLang="en-US" sz="3600" dirty="0" smtClean="0"/>
          </a:p>
          <a:p>
            <a:pPr>
              <a:lnSpc>
                <a:spcPct val="80000"/>
              </a:lnSpc>
              <a:buFontTx/>
              <a:buNone/>
            </a:pPr>
            <a:endParaRPr lang="en-US" altLang="en-US" sz="3600" dirty="0"/>
          </a:p>
          <a:p>
            <a:pPr>
              <a:lnSpc>
                <a:spcPct val="80000"/>
              </a:lnSpc>
              <a:buFontTx/>
              <a:buNone/>
            </a:pPr>
            <a:r>
              <a:rPr lang="en-US" altLang="en-US" sz="3600" dirty="0"/>
              <a:t>	Look for testimonials that speak of specific products and use them on Web pages that feature those products.</a:t>
            </a:r>
            <a:endParaRPr lang="en-US" altLang="en-US" sz="3600" b="1" dirty="0"/>
          </a:p>
        </p:txBody>
      </p:sp>
      <p:grpSp>
        <p:nvGrpSpPr>
          <p:cNvPr id="5" name="Group 4"/>
          <p:cNvGrpSpPr/>
          <p:nvPr/>
        </p:nvGrpSpPr>
        <p:grpSpPr>
          <a:xfrm>
            <a:off x="87086" y="152401"/>
            <a:ext cx="7720013" cy="1371600"/>
            <a:chOff x="87086" y="152401"/>
            <a:chExt cx="7720013" cy="1371600"/>
          </a:xfrm>
        </p:grpSpPr>
        <p:sp>
          <p:nvSpPr>
            <p:cNvPr id="6" name="Rectangle 5"/>
            <p:cNvSpPr/>
            <p:nvPr/>
          </p:nvSpPr>
          <p:spPr>
            <a:xfrm>
              <a:off x="87086" y="152401"/>
              <a:ext cx="7720013" cy="13716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175192" y="304800"/>
              <a:ext cx="75438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Four ways to marshal the power of testimonials</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95214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75192" y="1600200"/>
            <a:ext cx="8511608" cy="5105400"/>
          </a:xfrm>
        </p:spPr>
        <p:txBody>
          <a:bodyPr>
            <a:normAutofit/>
          </a:bodyPr>
          <a:lstStyle/>
          <a:p>
            <a:pPr marL="0" indent="0">
              <a:lnSpc>
                <a:spcPct val="80000"/>
              </a:lnSpc>
              <a:buNone/>
            </a:pPr>
            <a:r>
              <a:rPr lang="en-US" altLang="en-US" sz="4000" b="1" dirty="0">
                <a:solidFill>
                  <a:schemeClr val="hlink"/>
                </a:solidFill>
              </a:rPr>
              <a:t>Record them on audio</a:t>
            </a:r>
            <a:r>
              <a:rPr lang="en-US" altLang="en-US" sz="4000" b="1" dirty="0" smtClean="0">
                <a:solidFill>
                  <a:schemeClr val="hlink"/>
                </a:solidFill>
              </a:rPr>
              <a:t>.</a:t>
            </a:r>
          </a:p>
          <a:p>
            <a:pPr marL="0" indent="0">
              <a:lnSpc>
                <a:spcPct val="80000"/>
              </a:lnSpc>
              <a:buNone/>
            </a:pPr>
            <a:r>
              <a:rPr lang="en-US" altLang="en-US" b="1" dirty="0" smtClean="0"/>
              <a:t> </a:t>
            </a:r>
            <a:endParaRPr lang="en-US" altLang="en-US" b="1" dirty="0"/>
          </a:p>
          <a:p>
            <a:pPr>
              <a:lnSpc>
                <a:spcPct val="80000"/>
              </a:lnSpc>
              <a:buFontTx/>
              <a:buNone/>
            </a:pPr>
            <a:r>
              <a:rPr lang="en-US" altLang="en-US" dirty="0"/>
              <a:t>	</a:t>
            </a:r>
            <a:r>
              <a:rPr lang="en-US" altLang="en-US" sz="3600" b="1" dirty="0"/>
              <a:t>Ask customers to read their testimonials </a:t>
            </a:r>
            <a:r>
              <a:rPr lang="en-US" altLang="en-US" sz="3600" dirty="0"/>
              <a:t>out loud to create an audiotape of customer comments. </a:t>
            </a:r>
            <a:endParaRPr lang="en-US" altLang="en-US" sz="3600" dirty="0" smtClean="0"/>
          </a:p>
          <a:p>
            <a:pPr>
              <a:lnSpc>
                <a:spcPct val="80000"/>
              </a:lnSpc>
              <a:buFontTx/>
              <a:buNone/>
            </a:pPr>
            <a:endParaRPr lang="en-US" altLang="en-US" sz="3600" dirty="0"/>
          </a:p>
          <a:p>
            <a:pPr>
              <a:lnSpc>
                <a:spcPct val="80000"/>
              </a:lnSpc>
              <a:buFontTx/>
              <a:buNone/>
            </a:pPr>
            <a:r>
              <a:rPr lang="en-US" altLang="en-US" sz="3600" dirty="0"/>
              <a:t>	</a:t>
            </a:r>
            <a:r>
              <a:rPr lang="en-US" altLang="en-US" sz="3600" b="1" dirty="0">
                <a:solidFill>
                  <a:srgbClr val="FF0000"/>
                </a:solidFill>
              </a:rPr>
              <a:t>Add the comments to your voice-response system </a:t>
            </a:r>
            <a:r>
              <a:rPr lang="en-US" altLang="en-US" sz="3600" dirty="0"/>
              <a:t>for callers to hear while they’re on hold, or include them in your presentations.</a:t>
            </a:r>
          </a:p>
        </p:txBody>
      </p:sp>
      <p:grpSp>
        <p:nvGrpSpPr>
          <p:cNvPr id="5" name="Group 4"/>
          <p:cNvGrpSpPr/>
          <p:nvPr/>
        </p:nvGrpSpPr>
        <p:grpSpPr>
          <a:xfrm>
            <a:off x="87086" y="152401"/>
            <a:ext cx="7720013" cy="1371600"/>
            <a:chOff x="87086" y="152401"/>
            <a:chExt cx="7720013" cy="1371600"/>
          </a:xfrm>
        </p:grpSpPr>
        <p:sp>
          <p:nvSpPr>
            <p:cNvPr id="6" name="Rectangle 5"/>
            <p:cNvSpPr/>
            <p:nvPr/>
          </p:nvSpPr>
          <p:spPr>
            <a:xfrm>
              <a:off x="87086" y="152401"/>
              <a:ext cx="7720013" cy="13716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175192" y="304800"/>
              <a:ext cx="75438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Four ways to marshal the power of testimonials</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95032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64306" y="1525680"/>
            <a:ext cx="8674894" cy="5410200"/>
          </a:xfrm>
        </p:spPr>
        <p:txBody>
          <a:bodyPr>
            <a:normAutofit/>
          </a:bodyPr>
          <a:lstStyle/>
          <a:p>
            <a:pPr marL="0" indent="0">
              <a:lnSpc>
                <a:spcPct val="80000"/>
              </a:lnSpc>
              <a:buNone/>
            </a:pPr>
            <a:r>
              <a:rPr lang="en-US" altLang="en-US" sz="4000" b="1" dirty="0">
                <a:solidFill>
                  <a:schemeClr val="hlink"/>
                </a:solidFill>
              </a:rPr>
              <a:t>Form a partnership.</a:t>
            </a:r>
            <a:r>
              <a:rPr lang="en-US" altLang="en-US" b="1" dirty="0"/>
              <a:t> </a:t>
            </a:r>
          </a:p>
          <a:p>
            <a:pPr>
              <a:lnSpc>
                <a:spcPct val="80000"/>
              </a:lnSpc>
              <a:buFontTx/>
              <a:buNone/>
            </a:pPr>
            <a:r>
              <a:rPr lang="en-US" altLang="en-US" dirty="0"/>
              <a:t>	Check your industry for an organization whose products complement yours</a:t>
            </a:r>
            <a:r>
              <a:rPr lang="en-US" altLang="en-US" dirty="0" smtClean="0"/>
              <a:t>.</a:t>
            </a:r>
          </a:p>
          <a:p>
            <a:pPr>
              <a:lnSpc>
                <a:spcPct val="80000"/>
              </a:lnSpc>
              <a:buFontTx/>
              <a:buNone/>
            </a:pPr>
            <a:r>
              <a:rPr lang="en-US" altLang="en-US" dirty="0" smtClean="0"/>
              <a:t> </a:t>
            </a:r>
            <a:endParaRPr lang="en-US" altLang="en-US" dirty="0"/>
          </a:p>
          <a:p>
            <a:pPr>
              <a:lnSpc>
                <a:spcPct val="80000"/>
              </a:lnSpc>
              <a:buFontTx/>
              <a:buNone/>
            </a:pPr>
            <a:r>
              <a:rPr lang="en-US" altLang="en-US" dirty="0"/>
              <a:t>	</a:t>
            </a:r>
            <a:r>
              <a:rPr lang="en-US" altLang="en-US" b="1" dirty="0"/>
              <a:t>Make an agreement: </a:t>
            </a:r>
          </a:p>
          <a:p>
            <a:pPr>
              <a:lnSpc>
                <a:spcPct val="80000"/>
              </a:lnSpc>
              <a:buFontTx/>
              <a:buNone/>
            </a:pPr>
            <a:r>
              <a:rPr lang="en-US" altLang="en-US" dirty="0"/>
              <a:t>	You’ll provide a testimonial, which the other company can use to market its products to your customers, if the other person will endorse your product and allow you to court their customers. </a:t>
            </a:r>
          </a:p>
          <a:p>
            <a:pPr algn="ctr">
              <a:lnSpc>
                <a:spcPct val="80000"/>
              </a:lnSpc>
              <a:buFontTx/>
              <a:buNone/>
            </a:pPr>
            <a:r>
              <a:rPr lang="en-US" altLang="en-US" dirty="0"/>
              <a:t>	</a:t>
            </a:r>
            <a:r>
              <a:rPr lang="en-US" altLang="en-US" sz="3600" b="1" dirty="0"/>
              <a:t>You both win.</a:t>
            </a:r>
          </a:p>
        </p:txBody>
      </p:sp>
      <p:grpSp>
        <p:nvGrpSpPr>
          <p:cNvPr id="5" name="Group 4"/>
          <p:cNvGrpSpPr/>
          <p:nvPr/>
        </p:nvGrpSpPr>
        <p:grpSpPr>
          <a:xfrm>
            <a:off x="87086" y="152401"/>
            <a:ext cx="7720013" cy="1371600"/>
            <a:chOff x="87086" y="152401"/>
            <a:chExt cx="7720013" cy="1371600"/>
          </a:xfrm>
        </p:grpSpPr>
        <p:sp>
          <p:nvSpPr>
            <p:cNvPr id="6" name="Rectangle 5"/>
            <p:cNvSpPr/>
            <p:nvPr/>
          </p:nvSpPr>
          <p:spPr>
            <a:xfrm>
              <a:off x="87086" y="152401"/>
              <a:ext cx="7720013" cy="13716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175192" y="304800"/>
              <a:ext cx="75438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Four ways to marshal the power of testimonials</a:t>
              </a:r>
              <a:endParaRPr lang="en-US" sz="4800" b="1" dirty="0">
                <a:solidFill>
                  <a:srgbClr val="FFFF00"/>
                </a:solidFill>
              </a:endParaRPr>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640660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17" name="Content Placeholder 1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43275" y="1676400"/>
            <a:ext cx="5800725" cy="3867150"/>
          </a:xfrm>
        </p:spPr>
      </p:pic>
      <p:grpSp>
        <p:nvGrpSpPr>
          <p:cNvPr id="14" name="Group 13"/>
          <p:cNvGrpSpPr/>
          <p:nvPr/>
        </p:nvGrpSpPr>
        <p:grpSpPr>
          <a:xfrm>
            <a:off x="87086" y="152401"/>
            <a:ext cx="7720013" cy="1371600"/>
            <a:chOff x="87086" y="152401"/>
            <a:chExt cx="7720013" cy="1371600"/>
          </a:xfrm>
        </p:grpSpPr>
        <p:sp>
          <p:nvSpPr>
            <p:cNvPr id="15" name="Rectangle 14"/>
            <p:cNvSpPr/>
            <p:nvPr/>
          </p:nvSpPr>
          <p:spPr>
            <a:xfrm>
              <a:off x="87086" y="152401"/>
              <a:ext cx="7720013" cy="13716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75192" y="304800"/>
              <a:ext cx="7543800" cy="9922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800" b="1" dirty="0" smtClean="0">
                  <a:solidFill>
                    <a:srgbClr val="FFFF00"/>
                  </a:solidFill>
                </a:rPr>
                <a:t>Four ways to marshal the power of testimonials</a:t>
              </a:r>
              <a:endParaRPr lang="en-US" sz="4800" b="1" dirty="0">
                <a:solidFill>
                  <a:srgbClr val="FFFF00"/>
                </a:solidFill>
              </a:endParaRPr>
            </a:p>
          </p:txBody>
        </p:sp>
      </p:grpSp>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344</Words>
  <Application>Microsoft Office PowerPoint</Application>
  <PresentationFormat>On-screen Show (4:3)</PresentationFormat>
  <Paragraphs>47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Four ways to Marshal the Power of Testimonials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2019-02-23T17:17:48Z</dcterms:modified>
</cp:coreProperties>
</file>