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5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0151" r="30151"/>
          <a:stretch>
            <a:fillRect/>
          </a:stretch>
        </p:blipFill>
        <p:spPr>
          <a:xfrm>
            <a:off x="4992700" y="-7254"/>
            <a:ext cx="4151300" cy="6858000"/>
          </a:xfrm>
        </p:spPr>
      </p:pic>
      <p:sp>
        <p:nvSpPr>
          <p:cNvPr id="4" name="Rectangle 3"/>
          <p:cNvSpPr/>
          <p:nvPr/>
        </p:nvSpPr>
        <p:spPr>
          <a:xfrm>
            <a:off x="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295400"/>
            <a:ext cx="4639656" cy="992279"/>
          </a:xfrm>
        </p:spPr>
        <p:txBody>
          <a:bodyPr>
            <a:noAutofit/>
          </a:bodyPr>
          <a:lstStyle/>
          <a:p>
            <a:pPr algn="ctr"/>
            <a:r>
              <a:rPr lang="en-US" altLang="en-US" sz="4400" b="1" dirty="0">
                <a:solidFill>
                  <a:srgbClr val="FFFF00"/>
                </a:solidFill>
              </a:rPr>
              <a:t>Time Management Checklist</a:t>
            </a:r>
            <a:endParaRPr lang="en-US" sz="4400" b="1" dirty="0">
              <a:solidFill>
                <a:srgbClr val="FFFF00"/>
              </a:solidFill>
            </a:endParaRP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rgbClr val="FFFF00"/>
                </a:solidFill>
              </a:rPr>
              <a:t>Management – </a:t>
            </a:r>
            <a:r>
              <a:rPr lang="en-US" sz="1200" b="1" smtClean="0">
                <a:solidFill>
                  <a:srgbClr val="FFFF00"/>
                </a:solidFill>
              </a:rPr>
              <a:t>JWO 308</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sp>
        <p:nvSpPr>
          <p:cNvPr id="11" name="TextBox 10"/>
          <p:cNvSpPr txBox="1"/>
          <p:nvPr/>
        </p:nvSpPr>
        <p:spPr>
          <a:xfrm>
            <a:off x="804182" y="203327"/>
            <a:ext cx="335552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p:txBody>
          <a:bodyPr/>
          <a:lstStyle/>
          <a:p>
            <a:pPr>
              <a:lnSpc>
                <a:spcPct val="90000"/>
              </a:lnSpc>
              <a:buFont typeface="Wingdings" pitchFamily="2" charset="2"/>
              <a:buNone/>
            </a:pPr>
            <a:r>
              <a:rPr lang="en-US" altLang="en-US" b="1" dirty="0"/>
              <a:t>	</a:t>
            </a:r>
            <a:r>
              <a:rPr lang="en-US" altLang="en-US" sz="4400" b="1" i="1" dirty="0">
                <a:solidFill>
                  <a:srgbClr val="FF0000"/>
                </a:solidFill>
              </a:rPr>
              <a:t>…Productive Down Time</a:t>
            </a:r>
          </a:p>
          <a:p>
            <a:pPr>
              <a:lnSpc>
                <a:spcPct val="90000"/>
              </a:lnSpc>
              <a:buFont typeface="Wingdings" pitchFamily="2" charset="2"/>
              <a:buNone/>
            </a:pPr>
            <a:endParaRPr lang="en-US" altLang="en-US" sz="4000" i="1" dirty="0"/>
          </a:p>
          <a:p>
            <a:pPr>
              <a:lnSpc>
                <a:spcPct val="90000"/>
              </a:lnSpc>
            </a:pPr>
            <a:r>
              <a:rPr lang="en-US" altLang="en-US" b="1" dirty="0"/>
              <a:t>Always have something to read… </a:t>
            </a:r>
            <a:r>
              <a:rPr lang="en-US" altLang="en-US" dirty="0"/>
              <a:t>always… for flight delays, waiting rooms and lines</a:t>
            </a:r>
          </a:p>
          <a:p>
            <a:pPr>
              <a:lnSpc>
                <a:spcPct val="90000"/>
              </a:lnSpc>
            </a:pPr>
            <a:r>
              <a:rPr lang="en-US" altLang="en-US" b="1" dirty="0"/>
              <a:t>Use drive time </a:t>
            </a:r>
            <a:r>
              <a:rPr lang="en-US" altLang="en-US" dirty="0"/>
              <a:t>for sales development and phone calls </a:t>
            </a:r>
          </a:p>
          <a:p>
            <a:pPr>
              <a:lnSpc>
                <a:spcPct val="90000"/>
              </a:lnSpc>
              <a:buFont typeface="Wingdings" pitchFamily="2" charset="2"/>
              <a:buNone/>
            </a:pPr>
            <a:r>
              <a:rPr lang="en-US" altLang="en-US" dirty="0"/>
              <a:t>	</a:t>
            </a:r>
            <a:r>
              <a:rPr lang="en-US" altLang="en-US" sz="2000" dirty="0"/>
              <a:t>(get a headset if you can)</a:t>
            </a:r>
          </a:p>
        </p:txBody>
      </p:sp>
      <p:grpSp>
        <p:nvGrpSpPr>
          <p:cNvPr id="5" name="Group 4"/>
          <p:cNvGrpSpPr/>
          <p:nvPr/>
        </p:nvGrpSpPr>
        <p:grpSpPr>
          <a:xfrm>
            <a:off x="152400" y="228600"/>
            <a:ext cx="7696200" cy="1117463"/>
            <a:chOff x="152400" y="228600"/>
            <a:chExt cx="7696200" cy="1117463"/>
          </a:xfrm>
        </p:grpSpPr>
        <p:sp>
          <p:nvSpPr>
            <p:cNvPr id="6" name="Rectangle 5"/>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603564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p:txBody>
          <a:bodyPr/>
          <a:lstStyle/>
          <a:p>
            <a:pPr algn="ctr">
              <a:lnSpc>
                <a:spcPct val="90000"/>
              </a:lnSpc>
              <a:buFont typeface="Wingdings" pitchFamily="2" charset="2"/>
              <a:buNone/>
            </a:pPr>
            <a:r>
              <a:rPr lang="en-US" altLang="en-US" sz="9600" b="1" i="1" dirty="0" smtClean="0">
                <a:solidFill>
                  <a:srgbClr val="FF0000"/>
                </a:solidFill>
              </a:rPr>
              <a:t>…</a:t>
            </a:r>
            <a:r>
              <a:rPr lang="en-US" altLang="en-US" sz="4800" b="1" i="1" dirty="0">
                <a:solidFill>
                  <a:srgbClr val="FF0000"/>
                </a:solidFill>
              </a:rPr>
              <a:t>the extra call</a:t>
            </a:r>
          </a:p>
          <a:p>
            <a:pPr algn="ctr">
              <a:lnSpc>
                <a:spcPct val="90000"/>
              </a:lnSpc>
              <a:buFont typeface="Wingdings" pitchFamily="2" charset="2"/>
              <a:buNone/>
            </a:pPr>
            <a:r>
              <a:rPr lang="en-US" altLang="en-US" dirty="0"/>
              <a:t> </a:t>
            </a:r>
          </a:p>
          <a:p>
            <a:pPr algn="ctr">
              <a:lnSpc>
                <a:spcPct val="90000"/>
              </a:lnSpc>
              <a:buFont typeface="Wingdings" pitchFamily="2" charset="2"/>
              <a:buNone/>
            </a:pPr>
            <a:r>
              <a:rPr lang="en-US" altLang="en-US" dirty="0"/>
              <a:t>	One </a:t>
            </a:r>
            <a:r>
              <a:rPr lang="en-US" altLang="en-US" b="1" dirty="0"/>
              <a:t>extra call a day is more than</a:t>
            </a:r>
          </a:p>
          <a:p>
            <a:pPr algn="ctr">
              <a:lnSpc>
                <a:spcPct val="90000"/>
              </a:lnSpc>
              <a:buFont typeface="Wingdings" pitchFamily="2" charset="2"/>
              <a:buNone/>
            </a:pPr>
            <a:r>
              <a:rPr lang="en-US" altLang="en-US" dirty="0"/>
              <a:t>		 </a:t>
            </a:r>
            <a:r>
              <a:rPr lang="en-US" altLang="en-US" i="1" dirty="0"/>
              <a:t>250 extra contacts in a year</a:t>
            </a:r>
            <a:br>
              <a:rPr lang="en-US" altLang="en-US" i="1" dirty="0"/>
            </a:br>
            <a:r>
              <a:rPr lang="en-US" altLang="en-US" dirty="0"/>
              <a:t/>
            </a:r>
            <a:br>
              <a:rPr lang="en-US" altLang="en-US" dirty="0"/>
            </a:br>
            <a:endParaRPr lang="en-US" altLang="en-US" dirty="0"/>
          </a:p>
        </p:txBody>
      </p:sp>
      <p:grpSp>
        <p:nvGrpSpPr>
          <p:cNvPr id="5" name="Group 4"/>
          <p:cNvGrpSpPr/>
          <p:nvPr/>
        </p:nvGrpSpPr>
        <p:grpSpPr>
          <a:xfrm>
            <a:off x="152400" y="228600"/>
            <a:ext cx="7696200" cy="1117463"/>
            <a:chOff x="152400" y="228600"/>
            <a:chExt cx="7696200" cy="1117463"/>
          </a:xfrm>
        </p:grpSpPr>
        <p:sp>
          <p:nvSpPr>
            <p:cNvPr id="6" name="Rectangle 5"/>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757250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p:txBody>
          <a:bodyPr/>
          <a:lstStyle/>
          <a:p>
            <a:pPr>
              <a:buFont typeface="Wingdings" pitchFamily="2" charset="2"/>
              <a:buNone/>
            </a:pPr>
            <a:r>
              <a:rPr lang="en-US" altLang="en-US" b="1" dirty="0"/>
              <a:t>	</a:t>
            </a:r>
            <a:r>
              <a:rPr lang="en-US" altLang="en-US" sz="4400" b="1" dirty="0"/>
              <a:t>Remember</a:t>
            </a:r>
            <a:r>
              <a:rPr lang="en-US" altLang="en-US" sz="4400" dirty="0"/>
              <a:t> time management basics…</a:t>
            </a:r>
          </a:p>
          <a:p>
            <a:pPr>
              <a:buFont typeface="Wingdings" pitchFamily="2" charset="2"/>
              <a:buNone/>
            </a:pPr>
            <a:r>
              <a:rPr lang="en-US" altLang="en-US" sz="4400" b="1" dirty="0"/>
              <a:t>			</a:t>
            </a:r>
            <a:r>
              <a:rPr lang="en-US" altLang="en-US" sz="5400" b="1" i="1" dirty="0">
                <a:solidFill>
                  <a:srgbClr val="FF0000"/>
                </a:solidFill>
              </a:rPr>
              <a:t>Start Early</a:t>
            </a:r>
          </a:p>
          <a:p>
            <a:r>
              <a:rPr lang="en-US" altLang="en-US" dirty="0"/>
              <a:t> not only for the day, but also for the week, month and quarter</a:t>
            </a:r>
          </a:p>
          <a:p>
            <a:r>
              <a:rPr lang="en-US" altLang="en-US" b="1" dirty="0"/>
              <a:t>start early</a:t>
            </a:r>
            <a:r>
              <a:rPr lang="en-US" altLang="en-US" dirty="0"/>
              <a:t> on projects and sales appointments</a:t>
            </a:r>
          </a:p>
        </p:txBody>
      </p:sp>
      <p:grpSp>
        <p:nvGrpSpPr>
          <p:cNvPr id="5" name="Group 4"/>
          <p:cNvGrpSpPr/>
          <p:nvPr/>
        </p:nvGrpSpPr>
        <p:grpSpPr>
          <a:xfrm>
            <a:off x="152400" y="228600"/>
            <a:ext cx="7696200" cy="1117463"/>
            <a:chOff x="152400" y="228600"/>
            <a:chExt cx="7696200" cy="1117463"/>
          </a:xfrm>
        </p:grpSpPr>
        <p:sp>
          <p:nvSpPr>
            <p:cNvPr id="6" name="Rectangle 5"/>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955467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152400" y="1600200"/>
            <a:ext cx="8763000" cy="5105400"/>
          </a:xfrm>
        </p:spPr>
        <p:txBody>
          <a:bodyPr>
            <a:normAutofit lnSpcReduction="10000"/>
          </a:bodyPr>
          <a:lstStyle/>
          <a:p>
            <a:pPr>
              <a:lnSpc>
                <a:spcPct val="80000"/>
              </a:lnSpc>
              <a:buFont typeface="Wingdings" pitchFamily="2" charset="2"/>
              <a:buNone/>
            </a:pPr>
            <a:r>
              <a:rPr lang="en-US" altLang="en-US" sz="2000" b="1" dirty="0"/>
              <a:t>	</a:t>
            </a:r>
            <a:r>
              <a:rPr lang="en-US" altLang="en-US" sz="4400" b="1" dirty="0"/>
              <a:t>Remember</a:t>
            </a:r>
            <a:r>
              <a:rPr lang="en-US" altLang="en-US" sz="4400" dirty="0"/>
              <a:t> time management basics…</a:t>
            </a:r>
          </a:p>
          <a:p>
            <a:pPr>
              <a:lnSpc>
                <a:spcPct val="80000"/>
              </a:lnSpc>
              <a:buFont typeface="Wingdings" pitchFamily="2" charset="2"/>
              <a:buNone/>
            </a:pPr>
            <a:r>
              <a:rPr lang="en-US" altLang="en-US" sz="4400" b="1" dirty="0"/>
              <a:t>			</a:t>
            </a:r>
            <a:r>
              <a:rPr lang="en-US" altLang="en-US" sz="5400" b="1" i="1" dirty="0">
                <a:solidFill>
                  <a:srgbClr val="FF0000"/>
                </a:solidFill>
              </a:rPr>
              <a:t>Plan Ahead</a:t>
            </a:r>
          </a:p>
          <a:p>
            <a:pPr>
              <a:lnSpc>
                <a:spcPct val="80000"/>
              </a:lnSpc>
              <a:buFont typeface="Wingdings" pitchFamily="2" charset="2"/>
              <a:buNone/>
            </a:pPr>
            <a:r>
              <a:rPr lang="en-US" altLang="en-US" sz="2800" dirty="0"/>
              <a:t> </a:t>
            </a:r>
          </a:p>
          <a:p>
            <a:pPr>
              <a:lnSpc>
                <a:spcPct val="80000"/>
              </a:lnSpc>
            </a:pPr>
            <a:r>
              <a:rPr lang="en-US" altLang="en-US" sz="2800" b="1" dirty="0"/>
              <a:t>Understand time </a:t>
            </a:r>
            <a:r>
              <a:rPr lang="en-US" altLang="en-US" sz="2800" dirty="0"/>
              <a:t>for the month, week and quarter</a:t>
            </a:r>
          </a:p>
          <a:p>
            <a:pPr>
              <a:lnSpc>
                <a:spcPct val="80000"/>
              </a:lnSpc>
              <a:buFont typeface="Wingdings" pitchFamily="2" charset="2"/>
              <a:buNone/>
            </a:pPr>
            <a:r>
              <a:rPr lang="en-US" altLang="en-US" sz="2800" dirty="0"/>
              <a:t> </a:t>
            </a:r>
          </a:p>
          <a:p>
            <a:pPr>
              <a:lnSpc>
                <a:spcPct val="80000"/>
              </a:lnSpc>
            </a:pPr>
            <a:r>
              <a:rPr lang="en-US" altLang="en-US" sz="2800" b="1" dirty="0"/>
              <a:t>Look ahead to sales days </a:t>
            </a:r>
            <a:r>
              <a:rPr lang="en-US" altLang="en-US" sz="2800" dirty="0"/>
              <a:t>around holidays, end of the month and end of the quarter and plan accordingly</a:t>
            </a:r>
          </a:p>
          <a:p>
            <a:pPr>
              <a:lnSpc>
                <a:spcPct val="80000"/>
              </a:lnSpc>
              <a:buFont typeface="Wingdings" pitchFamily="2" charset="2"/>
              <a:buNone/>
            </a:pPr>
            <a:r>
              <a:rPr lang="en-US" altLang="en-US" sz="2800" dirty="0"/>
              <a:t> </a:t>
            </a:r>
            <a:endParaRPr lang="en-US" altLang="en-US" sz="2800" b="1" dirty="0"/>
          </a:p>
          <a:p>
            <a:pPr>
              <a:lnSpc>
                <a:spcPct val="80000"/>
              </a:lnSpc>
            </a:pPr>
            <a:r>
              <a:rPr lang="en-US" altLang="en-US" sz="2800" b="1" dirty="0"/>
              <a:t>Be aware of the sales "timeline" </a:t>
            </a:r>
            <a:r>
              <a:rPr lang="en-US" altLang="en-US" sz="2800" dirty="0"/>
              <a:t>for your product-- where you are in the month and where you are with the prospect</a:t>
            </a:r>
          </a:p>
        </p:txBody>
      </p:sp>
      <p:grpSp>
        <p:nvGrpSpPr>
          <p:cNvPr id="5" name="Group 4"/>
          <p:cNvGrpSpPr/>
          <p:nvPr/>
        </p:nvGrpSpPr>
        <p:grpSpPr>
          <a:xfrm>
            <a:off x="152400" y="228600"/>
            <a:ext cx="7696200" cy="1117463"/>
            <a:chOff x="152400" y="228600"/>
            <a:chExt cx="7696200" cy="1117463"/>
          </a:xfrm>
        </p:grpSpPr>
        <p:sp>
          <p:nvSpPr>
            <p:cNvPr id="6" name="Rectangle 5"/>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696016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p:txBody>
          <a:bodyPr/>
          <a:lstStyle/>
          <a:p>
            <a:pPr>
              <a:lnSpc>
                <a:spcPct val="90000"/>
              </a:lnSpc>
              <a:buFont typeface="Wingdings" pitchFamily="2" charset="2"/>
              <a:buNone/>
            </a:pPr>
            <a:r>
              <a:rPr lang="en-US" altLang="en-US" b="1" dirty="0"/>
              <a:t>	</a:t>
            </a:r>
            <a:r>
              <a:rPr lang="en-US" altLang="en-US" sz="4000" b="1" dirty="0"/>
              <a:t>Remember</a:t>
            </a:r>
            <a:r>
              <a:rPr lang="en-US" altLang="en-US" sz="4000" dirty="0"/>
              <a:t> time management basics…</a:t>
            </a:r>
          </a:p>
          <a:p>
            <a:pPr>
              <a:lnSpc>
                <a:spcPct val="90000"/>
              </a:lnSpc>
              <a:buFont typeface="Wingdings" pitchFamily="2" charset="2"/>
              <a:buNone/>
            </a:pPr>
            <a:r>
              <a:rPr lang="en-US" altLang="en-US" sz="4000" b="1" dirty="0"/>
              <a:t>			</a:t>
            </a:r>
            <a:r>
              <a:rPr lang="en-US" altLang="en-US" sz="4800" b="1" i="1" dirty="0">
                <a:solidFill>
                  <a:srgbClr val="FF0000"/>
                </a:solidFill>
              </a:rPr>
              <a:t>Prepare Yourself</a:t>
            </a:r>
          </a:p>
          <a:p>
            <a:pPr>
              <a:lnSpc>
                <a:spcPct val="90000"/>
              </a:lnSpc>
              <a:buFont typeface="Wingdings" pitchFamily="2" charset="2"/>
              <a:buNone/>
            </a:pPr>
            <a:r>
              <a:rPr lang="en-US" altLang="en-US" dirty="0"/>
              <a:t> </a:t>
            </a:r>
          </a:p>
          <a:p>
            <a:pPr>
              <a:lnSpc>
                <a:spcPct val="90000"/>
              </a:lnSpc>
            </a:pPr>
            <a:r>
              <a:rPr lang="en-US" altLang="en-US" dirty="0"/>
              <a:t>You're a sales professional-- </a:t>
            </a:r>
            <a:r>
              <a:rPr lang="en-US" altLang="en-US" b="1" dirty="0"/>
              <a:t>prepare yourself for sales greatness </a:t>
            </a:r>
            <a:r>
              <a:rPr lang="en-US" altLang="en-US" dirty="0"/>
              <a:t>with the sales checklist tool</a:t>
            </a:r>
          </a:p>
          <a:p>
            <a:pPr>
              <a:lnSpc>
                <a:spcPct val="90000"/>
              </a:lnSpc>
            </a:pPr>
            <a:endParaRPr lang="en-US" altLang="en-US" dirty="0"/>
          </a:p>
        </p:txBody>
      </p:sp>
      <p:grpSp>
        <p:nvGrpSpPr>
          <p:cNvPr id="5" name="Group 4"/>
          <p:cNvGrpSpPr/>
          <p:nvPr/>
        </p:nvGrpSpPr>
        <p:grpSpPr>
          <a:xfrm>
            <a:off x="152400" y="228600"/>
            <a:ext cx="7696200" cy="1117463"/>
            <a:chOff x="152400" y="228600"/>
            <a:chExt cx="7696200" cy="1117463"/>
          </a:xfrm>
        </p:grpSpPr>
        <p:sp>
          <p:nvSpPr>
            <p:cNvPr id="6" name="Rectangle 5"/>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932480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152400" y="1600200"/>
            <a:ext cx="8534400" cy="5181600"/>
          </a:xfrm>
        </p:spPr>
        <p:txBody>
          <a:bodyPr/>
          <a:lstStyle/>
          <a:p>
            <a:pPr>
              <a:lnSpc>
                <a:spcPct val="80000"/>
              </a:lnSpc>
              <a:buFont typeface="Wingdings" pitchFamily="2" charset="2"/>
              <a:buNone/>
            </a:pPr>
            <a:r>
              <a:rPr lang="en-US" altLang="en-US" sz="2800" b="1" dirty="0"/>
              <a:t>	</a:t>
            </a:r>
            <a:r>
              <a:rPr lang="en-US" altLang="en-US" sz="4000" b="1" dirty="0"/>
              <a:t>Remember</a:t>
            </a:r>
            <a:r>
              <a:rPr lang="en-US" altLang="en-US" sz="4000" dirty="0"/>
              <a:t> time management basics…</a:t>
            </a:r>
          </a:p>
          <a:p>
            <a:pPr>
              <a:lnSpc>
                <a:spcPct val="80000"/>
              </a:lnSpc>
              <a:buFont typeface="Wingdings" pitchFamily="2" charset="2"/>
              <a:buNone/>
            </a:pPr>
            <a:r>
              <a:rPr lang="en-US" altLang="en-US" sz="4000" b="1" dirty="0"/>
              <a:t>			</a:t>
            </a:r>
            <a:r>
              <a:rPr lang="en-US" altLang="en-US" sz="4400" b="1" i="1" dirty="0">
                <a:solidFill>
                  <a:srgbClr val="FF0000"/>
                </a:solidFill>
              </a:rPr>
              <a:t>Respect Time</a:t>
            </a:r>
            <a:endParaRPr lang="en-US" altLang="en-US" sz="4000" b="1" i="1" dirty="0">
              <a:solidFill>
                <a:srgbClr val="FF0000"/>
              </a:solidFill>
            </a:endParaRPr>
          </a:p>
          <a:p>
            <a:pPr>
              <a:lnSpc>
                <a:spcPct val="80000"/>
              </a:lnSpc>
              <a:buFont typeface="Wingdings" pitchFamily="2" charset="2"/>
              <a:buNone/>
            </a:pPr>
            <a:r>
              <a:rPr lang="en-US" altLang="en-US" sz="2800" dirty="0"/>
              <a:t> </a:t>
            </a:r>
          </a:p>
          <a:p>
            <a:pPr>
              <a:lnSpc>
                <a:spcPct val="80000"/>
              </a:lnSpc>
            </a:pPr>
            <a:r>
              <a:rPr lang="en-US" altLang="en-US" sz="2800" b="1" dirty="0"/>
              <a:t>Your time, your prospect's time, and customer's time</a:t>
            </a:r>
          </a:p>
          <a:p>
            <a:pPr>
              <a:lnSpc>
                <a:spcPct val="80000"/>
              </a:lnSpc>
            </a:pPr>
            <a:r>
              <a:rPr lang="en-US" altLang="en-US" sz="2800" dirty="0"/>
              <a:t>Professionals don't waste time and prospects and customers respect those who understand this… </a:t>
            </a:r>
            <a:endParaRPr lang="en-US" altLang="en-US" sz="2800" dirty="0" smtClean="0"/>
          </a:p>
          <a:p>
            <a:pPr marL="0" indent="0" algn="ctr">
              <a:lnSpc>
                <a:spcPct val="80000"/>
              </a:lnSpc>
              <a:buNone/>
            </a:pPr>
            <a:r>
              <a:rPr lang="en-US" altLang="en-US" sz="4800" b="1" i="1" u="sng" dirty="0" smtClean="0">
                <a:solidFill>
                  <a:srgbClr val="FF0000"/>
                </a:solidFill>
              </a:rPr>
              <a:t>be </a:t>
            </a:r>
            <a:r>
              <a:rPr lang="en-US" altLang="en-US" sz="4800" b="1" i="1" u="sng" dirty="0">
                <a:solidFill>
                  <a:srgbClr val="FF0000"/>
                </a:solidFill>
              </a:rPr>
              <a:t>punctual</a:t>
            </a:r>
          </a:p>
        </p:txBody>
      </p:sp>
      <p:grpSp>
        <p:nvGrpSpPr>
          <p:cNvPr id="5" name="Group 4"/>
          <p:cNvGrpSpPr/>
          <p:nvPr/>
        </p:nvGrpSpPr>
        <p:grpSpPr>
          <a:xfrm>
            <a:off x="152400" y="228600"/>
            <a:ext cx="7696200" cy="1117463"/>
            <a:chOff x="152400" y="228600"/>
            <a:chExt cx="7696200" cy="1117463"/>
          </a:xfrm>
        </p:grpSpPr>
        <p:sp>
          <p:nvSpPr>
            <p:cNvPr id="6" name="Rectangle 5"/>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49767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p:txBody>
          <a:bodyPr>
            <a:normAutofit/>
          </a:bodyPr>
          <a:lstStyle/>
          <a:p>
            <a:pPr>
              <a:lnSpc>
                <a:spcPct val="80000"/>
              </a:lnSpc>
              <a:buFont typeface="Wingdings" pitchFamily="2" charset="2"/>
              <a:buNone/>
            </a:pPr>
            <a:r>
              <a:rPr lang="en-US" altLang="en-US" sz="2000" b="1" dirty="0"/>
              <a:t>	</a:t>
            </a:r>
            <a:r>
              <a:rPr lang="en-US" altLang="en-US" sz="16000" b="1" dirty="0">
                <a:solidFill>
                  <a:srgbClr val="FF0000"/>
                </a:solidFill>
              </a:rPr>
              <a:t>tic </a:t>
            </a:r>
            <a:r>
              <a:rPr lang="en-US" altLang="en-US" sz="16000" b="1" dirty="0" smtClean="0">
                <a:solidFill>
                  <a:srgbClr val="FF0000"/>
                </a:solidFill>
              </a:rPr>
              <a:t>toc…</a:t>
            </a:r>
          </a:p>
          <a:p>
            <a:pPr algn="ctr">
              <a:lnSpc>
                <a:spcPct val="80000"/>
              </a:lnSpc>
              <a:buFont typeface="Wingdings" pitchFamily="2" charset="2"/>
              <a:buNone/>
            </a:pPr>
            <a:r>
              <a:rPr lang="en-US" altLang="en-US" b="1" i="1" dirty="0" smtClean="0"/>
              <a:t>Now </a:t>
            </a:r>
            <a:r>
              <a:rPr lang="en-US" altLang="en-US" b="1" i="1" dirty="0"/>
              <a:t>Go Sell Something</a:t>
            </a:r>
          </a:p>
        </p:txBody>
      </p:sp>
      <p:grpSp>
        <p:nvGrpSpPr>
          <p:cNvPr id="12" name="Group 11"/>
          <p:cNvGrpSpPr/>
          <p:nvPr/>
        </p:nvGrpSpPr>
        <p:grpSpPr>
          <a:xfrm>
            <a:off x="152400" y="228600"/>
            <a:ext cx="7696200" cy="1117463"/>
            <a:chOff x="152400" y="228600"/>
            <a:chExt cx="7696200" cy="1117463"/>
          </a:xfrm>
        </p:grpSpPr>
        <p:sp>
          <p:nvSpPr>
            <p:cNvPr id="13" name="Rectangle 12"/>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092952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grpSp>
        <p:nvGrpSpPr>
          <p:cNvPr id="13" name="Group 12"/>
          <p:cNvGrpSpPr/>
          <p:nvPr/>
        </p:nvGrpSpPr>
        <p:grpSpPr>
          <a:xfrm>
            <a:off x="152400" y="228600"/>
            <a:ext cx="7696200" cy="1117463"/>
            <a:chOff x="152400" y="228600"/>
            <a:chExt cx="7696200" cy="1117463"/>
          </a:xfrm>
        </p:grpSpPr>
        <p:sp>
          <p:nvSpPr>
            <p:cNvPr id="14" name="Rectangle 13"/>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16" name="Content Placeholder 1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75647" y="1496786"/>
            <a:ext cx="5064851" cy="4431745"/>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p:txBody>
          <a:bodyPr/>
          <a:lstStyle/>
          <a:p>
            <a:pPr>
              <a:lnSpc>
                <a:spcPct val="80000"/>
              </a:lnSpc>
              <a:buFont typeface="Wingdings" pitchFamily="2" charset="2"/>
              <a:buNone/>
            </a:pPr>
            <a:r>
              <a:rPr lang="en-US" altLang="en-US" sz="2800" b="1" dirty="0"/>
              <a:t>	</a:t>
            </a:r>
            <a:r>
              <a:rPr lang="en-US" altLang="en-US" sz="4400" b="1" dirty="0"/>
              <a:t>Organize</a:t>
            </a:r>
            <a:r>
              <a:rPr lang="en-US" altLang="en-US" sz="4400" dirty="0"/>
              <a:t> your time…</a:t>
            </a:r>
            <a:endParaRPr lang="en-US" altLang="en-US" sz="4400" b="1" dirty="0"/>
          </a:p>
          <a:p>
            <a:pPr>
              <a:lnSpc>
                <a:spcPct val="80000"/>
              </a:lnSpc>
              <a:buFont typeface="Wingdings" pitchFamily="2" charset="2"/>
              <a:buNone/>
            </a:pPr>
            <a:r>
              <a:rPr lang="en-US" altLang="en-US" sz="4400" b="1" dirty="0"/>
              <a:t>			</a:t>
            </a:r>
            <a:r>
              <a:rPr lang="en-US" altLang="en-US" sz="4800" b="1" i="1" dirty="0">
                <a:solidFill>
                  <a:srgbClr val="FF0000"/>
                </a:solidFill>
              </a:rPr>
              <a:t>the money hours</a:t>
            </a:r>
            <a:endParaRPr lang="en-US" altLang="en-US" sz="4400" b="1" i="1" dirty="0">
              <a:solidFill>
                <a:srgbClr val="FF0000"/>
              </a:solidFill>
            </a:endParaRPr>
          </a:p>
          <a:p>
            <a:pPr>
              <a:lnSpc>
                <a:spcPct val="80000"/>
              </a:lnSpc>
              <a:buFont typeface="Wingdings" pitchFamily="2" charset="2"/>
              <a:buNone/>
            </a:pPr>
            <a:r>
              <a:rPr lang="en-US" altLang="en-US" sz="2800" dirty="0"/>
              <a:t> </a:t>
            </a:r>
          </a:p>
          <a:p>
            <a:pPr>
              <a:lnSpc>
                <a:spcPct val="80000"/>
              </a:lnSpc>
              <a:buFont typeface="Wingdings" pitchFamily="2" charset="2"/>
              <a:buNone/>
            </a:pPr>
            <a:r>
              <a:rPr lang="en-US" altLang="en-US" sz="2800" dirty="0"/>
              <a:t>	Organize your day around the </a:t>
            </a:r>
            <a:r>
              <a:rPr lang="en-US" altLang="en-US" sz="2800" b="1" i="1" dirty="0"/>
              <a:t>money hours</a:t>
            </a:r>
            <a:r>
              <a:rPr lang="en-US" altLang="en-US" sz="2800" i="1" dirty="0"/>
              <a:t>-</a:t>
            </a:r>
            <a:r>
              <a:rPr lang="en-US" altLang="en-US" sz="2800" dirty="0"/>
              <a:t>- the hours you can and should be talking with prospects and customers</a:t>
            </a:r>
          </a:p>
          <a:p>
            <a:pPr>
              <a:lnSpc>
                <a:spcPct val="80000"/>
              </a:lnSpc>
              <a:buFont typeface="Wingdings" pitchFamily="2" charset="2"/>
              <a:buNone/>
            </a:pPr>
            <a:r>
              <a:rPr lang="en-US" altLang="en-US" sz="2800" dirty="0"/>
              <a:t> </a:t>
            </a:r>
          </a:p>
          <a:p>
            <a:pPr>
              <a:lnSpc>
                <a:spcPct val="80000"/>
              </a:lnSpc>
              <a:buFont typeface="Wingdings" pitchFamily="2" charset="2"/>
              <a:buNone/>
            </a:pPr>
            <a:r>
              <a:rPr lang="en-US" altLang="en-US" sz="2800" dirty="0"/>
              <a:t>	</a:t>
            </a:r>
            <a:r>
              <a:rPr lang="en-US" altLang="en-US" sz="2800" b="1" dirty="0"/>
              <a:t>non-revenue generating activities </a:t>
            </a:r>
            <a:r>
              <a:rPr lang="en-US" altLang="en-US" sz="2800" dirty="0"/>
              <a:t>are before or after the </a:t>
            </a:r>
            <a:r>
              <a:rPr lang="en-US" altLang="en-US" sz="2800" i="1" dirty="0"/>
              <a:t>money hours</a:t>
            </a:r>
          </a:p>
        </p:txBody>
      </p:sp>
      <p:grpSp>
        <p:nvGrpSpPr>
          <p:cNvPr id="3" name="Group 2"/>
          <p:cNvGrpSpPr/>
          <p:nvPr/>
        </p:nvGrpSpPr>
        <p:grpSpPr>
          <a:xfrm>
            <a:off x="152400" y="228600"/>
            <a:ext cx="7696200" cy="1117463"/>
            <a:chOff x="152400" y="228600"/>
            <a:chExt cx="7696200" cy="1117463"/>
          </a:xfrm>
        </p:grpSpPr>
        <p:sp>
          <p:nvSpPr>
            <p:cNvPr id="5" name="Rectangle 4"/>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315705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p:txBody>
          <a:bodyPr/>
          <a:lstStyle/>
          <a:p>
            <a:pPr>
              <a:lnSpc>
                <a:spcPct val="80000"/>
              </a:lnSpc>
              <a:buFont typeface="Wingdings" pitchFamily="2" charset="2"/>
              <a:buNone/>
            </a:pPr>
            <a:r>
              <a:rPr lang="en-US" altLang="en-US" sz="2400" b="1" dirty="0"/>
              <a:t>	</a:t>
            </a:r>
            <a:r>
              <a:rPr lang="en-US" altLang="en-US" sz="4400" b="1" dirty="0"/>
              <a:t>Organize</a:t>
            </a:r>
            <a:r>
              <a:rPr lang="en-US" altLang="en-US" sz="4400" dirty="0"/>
              <a:t> your time…</a:t>
            </a:r>
            <a:endParaRPr lang="en-US" altLang="en-US" sz="4400" b="1" dirty="0"/>
          </a:p>
          <a:p>
            <a:pPr>
              <a:lnSpc>
                <a:spcPct val="80000"/>
              </a:lnSpc>
              <a:buFont typeface="Wingdings" pitchFamily="2" charset="2"/>
              <a:buNone/>
            </a:pPr>
            <a:r>
              <a:rPr lang="en-US" altLang="en-US" sz="4400" b="1" dirty="0"/>
              <a:t>			</a:t>
            </a:r>
            <a:r>
              <a:rPr lang="en-US" altLang="en-US" sz="4800" b="1" i="1" dirty="0">
                <a:solidFill>
                  <a:srgbClr val="FF0000"/>
                </a:solidFill>
              </a:rPr>
              <a:t>Prospecting Hours</a:t>
            </a:r>
            <a:endParaRPr lang="en-US" altLang="en-US" sz="4400" b="1" i="1" dirty="0">
              <a:solidFill>
                <a:srgbClr val="FF0000"/>
              </a:solidFill>
            </a:endParaRPr>
          </a:p>
          <a:p>
            <a:pPr>
              <a:lnSpc>
                <a:spcPct val="80000"/>
              </a:lnSpc>
              <a:buFont typeface="Wingdings" pitchFamily="2" charset="2"/>
              <a:buNone/>
            </a:pPr>
            <a:r>
              <a:rPr lang="en-US" altLang="en-US" sz="2400" b="1" i="1" dirty="0"/>
              <a:t> </a:t>
            </a:r>
          </a:p>
          <a:p>
            <a:pPr>
              <a:lnSpc>
                <a:spcPct val="80000"/>
              </a:lnSpc>
              <a:buFont typeface="Wingdings" pitchFamily="2" charset="2"/>
              <a:buNone/>
            </a:pPr>
            <a:r>
              <a:rPr lang="en-US" altLang="en-US" sz="2400" dirty="0"/>
              <a:t>	Dedicate a certain percentage of money hours to </a:t>
            </a:r>
            <a:r>
              <a:rPr lang="en-US" altLang="en-US" sz="2400" b="1" i="1" dirty="0"/>
              <a:t>prospecting</a:t>
            </a:r>
          </a:p>
          <a:p>
            <a:pPr>
              <a:lnSpc>
                <a:spcPct val="80000"/>
              </a:lnSpc>
              <a:buFont typeface="Wingdings" pitchFamily="2" charset="2"/>
              <a:buNone/>
            </a:pPr>
            <a:r>
              <a:rPr lang="en-US" altLang="en-US" sz="2400" dirty="0"/>
              <a:t> </a:t>
            </a:r>
          </a:p>
          <a:p>
            <a:pPr>
              <a:lnSpc>
                <a:spcPct val="80000"/>
              </a:lnSpc>
              <a:buFont typeface="Wingdings" pitchFamily="2" charset="2"/>
              <a:buNone/>
            </a:pPr>
            <a:r>
              <a:rPr lang="en-US" altLang="en-US" sz="2400" dirty="0"/>
              <a:t>	</a:t>
            </a:r>
            <a:r>
              <a:rPr lang="en-US" altLang="en-US" sz="2400" b="1" dirty="0"/>
              <a:t>Vary the time of day you prospect </a:t>
            </a:r>
            <a:r>
              <a:rPr lang="en-US" altLang="en-US" sz="2400" dirty="0"/>
              <a:t>to increase the probability of reaching prospects</a:t>
            </a:r>
          </a:p>
          <a:p>
            <a:pPr>
              <a:lnSpc>
                <a:spcPct val="80000"/>
              </a:lnSpc>
              <a:buFont typeface="Wingdings" pitchFamily="2" charset="2"/>
              <a:buNone/>
            </a:pPr>
            <a:endParaRPr lang="en-US" altLang="en-US" sz="2400" dirty="0"/>
          </a:p>
          <a:p>
            <a:pPr algn="ctr">
              <a:lnSpc>
                <a:spcPct val="80000"/>
              </a:lnSpc>
              <a:buFont typeface="Wingdings" pitchFamily="2" charset="2"/>
              <a:buNone/>
            </a:pPr>
            <a:r>
              <a:rPr lang="en-US" altLang="en-US" sz="2400" dirty="0"/>
              <a:t>	</a:t>
            </a:r>
            <a:r>
              <a:rPr lang="en-US" altLang="en-US" sz="4400" b="1" i="1" dirty="0">
                <a:solidFill>
                  <a:srgbClr val="FF0000"/>
                </a:solidFill>
              </a:rPr>
              <a:t>schedule it, do it, love it</a:t>
            </a:r>
          </a:p>
          <a:p>
            <a:pPr>
              <a:lnSpc>
                <a:spcPct val="80000"/>
              </a:lnSpc>
              <a:buFont typeface="Wingdings" pitchFamily="2" charset="2"/>
              <a:buNone/>
            </a:pPr>
            <a:endParaRPr lang="en-US" altLang="en-US" i="1" dirty="0">
              <a:solidFill>
                <a:schemeClr val="tx2"/>
              </a:solidFill>
            </a:endParaRPr>
          </a:p>
        </p:txBody>
      </p:sp>
      <p:grpSp>
        <p:nvGrpSpPr>
          <p:cNvPr id="7" name="Group 6"/>
          <p:cNvGrpSpPr/>
          <p:nvPr/>
        </p:nvGrpSpPr>
        <p:grpSpPr>
          <a:xfrm>
            <a:off x="152400" y="228600"/>
            <a:ext cx="7696200" cy="1117463"/>
            <a:chOff x="152400" y="228600"/>
            <a:chExt cx="7696200" cy="1117463"/>
          </a:xfrm>
        </p:grpSpPr>
        <p:sp>
          <p:nvSpPr>
            <p:cNvPr id="8" name="Rectangle 7"/>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487398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algn="ctr">
              <a:lnSpc>
                <a:spcPct val="80000"/>
              </a:lnSpc>
              <a:buFont typeface="Wingdings" pitchFamily="2" charset="2"/>
              <a:buNone/>
            </a:pPr>
            <a:r>
              <a:rPr lang="en-US" altLang="en-US" sz="2800" b="1" dirty="0"/>
              <a:t>	</a:t>
            </a:r>
            <a:r>
              <a:rPr lang="en-US" altLang="en-US" sz="4400" b="1" dirty="0" smtClean="0"/>
              <a:t>Organize</a:t>
            </a:r>
            <a:r>
              <a:rPr lang="en-US" altLang="en-US" sz="4400" dirty="0" smtClean="0"/>
              <a:t> </a:t>
            </a:r>
            <a:r>
              <a:rPr lang="en-US" altLang="en-US" sz="4400" dirty="0"/>
              <a:t>your time…</a:t>
            </a:r>
            <a:endParaRPr lang="en-US" altLang="en-US" sz="4400" b="1" dirty="0"/>
          </a:p>
          <a:p>
            <a:pPr algn="ctr">
              <a:lnSpc>
                <a:spcPct val="80000"/>
              </a:lnSpc>
              <a:buFont typeface="Wingdings" pitchFamily="2" charset="2"/>
              <a:buNone/>
            </a:pPr>
            <a:r>
              <a:rPr lang="en-US" altLang="en-US" sz="4400" b="1" i="1" dirty="0" smtClean="0">
                <a:solidFill>
                  <a:srgbClr val="FF0000"/>
                </a:solidFill>
              </a:rPr>
              <a:t>Follow </a:t>
            </a:r>
            <a:r>
              <a:rPr lang="en-US" altLang="en-US" sz="4400" b="1" i="1" dirty="0">
                <a:solidFill>
                  <a:srgbClr val="FF0000"/>
                </a:solidFill>
              </a:rPr>
              <a:t>Up</a:t>
            </a:r>
          </a:p>
          <a:p>
            <a:pPr>
              <a:lnSpc>
                <a:spcPct val="80000"/>
              </a:lnSpc>
              <a:buFont typeface="Wingdings" pitchFamily="2" charset="2"/>
              <a:buNone/>
            </a:pPr>
            <a:endParaRPr lang="en-US" altLang="en-US" sz="4000" i="1" dirty="0">
              <a:solidFill>
                <a:schemeClr val="tx2"/>
              </a:solidFill>
            </a:endParaRPr>
          </a:p>
          <a:p>
            <a:pPr>
              <a:lnSpc>
                <a:spcPct val="80000"/>
              </a:lnSpc>
              <a:buFont typeface="Wingdings" pitchFamily="2" charset="2"/>
              <a:buNone/>
            </a:pPr>
            <a:r>
              <a:rPr lang="en-US" altLang="en-US" sz="2800" dirty="0"/>
              <a:t>	</a:t>
            </a:r>
            <a:r>
              <a:rPr lang="en-US" altLang="en-US" sz="2800" b="1" dirty="0"/>
              <a:t>Queue up and standardize </a:t>
            </a:r>
            <a:r>
              <a:rPr lang="en-US" altLang="en-US" sz="2800" dirty="0"/>
              <a:t>your most frequently used follow-up pieces for easy production and distribution</a:t>
            </a:r>
          </a:p>
          <a:p>
            <a:pPr>
              <a:lnSpc>
                <a:spcPct val="80000"/>
              </a:lnSpc>
              <a:buFont typeface="Wingdings" pitchFamily="2" charset="2"/>
              <a:buNone/>
            </a:pPr>
            <a:r>
              <a:rPr lang="en-US" altLang="en-US" sz="2800" dirty="0"/>
              <a:t> </a:t>
            </a:r>
          </a:p>
          <a:p>
            <a:pPr>
              <a:lnSpc>
                <a:spcPct val="80000"/>
              </a:lnSpc>
              <a:buFont typeface="Wingdings" pitchFamily="2" charset="2"/>
              <a:buNone/>
            </a:pPr>
            <a:r>
              <a:rPr lang="en-US" altLang="en-US" sz="2800" dirty="0"/>
              <a:t>	Document follow up </a:t>
            </a:r>
            <a:r>
              <a:rPr lang="en-US" altLang="en-US" sz="2800" b="1" dirty="0"/>
              <a:t>immediately</a:t>
            </a:r>
            <a:r>
              <a:rPr lang="en-US" altLang="en-US" sz="2800" dirty="0"/>
              <a:t>-- do not set aside to document later</a:t>
            </a:r>
          </a:p>
        </p:txBody>
      </p:sp>
      <p:grpSp>
        <p:nvGrpSpPr>
          <p:cNvPr id="5" name="Group 4"/>
          <p:cNvGrpSpPr/>
          <p:nvPr/>
        </p:nvGrpSpPr>
        <p:grpSpPr>
          <a:xfrm>
            <a:off x="152400" y="228600"/>
            <a:ext cx="7696200" cy="1117463"/>
            <a:chOff x="152400" y="228600"/>
            <a:chExt cx="7696200" cy="1117463"/>
          </a:xfrm>
        </p:grpSpPr>
        <p:sp>
          <p:nvSpPr>
            <p:cNvPr id="6" name="Rectangle 5"/>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813781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p:txBody>
          <a:bodyPr/>
          <a:lstStyle/>
          <a:p>
            <a:pPr algn="ctr">
              <a:lnSpc>
                <a:spcPct val="90000"/>
              </a:lnSpc>
              <a:buFont typeface="Wingdings" pitchFamily="2" charset="2"/>
              <a:buNone/>
            </a:pPr>
            <a:r>
              <a:rPr lang="en-US" altLang="en-US" sz="2800" b="1" dirty="0"/>
              <a:t>	</a:t>
            </a:r>
            <a:r>
              <a:rPr lang="en-US" altLang="en-US" sz="4400" b="1" dirty="0" smtClean="0"/>
              <a:t>Organize</a:t>
            </a:r>
            <a:r>
              <a:rPr lang="en-US" altLang="en-US" sz="4400" dirty="0" smtClean="0"/>
              <a:t> </a:t>
            </a:r>
            <a:r>
              <a:rPr lang="en-US" altLang="en-US" sz="4400" dirty="0"/>
              <a:t>your time…</a:t>
            </a:r>
            <a:endParaRPr lang="en-US" altLang="en-US" sz="4400" b="1" dirty="0"/>
          </a:p>
          <a:p>
            <a:pPr algn="ctr">
              <a:lnSpc>
                <a:spcPct val="90000"/>
              </a:lnSpc>
              <a:buFont typeface="Wingdings" pitchFamily="2" charset="2"/>
              <a:buNone/>
            </a:pPr>
            <a:r>
              <a:rPr lang="en-US" altLang="en-US" sz="4400" b="1" dirty="0"/>
              <a:t>		</a:t>
            </a:r>
            <a:r>
              <a:rPr lang="en-US" altLang="en-US" sz="4400" b="1" i="1" dirty="0">
                <a:solidFill>
                  <a:srgbClr val="FF0000"/>
                </a:solidFill>
              </a:rPr>
              <a:t>Professional Development</a:t>
            </a:r>
          </a:p>
          <a:p>
            <a:pPr>
              <a:lnSpc>
                <a:spcPct val="90000"/>
              </a:lnSpc>
              <a:buFont typeface="Wingdings" pitchFamily="2" charset="2"/>
              <a:buNone/>
            </a:pPr>
            <a:endParaRPr lang="en-US" altLang="en-US" sz="2800" b="1" dirty="0">
              <a:solidFill>
                <a:schemeClr val="tx2"/>
              </a:solidFill>
            </a:endParaRPr>
          </a:p>
          <a:p>
            <a:pPr>
              <a:lnSpc>
                <a:spcPct val="90000"/>
              </a:lnSpc>
              <a:buFont typeface="Wingdings" pitchFamily="2" charset="2"/>
              <a:buNone/>
            </a:pPr>
            <a:r>
              <a:rPr lang="en-US" altLang="en-US" sz="2800" dirty="0"/>
              <a:t>	Schedule non-money hours for </a:t>
            </a:r>
            <a:r>
              <a:rPr lang="en-US" altLang="en-US" sz="2800" b="1" dirty="0"/>
              <a:t>sales skill development or improving industry and/ or product knowledge</a:t>
            </a:r>
            <a:r>
              <a:rPr lang="en-US" altLang="en-US" sz="2800" dirty="0"/>
              <a:t/>
            </a:r>
            <a:br>
              <a:rPr lang="en-US" altLang="en-US" sz="2800" dirty="0"/>
            </a:br>
            <a:r>
              <a:rPr lang="en-US" altLang="en-US" sz="2800" dirty="0"/>
              <a:t/>
            </a:r>
            <a:br>
              <a:rPr lang="en-US" altLang="en-US" sz="2800" dirty="0"/>
            </a:br>
            <a:endParaRPr lang="en-US" altLang="en-US" sz="2800" dirty="0"/>
          </a:p>
        </p:txBody>
      </p:sp>
      <p:grpSp>
        <p:nvGrpSpPr>
          <p:cNvPr id="5" name="Group 4"/>
          <p:cNvGrpSpPr/>
          <p:nvPr/>
        </p:nvGrpSpPr>
        <p:grpSpPr>
          <a:xfrm>
            <a:off x="152400" y="228600"/>
            <a:ext cx="7696200" cy="1117463"/>
            <a:chOff x="152400" y="228600"/>
            <a:chExt cx="7696200" cy="1117463"/>
          </a:xfrm>
        </p:grpSpPr>
        <p:sp>
          <p:nvSpPr>
            <p:cNvPr id="6" name="Rectangle 5"/>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294066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p:txBody>
          <a:bodyPr/>
          <a:lstStyle/>
          <a:p>
            <a:pPr algn="ctr">
              <a:buFont typeface="Wingdings" pitchFamily="2" charset="2"/>
              <a:buNone/>
            </a:pPr>
            <a:r>
              <a:rPr lang="en-US" altLang="en-US" sz="5400" b="1" i="1" dirty="0"/>
              <a:t>Organize your 					time…</a:t>
            </a:r>
          </a:p>
          <a:p>
            <a:pPr algn="ctr">
              <a:buFont typeface="Wingdings" pitchFamily="2" charset="2"/>
              <a:buNone/>
            </a:pPr>
            <a:r>
              <a:rPr lang="en-US" altLang="en-US" sz="5400" b="1" i="1" dirty="0">
                <a:solidFill>
                  <a:srgbClr val="FF0000"/>
                </a:solidFill>
              </a:rPr>
              <a:t>Understand the value of your time…</a:t>
            </a:r>
          </a:p>
        </p:txBody>
      </p:sp>
      <p:grpSp>
        <p:nvGrpSpPr>
          <p:cNvPr id="5" name="Group 4"/>
          <p:cNvGrpSpPr/>
          <p:nvPr/>
        </p:nvGrpSpPr>
        <p:grpSpPr>
          <a:xfrm>
            <a:off x="152400" y="228600"/>
            <a:ext cx="7696200" cy="1117463"/>
            <a:chOff x="152400" y="228600"/>
            <a:chExt cx="7696200" cy="1117463"/>
          </a:xfrm>
        </p:grpSpPr>
        <p:sp>
          <p:nvSpPr>
            <p:cNvPr id="6" name="Rectangle 5"/>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667767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p:txBody>
          <a:bodyPr/>
          <a:lstStyle/>
          <a:p>
            <a:pPr>
              <a:lnSpc>
                <a:spcPct val="90000"/>
              </a:lnSpc>
              <a:buFont typeface="Wingdings" pitchFamily="2" charset="2"/>
              <a:buNone/>
            </a:pPr>
            <a:r>
              <a:rPr lang="en-US" altLang="en-US" b="1" dirty="0"/>
              <a:t>		</a:t>
            </a:r>
            <a:r>
              <a:rPr lang="en-US" altLang="en-US" sz="4800" b="1" i="1" dirty="0"/>
              <a:t>Organize</a:t>
            </a:r>
            <a:r>
              <a:rPr lang="en-US" altLang="en-US" sz="5400" dirty="0"/>
              <a:t> your time…</a:t>
            </a:r>
            <a:endParaRPr lang="en-US" altLang="en-US" sz="5400" b="1" dirty="0"/>
          </a:p>
          <a:p>
            <a:pPr>
              <a:lnSpc>
                <a:spcPct val="90000"/>
              </a:lnSpc>
              <a:buFont typeface="Wingdings" pitchFamily="2" charset="2"/>
              <a:buNone/>
            </a:pPr>
            <a:r>
              <a:rPr lang="en-US" altLang="en-US" sz="5400" b="1" dirty="0"/>
              <a:t>			</a:t>
            </a:r>
            <a:r>
              <a:rPr lang="en-US" altLang="en-US" sz="5400" b="1" i="1" dirty="0">
                <a:solidFill>
                  <a:srgbClr val="FF0000"/>
                </a:solidFill>
              </a:rPr>
              <a:t>Sales Days</a:t>
            </a:r>
            <a:r>
              <a:rPr lang="en-US" altLang="en-US" sz="4000" dirty="0">
                <a:solidFill>
                  <a:srgbClr val="FF0000"/>
                </a:solidFill>
              </a:rPr>
              <a:t> </a:t>
            </a:r>
          </a:p>
          <a:p>
            <a:pPr>
              <a:lnSpc>
                <a:spcPct val="90000"/>
              </a:lnSpc>
            </a:pPr>
            <a:r>
              <a:rPr lang="en-US" altLang="en-US" b="1" dirty="0"/>
              <a:t>Be aware </a:t>
            </a:r>
            <a:r>
              <a:rPr lang="en-US" altLang="en-US" dirty="0"/>
              <a:t>of the sales days for each month and quarter</a:t>
            </a:r>
          </a:p>
          <a:p>
            <a:pPr>
              <a:lnSpc>
                <a:spcPct val="90000"/>
              </a:lnSpc>
            </a:pPr>
            <a:r>
              <a:rPr lang="en-US" altLang="en-US" dirty="0"/>
              <a:t>Know where you are in the </a:t>
            </a:r>
            <a:r>
              <a:rPr lang="en-US" altLang="en-US" b="1" dirty="0"/>
              <a:t>sales timeline </a:t>
            </a:r>
            <a:r>
              <a:rPr lang="en-US" altLang="en-US" dirty="0"/>
              <a:t>and plan accordingly</a:t>
            </a:r>
          </a:p>
          <a:p>
            <a:pPr>
              <a:lnSpc>
                <a:spcPct val="90000"/>
              </a:lnSpc>
            </a:pPr>
            <a:r>
              <a:rPr lang="en-US" altLang="en-US" dirty="0"/>
              <a:t>Download the sales day calendar</a:t>
            </a:r>
          </a:p>
        </p:txBody>
      </p:sp>
      <p:grpSp>
        <p:nvGrpSpPr>
          <p:cNvPr id="5" name="Group 4"/>
          <p:cNvGrpSpPr/>
          <p:nvPr/>
        </p:nvGrpSpPr>
        <p:grpSpPr>
          <a:xfrm>
            <a:off x="152400" y="228600"/>
            <a:ext cx="7696200" cy="1117463"/>
            <a:chOff x="152400" y="228600"/>
            <a:chExt cx="7696200" cy="1117463"/>
          </a:xfrm>
        </p:grpSpPr>
        <p:sp>
          <p:nvSpPr>
            <p:cNvPr id="6" name="Rectangle 5"/>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04421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152400" y="1600200"/>
            <a:ext cx="8534400" cy="5105400"/>
          </a:xfrm>
        </p:spPr>
        <p:txBody>
          <a:bodyPr/>
          <a:lstStyle/>
          <a:p>
            <a:pPr>
              <a:lnSpc>
                <a:spcPct val="80000"/>
              </a:lnSpc>
              <a:buFont typeface="Wingdings" pitchFamily="2" charset="2"/>
              <a:buNone/>
            </a:pPr>
            <a:r>
              <a:rPr lang="en-US" altLang="en-US" sz="1000" b="1" dirty="0"/>
              <a:t>		</a:t>
            </a:r>
            <a:r>
              <a:rPr lang="en-US" altLang="en-US" sz="4400" b="1" dirty="0"/>
              <a:t>Organize</a:t>
            </a:r>
            <a:r>
              <a:rPr lang="en-US" altLang="en-US" sz="4400" dirty="0"/>
              <a:t> your time…</a:t>
            </a:r>
            <a:endParaRPr lang="en-US" altLang="en-US" sz="4400" b="1" dirty="0"/>
          </a:p>
          <a:p>
            <a:pPr>
              <a:lnSpc>
                <a:spcPct val="80000"/>
              </a:lnSpc>
              <a:buFont typeface="Wingdings" pitchFamily="2" charset="2"/>
              <a:buNone/>
            </a:pPr>
            <a:r>
              <a:rPr lang="en-US" altLang="en-US" sz="4400" b="1" dirty="0"/>
              <a:t>			</a:t>
            </a:r>
            <a:r>
              <a:rPr lang="en-US" altLang="en-US" sz="4400" b="1" i="1" dirty="0">
                <a:solidFill>
                  <a:srgbClr val="FF0000"/>
                </a:solidFill>
              </a:rPr>
              <a:t>Sales Stats</a:t>
            </a:r>
          </a:p>
          <a:p>
            <a:pPr>
              <a:lnSpc>
                <a:spcPct val="80000"/>
              </a:lnSpc>
              <a:buFont typeface="Wingdings" pitchFamily="2" charset="2"/>
              <a:buNone/>
            </a:pPr>
            <a:r>
              <a:rPr lang="en-US" altLang="en-US" sz="1000" dirty="0"/>
              <a:t> </a:t>
            </a:r>
          </a:p>
          <a:p>
            <a:pPr>
              <a:lnSpc>
                <a:spcPct val="80000"/>
              </a:lnSpc>
            </a:pPr>
            <a:r>
              <a:rPr lang="en-US" altLang="en-US" sz="2400" dirty="0"/>
              <a:t>Understand and track your sales stats so you may plan effectively </a:t>
            </a:r>
          </a:p>
          <a:p>
            <a:pPr>
              <a:lnSpc>
                <a:spcPct val="80000"/>
              </a:lnSpc>
            </a:pPr>
            <a:r>
              <a:rPr lang="en-US" altLang="en-US" sz="2400" dirty="0"/>
              <a:t> Dials to contacts</a:t>
            </a:r>
          </a:p>
          <a:p>
            <a:pPr>
              <a:lnSpc>
                <a:spcPct val="80000"/>
              </a:lnSpc>
            </a:pPr>
            <a:r>
              <a:rPr lang="en-US" altLang="en-US" sz="2400" dirty="0"/>
              <a:t> Contacts to qualified leads</a:t>
            </a:r>
          </a:p>
          <a:p>
            <a:pPr>
              <a:lnSpc>
                <a:spcPct val="80000"/>
              </a:lnSpc>
            </a:pPr>
            <a:r>
              <a:rPr lang="en-US" altLang="en-US" sz="2400" dirty="0"/>
              <a:t> Qualified leads to proposals</a:t>
            </a:r>
          </a:p>
          <a:p>
            <a:pPr>
              <a:lnSpc>
                <a:spcPct val="80000"/>
              </a:lnSpc>
            </a:pPr>
            <a:r>
              <a:rPr lang="en-US" altLang="en-US" sz="2400" dirty="0"/>
              <a:t> Proposals to contracts</a:t>
            </a:r>
          </a:p>
          <a:p>
            <a:pPr>
              <a:lnSpc>
                <a:spcPct val="80000"/>
              </a:lnSpc>
            </a:pPr>
            <a:r>
              <a:rPr lang="en-US" altLang="en-US" sz="2400" dirty="0"/>
              <a:t> Contracts to customers</a:t>
            </a:r>
          </a:p>
          <a:p>
            <a:pPr>
              <a:lnSpc>
                <a:spcPct val="80000"/>
              </a:lnSpc>
            </a:pPr>
            <a:r>
              <a:rPr lang="en-US" altLang="en-US" sz="2400" dirty="0"/>
              <a:t> Calls or dials per hour</a:t>
            </a:r>
          </a:p>
          <a:p>
            <a:pPr>
              <a:lnSpc>
                <a:spcPct val="80000"/>
              </a:lnSpc>
            </a:pPr>
            <a:r>
              <a:rPr lang="en-US" altLang="en-US" sz="2400" dirty="0"/>
              <a:t> Follow up calls per hour</a:t>
            </a:r>
          </a:p>
          <a:p>
            <a:pPr>
              <a:lnSpc>
                <a:spcPct val="80000"/>
              </a:lnSpc>
            </a:pPr>
            <a:r>
              <a:rPr lang="en-US" altLang="en-US" sz="2400" dirty="0"/>
              <a:t> Follow up attempts before dropping</a:t>
            </a:r>
          </a:p>
        </p:txBody>
      </p:sp>
      <p:grpSp>
        <p:nvGrpSpPr>
          <p:cNvPr id="5" name="Group 4"/>
          <p:cNvGrpSpPr/>
          <p:nvPr/>
        </p:nvGrpSpPr>
        <p:grpSpPr>
          <a:xfrm>
            <a:off x="152400" y="228600"/>
            <a:ext cx="7696200" cy="1117463"/>
            <a:chOff x="152400" y="228600"/>
            <a:chExt cx="7696200" cy="1117463"/>
          </a:xfrm>
        </p:grpSpPr>
        <p:sp>
          <p:nvSpPr>
            <p:cNvPr id="6" name="Rectangle 5"/>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402289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pPr>
              <a:lnSpc>
                <a:spcPct val="90000"/>
              </a:lnSpc>
              <a:buFont typeface="Wingdings" pitchFamily="2" charset="2"/>
              <a:buNone/>
            </a:pPr>
            <a:r>
              <a:rPr lang="en-US" altLang="en-US" b="1" dirty="0"/>
              <a:t>			</a:t>
            </a:r>
            <a:r>
              <a:rPr lang="en-US" altLang="en-US" sz="4400" b="1" i="1" dirty="0">
                <a:solidFill>
                  <a:srgbClr val="FF0000"/>
                </a:solidFill>
              </a:rPr>
              <a:t>…extra time</a:t>
            </a:r>
          </a:p>
          <a:p>
            <a:pPr>
              <a:lnSpc>
                <a:spcPct val="90000"/>
              </a:lnSpc>
              <a:buFont typeface="Wingdings" pitchFamily="2" charset="2"/>
              <a:buNone/>
            </a:pPr>
            <a:r>
              <a:rPr lang="en-US" altLang="en-US" dirty="0"/>
              <a:t> </a:t>
            </a:r>
          </a:p>
          <a:p>
            <a:pPr>
              <a:lnSpc>
                <a:spcPct val="90000"/>
              </a:lnSpc>
              <a:buFont typeface="Wingdings" pitchFamily="2" charset="2"/>
              <a:buNone/>
            </a:pPr>
            <a:r>
              <a:rPr lang="en-US" altLang="en-US" dirty="0"/>
              <a:t>	Choose a reasonable </a:t>
            </a:r>
            <a:r>
              <a:rPr lang="en-US" altLang="en-US" b="1" dirty="0"/>
              <a:t>extra amount of time</a:t>
            </a:r>
            <a:r>
              <a:rPr lang="en-US" altLang="en-US" dirty="0"/>
              <a:t> to dedicate to sales each day</a:t>
            </a:r>
            <a:br>
              <a:rPr lang="en-US" altLang="en-US" dirty="0"/>
            </a:br>
            <a:endParaRPr lang="en-US" altLang="en-US" dirty="0"/>
          </a:p>
          <a:p>
            <a:pPr>
              <a:lnSpc>
                <a:spcPct val="90000"/>
              </a:lnSpc>
              <a:buFont typeface="Wingdings" pitchFamily="2" charset="2"/>
              <a:buNone/>
            </a:pPr>
            <a:r>
              <a:rPr lang="en-US" altLang="en-US" dirty="0"/>
              <a:t>	</a:t>
            </a:r>
            <a:r>
              <a:rPr lang="en-US" altLang="en-US" b="1" dirty="0"/>
              <a:t>(23 minutes each sales day adds one extra sales day each month)</a:t>
            </a:r>
          </a:p>
        </p:txBody>
      </p:sp>
      <p:grpSp>
        <p:nvGrpSpPr>
          <p:cNvPr id="5" name="Group 4"/>
          <p:cNvGrpSpPr/>
          <p:nvPr/>
        </p:nvGrpSpPr>
        <p:grpSpPr>
          <a:xfrm>
            <a:off x="152400" y="228600"/>
            <a:ext cx="7696200" cy="1117463"/>
            <a:chOff x="152400" y="228600"/>
            <a:chExt cx="7696200" cy="1117463"/>
          </a:xfrm>
        </p:grpSpPr>
        <p:sp>
          <p:nvSpPr>
            <p:cNvPr id="6" name="Rectangle 5"/>
            <p:cNvSpPr/>
            <p:nvPr/>
          </p:nvSpPr>
          <p:spPr>
            <a:xfrm>
              <a:off x="152400" y="228600"/>
              <a:ext cx="7696200" cy="111746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8600" y="228600"/>
              <a:ext cx="74676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Time Management Checklist</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702854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302</Words>
  <Application>Microsoft Office PowerPoint</Application>
  <PresentationFormat>On-screen Show (4:3)</PresentationFormat>
  <Paragraphs>109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Time Management Checklist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9</cp:revision>
  <dcterms:created xsi:type="dcterms:W3CDTF">2019-02-07T22:26:28Z</dcterms:created>
  <dcterms:modified xsi:type="dcterms:W3CDTF">2019-02-23T17:15:40Z</dcterms:modified>
</cp:coreProperties>
</file>