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1" r:id="rId5"/>
    <p:sldId id="263" r:id="rId6"/>
    <p:sldId id="264" r:id="rId7"/>
    <p:sldId id="265"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0208" r="20208"/>
          <a:stretch>
            <a:fillRect/>
          </a:stretch>
        </p:blipFill>
        <p:spPr/>
      </p:pic>
      <p:sp>
        <p:nvSpPr>
          <p:cNvPr id="4" name="Rectangle 3"/>
          <p:cNvSpPr/>
          <p:nvPr/>
        </p:nvSpPr>
        <p:spPr>
          <a:xfrm>
            <a:off x="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4 Questions to Help Managers Motivate Change</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smtClean="0">
                <a:solidFill>
                  <a:srgbClr val="FFFF00"/>
                </a:solidFill>
              </a:rPr>
              <a:t>Management – JWO301</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Questions to Help Managers Motivate </a:t>
            </a:r>
            <a:r>
              <a:rPr lang="en-US" b="1" dirty="0" smtClean="0">
                <a:solidFill>
                  <a:srgbClr val="FFFF00"/>
                </a:solidFill>
              </a:rPr>
              <a:t>Change</a:t>
            </a:r>
            <a:endParaRPr lang="en-US" b="1" dirty="0">
              <a:solidFill>
                <a:srgbClr val="FFFF00"/>
              </a:solidFill>
            </a:endParaRPr>
          </a:p>
        </p:txBody>
      </p:sp>
      <p:sp>
        <p:nvSpPr>
          <p:cNvPr id="8" name="Content Placeholder 7"/>
          <p:cNvSpPr>
            <a:spLocks noGrp="1"/>
          </p:cNvSpPr>
          <p:nvPr>
            <p:ph idx="1"/>
          </p:nvPr>
        </p:nvSpPr>
        <p:spPr>
          <a:xfrm>
            <a:off x="0" y="1219200"/>
            <a:ext cx="9144000" cy="5638800"/>
          </a:xfrm>
        </p:spPr>
        <p:txBody>
          <a:bodyPr>
            <a:normAutofit fontScale="70000" lnSpcReduction="20000"/>
          </a:bodyPr>
          <a:lstStyle/>
          <a:p>
            <a:pPr marL="0" indent="0">
              <a:buNone/>
            </a:pPr>
            <a:r>
              <a:rPr lang="en-US" sz="4600" b="1" dirty="0"/>
              <a:t>4 Questions to Help Managers Motivate Change</a:t>
            </a:r>
          </a:p>
          <a:p>
            <a:r>
              <a:rPr lang="en-US" sz="3400" dirty="0" smtClean="0"/>
              <a:t>Almost</a:t>
            </a:r>
            <a:r>
              <a:rPr lang="en-US" sz="3400" dirty="0"/>
              <a:t> all sales managers are now expected to transform their respective teams in order to succeed in a rapidly changing market environment. </a:t>
            </a:r>
            <a:r>
              <a:rPr lang="en-US" sz="3400" b="1" i="1" dirty="0"/>
              <a:t>But how?</a:t>
            </a:r>
            <a:endParaRPr lang="en-US" sz="3400" b="1" dirty="0"/>
          </a:p>
          <a:p>
            <a:r>
              <a:rPr lang="en-US" sz="3400" dirty="0"/>
              <a:t>The harsh reality is that it's not easy to get people to change and a lot of change initiatives fail. </a:t>
            </a:r>
            <a:r>
              <a:rPr lang="en-US" sz="3400" i="1" dirty="0"/>
              <a:t>But </a:t>
            </a:r>
            <a:r>
              <a:rPr lang="en-US" sz="3400" b="1" i="1" dirty="0"/>
              <a:t>why?</a:t>
            </a:r>
            <a:r>
              <a:rPr lang="en-US" sz="3400" dirty="0"/>
              <a:t> In most cases, organizational-change failures are driven by … negative employee attitudes and unproductive management behavior.</a:t>
            </a:r>
          </a:p>
          <a:p>
            <a:r>
              <a:rPr lang="en-US" sz="3400" dirty="0"/>
              <a:t>Driving change begins with you, the sales manager, and your mindset.</a:t>
            </a:r>
          </a:p>
          <a:p>
            <a:r>
              <a:rPr lang="en-US" sz="3400" dirty="0"/>
              <a:t> </a:t>
            </a:r>
            <a:r>
              <a:rPr lang="en-US" sz="3400" b="1" i="1" dirty="0"/>
              <a:t>You can “manage” the status quo, but you simply must “lead” change.</a:t>
            </a:r>
          </a:p>
          <a:p>
            <a:r>
              <a:rPr lang="en-US" sz="3400" dirty="0"/>
              <a:t>It’s moving you and your team from certainty and comfort to uncertainty and discomfort. As painful or difficult as that sounds, it’s also necessary.</a:t>
            </a:r>
          </a:p>
          <a:p>
            <a:r>
              <a:rPr lang="en-US" sz="3400" dirty="0"/>
              <a:t>Any sales organization that is not changing is actually dying, because the status quo can make you more irrelevant with each passing day</a:t>
            </a:r>
            <a:r>
              <a:rPr lang="en-US" sz="3400" dirty="0" smtClean="0"/>
              <a:t>.</a:t>
            </a:r>
            <a:endParaRPr lang="en-US" sz="3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Questions to Help Managers Motivate </a:t>
            </a:r>
            <a:r>
              <a:rPr lang="en-US" b="1" dirty="0" smtClean="0">
                <a:solidFill>
                  <a:srgbClr val="FFFF00"/>
                </a:solidFill>
              </a:rPr>
              <a:t>Change</a:t>
            </a:r>
            <a:endParaRPr lang="en-US" b="1"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85000" lnSpcReduction="10000"/>
          </a:bodyPr>
          <a:lstStyle/>
          <a:p>
            <a:pPr marL="0" indent="0">
              <a:buNone/>
            </a:pPr>
            <a:r>
              <a:rPr lang="en-US" sz="4200" b="1" dirty="0" smtClean="0"/>
              <a:t>Here </a:t>
            </a:r>
            <a:r>
              <a:rPr lang="en-US" sz="4200" b="1" dirty="0"/>
              <a:t>are 4 critical questions that will help make change happen:</a:t>
            </a:r>
            <a:endParaRPr lang="en-US" sz="4200" dirty="0"/>
          </a:p>
          <a:p>
            <a:pPr marL="0" indent="0">
              <a:buNone/>
            </a:pPr>
            <a:r>
              <a:rPr lang="en-US" b="1" dirty="0"/>
              <a:t>1. What will successful change look like?</a:t>
            </a:r>
          </a:p>
          <a:p>
            <a:r>
              <a:rPr lang="en-US" dirty="0"/>
              <a:t>Rushing headlong into the process without having a clear idea of the desired result is a bad idea.</a:t>
            </a:r>
          </a:p>
          <a:p>
            <a:r>
              <a:rPr lang="en-US" dirty="0"/>
              <a:t>It’s critical to ask and discuss with your organization’s key leaders exactly what they’re looking for.</a:t>
            </a:r>
          </a:p>
          <a:p>
            <a:r>
              <a:rPr lang="en-US" dirty="0"/>
              <a:t>Their responses and input will provide you with obvious guidance, but also give you some buy-in from them to support the process.</a:t>
            </a:r>
          </a:p>
          <a:p>
            <a:r>
              <a:rPr lang="en-US" b="1" i="1" dirty="0"/>
              <a:t>Don’t go about this alone</a:t>
            </a:r>
            <a:r>
              <a:rPr lang="en-US" b="1" dirty="0"/>
              <a:t>—it’s </a:t>
            </a:r>
            <a:r>
              <a:rPr lang="en-US" dirty="0"/>
              <a:t>bigger than you, and you need sanction from higher up the chain of command</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33338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Questions to Help Managers Motivate </a:t>
            </a:r>
            <a:r>
              <a:rPr lang="en-US" b="1" dirty="0" smtClean="0">
                <a:solidFill>
                  <a:srgbClr val="FFFF00"/>
                </a:solidFill>
              </a:rPr>
              <a:t>Change</a:t>
            </a:r>
            <a:endParaRPr lang="en-US" b="1" dirty="0">
              <a:solidFill>
                <a:srgbClr val="FFFF00"/>
              </a:solidFill>
            </a:endParaRPr>
          </a:p>
        </p:txBody>
      </p:sp>
      <p:sp>
        <p:nvSpPr>
          <p:cNvPr id="8" name="Content Placeholder 7"/>
          <p:cNvSpPr>
            <a:spLocks noGrp="1"/>
          </p:cNvSpPr>
          <p:nvPr>
            <p:ph idx="1"/>
          </p:nvPr>
        </p:nvSpPr>
        <p:spPr>
          <a:xfrm>
            <a:off x="152400" y="1371600"/>
            <a:ext cx="8915400" cy="5410200"/>
          </a:xfrm>
        </p:spPr>
        <p:txBody>
          <a:bodyPr>
            <a:normAutofit fontScale="85000" lnSpcReduction="20000"/>
          </a:bodyPr>
          <a:lstStyle/>
          <a:p>
            <a:pPr marL="0" indent="0">
              <a:buNone/>
            </a:pPr>
            <a:r>
              <a:rPr lang="en-US" b="1" dirty="0" smtClean="0"/>
              <a:t>2</a:t>
            </a:r>
            <a:r>
              <a:rPr lang="en-US" b="1" dirty="0"/>
              <a:t>. What do I need to change about myself first?</a:t>
            </a:r>
          </a:p>
          <a:p>
            <a:r>
              <a:rPr lang="en-US" dirty="0"/>
              <a:t>If you plan to be the exact same person in the new environment, you’re probably being a bit naïve.</a:t>
            </a:r>
          </a:p>
          <a:p>
            <a:r>
              <a:rPr lang="en-US" u="sng" dirty="0"/>
              <a:t>Think about what specific aspects of your own skill sets need to be upgraded before asking the same of your staff.</a:t>
            </a:r>
            <a:endParaRPr lang="en-US" dirty="0"/>
          </a:p>
          <a:p>
            <a:r>
              <a:rPr lang="en-US" b="1" i="1" dirty="0"/>
              <a:t>The bottom line is that change is about performing better and differently on both a collective and individual basis.</a:t>
            </a:r>
            <a:endParaRPr lang="en-US" b="1" dirty="0"/>
          </a:p>
          <a:p>
            <a:r>
              <a:rPr lang="en-US" dirty="0"/>
              <a:t>No one gets a </a:t>
            </a:r>
            <a:r>
              <a:rPr lang="en-US" b="1" dirty="0"/>
              <a:t>“free pass”, </a:t>
            </a:r>
            <a:r>
              <a:rPr lang="en-US" dirty="0"/>
              <a:t>and certainly not the sales manager. As a manager, I have always lived by “never ask a salesperson to do something that I wouldn’t do myself.”</a:t>
            </a:r>
          </a:p>
          <a:p>
            <a:r>
              <a:rPr lang="en-US" dirty="0"/>
              <a:t>That’s especially important when you’re trying to bring needed change to the team.   Since salespeople are keen observers of their managers, whatever changes you make in yourself will be apparent to them almost immediately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958308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Questions to Help Managers Motivate </a:t>
            </a:r>
            <a:r>
              <a:rPr lang="en-US" b="1" dirty="0" smtClean="0">
                <a:solidFill>
                  <a:srgbClr val="FFFF00"/>
                </a:solidFill>
              </a:rPr>
              <a:t>Change</a:t>
            </a:r>
            <a:endParaRPr lang="en-US" b="1" dirty="0">
              <a:solidFill>
                <a:srgbClr val="FFFF00"/>
              </a:solidFill>
            </a:endParaRPr>
          </a:p>
        </p:txBody>
      </p:sp>
      <p:sp>
        <p:nvSpPr>
          <p:cNvPr id="8" name="Content Placeholder 7"/>
          <p:cNvSpPr>
            <a:spLocks noGrp="1"/>
          </p:cNvSpPr>
          <p:nvPr>
            <p:ph idx="1"/>
          </p:nvPr>
        </p:nvSpPr>
        <p:spPr>
          <a:xfrm>
            <a:off x="152400" y="1371600"/>
            <a:ext cx="8915400" cy="5486400"/>
          </a:xfrm>
        </p:spPr>
        <p:txBody>
          <a:bodyPr>
            <a:normAutofit fontScale="77500" lnSpcReduction="20000"/>
          </a:bodyPr>
          <a:lstStyle/>
          <a:p>
            <a:pPr marL="0" indent="0">
              <a:buNone/>
            </a:pPr>
            <a:r>
              <a:rPr lang="en-US" sz="4100" b="1" dirty="0" smtClean="0"/>
              <a:t>3</a:t>
            </a:r>
            <a:r>
              <a:rPr lang="en-US" sz="4100" b="1" dirty="0"/>
              <a:t>. Do I have the “horses” to get this done?</a:t>
            </a:r>
          </a:p>
          <a:p>
            <a:r>
              <a:rPr lang="en-US" dirty="0"/>
              <a:t>Yes, this is a hard one. Common sense (and Darwin’s Theory of Evolution) says that not everyone on your team is necessarily capable of succeeding in the new environment that you need to create.</a:t>
            </a:r>
          </a:p>
          <a:p>
            <a:r>
              <a:rPr lang="en-US" b="1" i="1" dirty="0"/>
              <a:t>Recognize that sometimes painful fact sooner rather than later.</a:t>
            </a:r>
            <a:endParaRPr lang="en-US" b="1" dirty="0"/>
          </a:p>
          <a:p>
            <a:r>
              <a:rPr lang="en-US" dirty="0"/>
              <a:t>While each member of the team should be given the chance to </a:t>
            </a:r>
            <a:r>
              <a:rPr lang="en-US" b="1" dirty="0"/>
              <a:t>“make the cut”, </a:t>
            </a:r>
            <a:r>
              <a:rPr lang="en-US" dirty="0"/>
              <a:t>there will likely be a few that simply cannot.</a:t>
            </a:r>
          </a:p>
          <a:p>
            <a:r>
              <a:rPr lang="en-US" dirty="0"/>
              <a:t>I have always addressed this situation by being explicit with everyone about what we’re about to do.</a:t>
            </a:r>
          </a:p>
          <a:p>
            <a:r>
              <a:rPr lang="en-US" b="1" dirty="0"/>
              <a:t>Tell them what the demands are, and what’s expected of them in the new environment.</a:t>
            </a:r>
          </a:p>
          <a:p>
            <a:r>
              <a:rPr lang="en-US" dirty="0"/>
              <a:t>Quite often, those who know that they are incapable of pulling it off will depart on their own. In reality, that’s a win for the sales manager and for the team too.</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334195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Questions to Help Managers Motivate </a:t>
            </a:r>
            <a:r>
              <a:rPr lang="en-US" b="1" dirty="0" smtClean="0">
                <a:solidFill>
                  <a:srgbClr val="FFFF00"/>
                </a:solidFill>
              </a:rPr>
              <a:t>Change</a:t>
            </a:r>
            <a:endParaRPr lang="en-US" b="1" dirty="0">
              <a:solidFill>
                <a:srgbClr val="FFFF00"/>
              </a:solidFill>
            </a:endParaRPr>
          </a:p>
        </p:txBody>
      </p:sp>
      <p:sp>
        <p:nvSpPr>
          <p:cNvPr id="8" name="Content Placeholder 7"/>
          <p:cNvSpPr>
            <a:spLocks noGrp="1"/>
          </p:cNvSpPr>
          <p:nvPr>
            <p:ph idx="1"/>
          </p:nvPr>
        </p:nvSpPr>
        <p:spPr>
          <a:xfrm>
            <a:off x="0" y="1371600"/>
            <a:ext cx="9067800" cy="5486400"/>
          </a:xfrm>
        </p:spPr>
        <p:txBody>
          <a:bodyPr>
            <a:normAutofit/>
          </a:bodyPr>
          <a:lstStyle/>
          <a:p>
            <a:pPr marL="0" indent="0">
              <a:buNone/>
            </a:pPr>
            <a:r>
              <a:rPr lang="en-US" b="1" dirty="0" smtClean="0"/>
              <a:t>4</a:t>
            </a:r>
            <a:r>
              <a:rPr lang="en-US" b="1" dirty="0"/>
              <a:t>. How do I convey what we’re about to do?</a:t>
            </a:r>
          </a:p>
          <a:p>
            <a:r>
              <a:rPr lang="en-US" sz="2400" dirty="0"/>
              <a:t>At our nation’s military academies, future officers are taught the importance of </a:t>
            </a:r>
            <a:r>
              <a:rPr lang="en-US" sz="2400" b="1" i="1" u="sng" dirty="0"/>
              <a:t>“commander’s intent.”</a:t>
            </a:r>
            <a:endParaRPr lang="en-US" sz="2400" b="1" dirty="0"/>
          </a:p>
          <a:p>
            <a:r>
              <a:rPr lang="en-US" sz="2400" dirty="0"/>
              <a:t>In a nutshell, it is the requirement that everyone under a given officer’s command can describe the mission and its outcome in no more than a couple of simple sentences.</a:t>
            </a:r>
          </a:p>
          <a:p>
            <a:r>
              <a:rPr lang="en-US" sz="2400" b="1" i="1" dirty="0"/>
              <a:t>Eliminating any confusion or misunderstanding of what’s expected from the team is essential for a successful outcome.</a:t>
            </a:r>
            <a:endParaRPr lang="en-US" sz="2400" b="1" dirty="0"/>
          </a:p>
          <a:p>
            <a:r>
              <a:rPr lang="en-US" sz="2400" dirty="0"/>
              <a:t>Far too often, sales managers fail to </a:t>
            </a:r>
            <a:r>
              <a:rPr lang="en-US" sz="2400" b="1" dirty="0"/>
              <a:t>“spell it out” </a:t>
            </a:r>
            <a:r>
              <a:rPr lang="en-US" sz="2400" dirty="0"/>
              <a:t>when it comes to leading change. </a:t>
            </a:r>
            <a:endParaRPr lang="en-US" sz="2400" dirty="0" smtClean="0"/>
          </a:p>
          <a:p>
            <a:r>
              <a:rPr lang="en-US" sz="2400" dirty="0" smtClean="0"/>
              <a:t>Salespeople </a:t>
            </a:r>
            <a:r>
              <a:rPr lang="en-US" sz="2400" dirty="0"/>
              <a:t>are left confused, anxious, and even angry about what’s going on.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190651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4 Questions to Help Managers Motivate </a:t>
            </a:r>
            <a:r>
              <a:rPr lang="en-US" b="1" dirty="0" smtClean="0">
                <a:solidFill>
                  <a:srgbClr val="FFFF00"/>
                </a:solidFill>
              </a:rPr>
              <a:t>Change</a:t>
            </a:r>
            <a:endParaRPr lang="en-US" b="1"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r>
              <a:rPr lang="en-US" sz="2800" dirty="0" smtClean="0"/>
              <a:t>Your </a:t>
            </a:r>
            <a:r>
              <a:rPr lang="en-US" sz="2800" dirty="0"/>
              <a:t>team members need and deserve a crystal clear picture of what’s expected. I’ve always done this in a meeting with everyone present, and asking repeatedly if anyone has any questions about what I’ve stated.</a:t>
            </a:r>
          </a:p>
          <a:p>
            <a:r>
              <a:rPr lang="en-US" sz="2800" b="1" i="1" dirty="0"/>
              <a:t>Never underestimate the importance of clarity at the very beginning.</a:t>
            </a:r>
            <a:endParaRPr lang="en-US" sz="2800" b="1" dirty="0"/>
          </a:p>
          <a:p>
            <a:r>
              <a:rPr lang="en-US" sz="2800" dirty="0"/>
              <a:t>Leading change is a challenging and often uncomfortable process.</a:t>
            </a:r>
          </a:p>
          <a:p>
            <a:r>
              <a:rPr lang="en-US" sz="2800" dirty="0"/>
              <a:t>Enhance your chances for success by answering these questions with solid answers before you get started.</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817898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000" b="1" dirty="0">
                <a:solidFill>
                  <a:srgbClr val="FFFF00"/>
                </a:solidFill>
              </a:rPr>
              <a:t>4 Questions to Help Managers Motivate Change</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61657" y="1588402"/>
            <a:ext cx="5188744" cy="4278998"/>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798</Words>
  <Application>Microsoft Office PowerPoint</Application>
  <PresentationFormat>On-screen Show (4:3)</PresentationFormat>
  <Paragraphs>56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4 Questions to Help Managers Motivate Change</vt:lpstr>
      <vt:lpstr>4 Questions to Help Managers Motivate Change</vt:lpstr>
      <vt:lpstr>4 Questions to Help Managers Motivate Change</vt:lpstr>
      <vt:lpstr>4 Questions to Help Managers Motivate Change</vt:lpstr>
      <vt:lpstr>4 Questions to Help Managers Motivate Change</vt:lpstr>
      <vt:lpstr>4 Questions to Help Managers Motivate Change</vt:lpstr>
      <vt:lpstr>4 Questions to Help Managers Motivate Change</vt:lpstr>
      <vt:lpstr>4 Questions to Help Managers Motivate 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2019-02-23T16:58:31Z</dcterms:modified>
</cp:coreProperties>
</file>